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6" r:id="rId4"/>
    <p:sldId id="269" r:id="rId5"/>
    <p:sldId id="265" r:id="rId6"/>
    <p:sldId id="264" r:id="rId7"/>
    <p:sldId id="268" r:id="rId8"/>
    <p:sldId id="267" r:id="rId9"/>
    <p:sldId id="260" r:id="rId10"/>
    <p:sldId id="263" r:id="rId11"/>
    <p:sldId id="258" r:id="rId12"/>
    <p:sldId id="261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E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8ECC6-A500-4322-AA03-CC5FF0372A7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11D436CA-52FB-43C4-8027-3863F4E3E7B2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b="1">
              <a:latin typeface="Blogger Sans Light" panose="02000506030000020004" pitchFamily="2" charset="0"/>
              <a:ea typeface="Blogger Sans Light" panose="02000506030000020004" pitchFamily="2" charset="0"/>
            </a:rPr>
            <a:t>Accesos y Personal</a:t>
          </a:r>
          <a:endParaRPr lang="es-PE" b="1"/>
        </a:p>
      </dgm:t>
    </dgm:pt>
    <dgm:pt modelId="{E149FB3D-5987-4A6B-B1A6-51C61434B782}" type="parTrans" cxnId="{A9850CE6-C125-4CDA-B7AF-DB6CA09733D5}">
      <dgm:prSet/>
      <dgm:spPr/>
      <dgm:t>
        <a:bodyPr/>
        <a:lstStyle/>
        <a:p>
          <a:endParaRPr lang="es-PE"/>
        </a:p>
      </dgm:t>
    </dgm:pt>
    <dgm:pt modelId="{D65AC710-EFC1-49F7-93D7-202673D8C60E}" type="sibTrans" cxnId="{A9850CE6-C125-4CDA-B7AF-DB6CA09733D5}">
      <dgm:prSet/>
      <dgm:spPr/>
      <dgm:t>
        <a:bodyPr/>
        <a:lstStyle/>
        <a:p>
          <a:endParaRPr lang="es-PE"/>
        </a:p>
      </dgm:t>
    </dgm:pt>
    <dgm:pt modelId="{371470DE-75C5-47EB-B946-F63A32E924EC}">
      <dgm:prSet/>
      <dgm:spPr>
        <a:noFill/>
      </dgm:spPr>
      <dgm:t>
        <a:bodyPr/>
        <a:lstStyle/>
        <a:p>
          <a:r>
            <a:rPr lang="es-MX" b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Equipo Técnico: 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Disponibilidad de 3 horas semanales para coordinación y retroalimentación</a:t>
          </a:r>
          <a:r>
            <a:rPr lang="es-MX">
              <a:latin typeface="Blogger Sans Light" panose="02000506030000020004" pitchFamily="2" charset="0"/>
              <a:ea typeface="Blogger Sans Light" panose="02000506030000020004" pitchFamily="2" charset="0"/>
            </a:rPr>
            <a:t>.</a:t>
          </a:r>
        </a:p>
      </dgm:t>
    </dgm:pt>
    <dgm:pt modelId="{FBF0ED5F-6E38-4771-9CCB-4184BE57C445}" type="parTrans" cxnId="{BAB90EFF-A26B-4DED-8782-AB9E15F142F3}">
      <dgm:prSet/>
      <dgm:spPr/>
      <dgm:t>
        <a:bodyPr/>
        <a:lstStyle/>
        <a:p>
          <a:endParaRPr lang="es-PE"/>
        </a:p>
      </dgm:t>
    </dgm:pt>
    <dgm:pt modelId="{B875B271-ABE1-4F66-AD92-9FA9912782F1}" type="sibTrans" cxnId="{BAB90EFF-A26B-4DED-8782-AB9E15F142F3}">
      <dgm:prSet/>
      <dgm:spPr/>
      <dgm:t>
        <a:bodyPr/>
        <a:lstStyle/>
        <a:p>
          <a:endParaRPr lang="es-PE"/>
        </a:p>
      </dgm:t>
    </dgm:pt>
    <dgm:pt modelId="{2CB93804-3CCB-4455-AD61-9074F24D91AB}">
      <dgm:prSet/>
      <dgm:spPr/>
      <dgm:t>
        <a:bodyPr/>
        <a:lstStyle/>
        <a:p>
          <a:r>
            <a:rPr lang="es-MX" b="1">
              <a:latin typeface="Blogger Sans Light" panose="02000506030000020004" pitchFamily="2" charset="0"/>
              <a:ea typeface="Blogger Sans Light" panose="02000506030000020004" pitchFamily="2" charset="0"/>
            </a:rPr>
            <a:t>Información de </a:t>
          </a:r>
          <a:r>
            <a:rPr lang="es-MX" b="1" err="1">
              <a:latin typeface="Blogger Sans Light" panose="02000506030000020004" pitchFamily="2" charset="0"/>
              <a:ea typeface="Blogger Sans Light" panose="02000506030000020004" pitchFamily="2" charset="0"/>
            </a:rPr>
            <a:t>APIs</a:t>
          </a:r>
          <a:endParaRPr lang="es-MX" b="1">
            <a:latin typeface="Blogger Sans Light" panose="02000506030000020004" pitchFamily="2" charset="0"/>
            <a:ea typeface="Blogger Sans Light" panose="02000506030000020004" pitchFamily="2" charset="0"/>
          </a:endParaRPr>
        </a:p>
      </dgm:t>
    </dgm:pt>
    <dgm:pt modelId="{23830AD3-0D5F-4BF2-AD71-84F632EE4A56}" type="parTrans" cxnId="{FC89AB35-042A-4510-AC55-725A8582560E}">
      <dgm:prSet/>
      <dgm:spPr/>
      <dgm:t>
        <a:bodyPr/>
        <a:lstStyle/>
        <a:p>
          <a:endParaRPr lang="es-PE"/>
        </a:p>
      </dgm:t>
    </dgm:pt>
    <dgm:pt modelId="{32DF93D4-BC84-4F5E-A2A5-A25F0E151253}" type="sibTrans" cxnId="{FC89AB35-042A-4510-AC55-725A8582560E}">
      <dgm:prSet/>
      <dgm:spPr/>
      <dgm:t>
        <a:bodyPr/>
        <a:lstStyle/>
        <a:p>
          <a:endParaRPr lang="es-PE"/>
        </a:p>
      </dgm:t>
    </dgm:pt>
    <dgm:pt modelId="{7EF76486-C9BF-48C5-99C5-5771EA0375EB}">
      <dgm:prSet/>
      <dgm:spPr>
        <a:noFill/>
      </dgm:spPr>
      <dgm:t>
        <a:bodyPr/>
        <a:lstStyle/>
        <a:p>
          <a:r>
            <a:rPr lang="es-MX" b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Especificaciones Técnicas: 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Entregar documentación completa de las 35 </a:t>
          </a:r>
          <a:r>
            <a:rPr lang="es-MX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APIs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 (</a:t>
          </a:r>
          <a:r>
            <a:rPr lang="es-MX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Endpoints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, métodos, formatos).</a:t>
          </a:r>
        </a:p>
      </dgm:t>
    </dgm:pt>
    <dgm:pt modelId="{7BFEB529-9B03-4D80-A245-2654EF880ABD}" type="parTrans" cxnId="{C684540F-196A-4D81-9A8F-3A3ED12A972F}">
      <dgm:prSet/>
      <dgm:spPr/>
      <dgm:t>
        <a:bodyPr/>
        <a:lstStyle/>
        <a:p>
          <a:endParaRPr lang="es-PE"/>
        </a:p>
      </dgm:t>
    </dgm:pt>
    <dgm:pt modelId="{22005C2C-4349-4785-8F9D-2C585214F40A}" type="sibTrans" cxnId="{C684540F-196A-4D81-9A8F-3A3ED12A972F}">
      <dgm:prSet/>
      <dgm:spPr/>
      <dgm:t>
        <a:bodyPr/>
        <a:lstStyle/>
        <a:p>
          <a:endParaRPr lang="es-PE"/>
        </a:p>
      </dgm:t>
    </dgm:pt>
    <dgm:pt modelId="{C1AB2766-8DAB-468F-9A97-C4F954549642}">
      <dgm:prSet/>
      <dgm:spPr>
        <a:noFill/>
      </dgm:spPr>
      <dgm:t>
        <a:bodyPr/>
        <a:lstStyle/>
        <a:p>
          <a:r>
            <a:rPr lang="es-MX" b="1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OpenAPI</a:t>
          </a:r>
          <a:r>
            <a:rPr lang="es-MX" b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 (</a:t>
          </a:r>
          <a:r>
            <a:rPr lang="es-MX" b="1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Swagger</a:t>
          </a:r>
          <a:r>
            <a:rPr lang="es-MX" b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): 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Proveer archivos de especificación </a:t>
          </a:r>
          <a:r>
            <a:rPr lang="es-MX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OpenAPI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 es altamente recomendado para agilizar el proceso.</a:t>
          </a:r>
        </a:p>
      </dgm:t>
    </dgm:pt>
    <dgm:pt modelId="{23BA3D7B-5491-4A08-B269-4076987517E4}" type="parTrans" cxnId="{F46C3D91-D354-4789-A42E-46A0719E8C97}">
      <dgm:prSet/>
      <dgm:spPr/>
      <dgm:t>
        <a:bodyPr/>
        <a:lstStyle/>
        <a:p>
          <a:endParaRPr lang="es-PE"/>
        </a:p>
      </dgm:t>
    </dgm:pt>
    <dgm:pt modelId="{9C4E068D-648E-4837-B83A-1AC60607DB0A}" type="sibTrans" cxnId="{F46C3D91-D354-4789-A42E-46A0719E8C97}">
      <dgm:prSet/>
      <dgm:spPr/>
      <dgm:t>
        <a:bodyPr/>
        <a:lstStyle/>
        <a:p>
          <a:endParaRPr lang="es-PE"/>
        </a:p>
      </dgm:t>
    </dgm:pt>
    <dgm:pt modelId="{5C519572-E03A-4DA5-9373-79B6DF40E283}">
      <dgm:prSet/>
      <dgm:spPr/>
      <dgm:t>
        <a:bodyPr/>
        <a:lstStyle/>
        <a:p>
          <a:r>
            <a:rPr lang="es-MX" b="1">
              <a:latin typeface="Blogger Sans Light" panose="02000506030000020004" pitchFamily="2" charset="0"/>
              <a:ea typeface="Blogger Sans Light" panose="02000506030000020004" pitchFamily="2" charset="0"/>
            </a:rPr>
            <a:t>Infraestructura y Estándares</a:t>
          </a:r>
        </a:p>
      </dgm:t>
    </dgm:pt>
    <dgm:pt modelId="{07E183CC-EE91-4E10-9DE3-0909B9C9C8CC}" type="parTrans" cxnId="{DF29EA72-1108-43C3-9CD0-0ADD16636D91}">
      <dgm:prSet/>
      <dgm:spPr/>
      <dgm:t>
        <a:bodyPr/>
        <a:lstStyle/>
        <a:p>
          <a:endParaRPr lang="es-PE"/>
        </a:p>
      </dgm:t>
    </dgm:pt>
    <dgm:pt modelId="{56C745B6-0A01-4DE6-8859-92BC7A099AD7}" type="sibTrans" cxnId="{DF29EA72-1108-43C3-9CD0-0ADD16636D91}">
      <dgm:prSet/>
      <dgm:spPr/>
      <dgm:t>
        <a:bodyPr/>
        <a:lstStyle/>
        <a:p>
          <a:endParaRPr lang="es-PE"/>
        </a:p>
      </dgm:t>
    </dgm:pt>
    <dgm:pt modelId="{C9F8E61C-D9D0-482C-8A8C-17E2977DF048}">
      <dgm:prSet/>
      <dgm:spPr>
        <a:noFill/>
      </dgm:spPr>
      <dgm:t>
        <a:bodyPr/>
        <a:lstStyle/>
        <a:p>
          <a:r>
            <a:rPr lang="es-MX" b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Entornos </a:t>
          </a:r>
          <a:r>
            <a:rPr lang="es-MX" b="1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On-Premise</a:t>
          </a:r>
          <a:r>
            <a:rPr lang="es-MX" b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: 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Garantizar la disponibilidad y correcto funcionamiento de los sistemas </a:t>
          </a:r>
          <a:r>
            <a:rPr lang="es-MX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backend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.</a:t>
          </a:r>
        </a:p>
      </dgm:t>
    </dgm:pt>
    <dgm:pt modelId="{512DF327-0846-4A97-A6F7-6AD473361223}" type="parTrans" cxnId="{6DE4C4D1-9968-42EA-847D-6F6D9C6CD275}">
      <dgm:prSet/>
      <dgm:spPr/>
      <dgm:t>
        <a:bodyPr/>
        <a:lstStyle/>
        <a:p>
          <a:endParaRPr lang="es-PE"/>
        </a:p>
      </dgm:t>
    </dgm:pt>
    <dgm:pt modelId="{4AB431FD-C437-456E-89E1-00F050C0FBF6}" type="sibTrans" cxnId="{6DE4C4D1-9968-42EA-847D-6F6D9C6CD275}">
      <dgm:prSet/>
      <dgm:spPr/>
      <dgm:t>
        <a:bodyPr/>
        <a:lstStyle/>
        <a:p>
          <a:endParaRPr lang="es-PE"/>
        </a:p>
      </dgm:t>
    </dgm:pt>
    <dgm:pt modelId="{37FA5F43-59FE-4096-BF21-39398F77CACF}">
      <dgm:prSet/>
      <dgm:spPr>
        <a:noFill/>
      </dgm:spPr>
      <dgm:t>
        <a:bodyPr/>
        <a:lstStyle/>
        <a:p>
          <a:r>
            <a:rPr lang="es-MX" b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Dispositivo VPN: 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Informacion del dispositivo (</a:t>
          </a:r>
          <a:r>
            <a:rPr lang="es-MX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router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/ firewall) VPN </a:t>
          </a:r>
          <a:r>
            <a:rPr lang="es-MX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On-Premise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 para la configuración del túnel de conexión.</a:t>
          </a:r>
        </a:p>
      </dgm:t>
    </dgm:pt>
    <dgm:pt modelId="{84B06A7C-ED2D-41EC-8D02-95D8ADA2E6C3}" type="parTrans" cxnId="{EB435C33-19AC-4172-8850-90903F113FF9}">
      <dgm:prSet/>
      <dgm:spPr/>
      <dgm:t>
        <a:bodyPr/>
        <a:lstStyle/>
        <a:p>
          <a:endParaRPr lang="es-PE"/>
        </a:p>
      </dgm:t>
    </dgm:pt>
    <dgm:pt modelId="{3F65BE9F-8E26-49A9-9F00-E7F7DC719293}" type="sibTrans" cxnId="{EB435C33-19AC-4172-8850-90903F113FF9}">
      <dgm:prSet/>
      <dgm:spPr/>
      <dgm:t>
        <a:bodyPr/>
        <a:lstStyle/>
        <a:p>
          <a:endParaRPr lang="es-PE"/>
        </a:p>
      </dgm:t>
    </dgm:pt>
    <dgm:pt modelId="{9F39F2B0-66A9-4E75-B06E-CBC1AD4F4A7A}">
      <dgm:prSet/>
      <dgm:spPr>
        <a:noFill/>
      </dgm:spPr>
      <dgm:t>
        <a:bodyPr/>
        <a:lstStyle/>
        <a:p>
          <a:r>
            <a:rPr lang="es-MX" b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Nomenclatura: 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Enviar (o aprobar) estandares </a:t>
          </a:r>
          <a:r>
            <a:rPr lang="es-MX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cloud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 como la convención de nombres y etiquetas para los recursos de Azure antes del despliegue.</a:t>
          </a:r>
          <a:endParaRPr lang="es-ES">
            <a:solidFill>
              <a:schemeClr val="bg1"/>
            </a:solidFill>
            <a:latin typeface="Blogger Sans Light" panose="02000506030000020004" pitchFamily="2" charset="0"/>
            <a:ea typeface="Blogger Sans Light" panose="02000506030000020004" pitchFamily="2" charset="0"/>
          </a:endParaRPr>
        </a:p>
      </dgm:t>
    </dgm:pt>
    <dgm:pt modelId="{042E494D-B77A-4CE0-9802-716A445CC71E}" type="parTrans" cxnId="{83FDBDDE-5BC9-4A1A-B3E4-2C463F226FC2}">
      <dgm:prSet/>
      <dgm:spPr/>
      <dgm:t>
        <a:bodyPr/>
        <a:lstStyle/>
        <a:p>
          <a:endParaRPr lang="es-PE"/>
        </a:p>
      </dgm:t>
    </dgm:pt>
    <dgm:pt modelId="{26BDB5D2-B6AB-49F7-8306-16118A5681DC}" type="sibTrans" cxnId="{83FDBDDE-5BC9-4A1A-B3E4-2C463F226FC2}">
      <dgm:prSet/>
      <dgm:spPr/>
      <dgm:t>
        <a:bodyPr/>
        <a:lstStyle/>
        <a:p>
          <a:endParaRPr lang="es-PE"/>
        </a:p>
      </dgm:t>
    </dgm:pt>
    <dgm:pt modelId="{97EB20A0-F7D9-478F-8573-9A937426686C}">
      <dgm:prSet phldrT="[Texto]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b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Azure: </a:t>
          </a:r>
          <a:r>
            <a:rPr lang="es-MX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Rol "Colaborador" en las suscripciones de Azure para el despliegue de recursos.</a:t>
          </a:r>
          <a:endParaRPr lang="es-PE">
            <a:solidFill>
              <a:schemeClr val="bg1"/>
            </a:solidFill>
          </a:endParaRPr>
        </a:p>
      </dgm:t>
    </dgm:pt>
    <dgm:pt modelId="{30FD7323-EEEE-4BD1-987F-8B981DEF5EEC}" type="parTrans" cxnId="{5B0B11FF-D812-4507-A60F-815551B3B30B}">
      <dgm:prSet/>
      <dgm:spPr/>
      <dgm:t>
        <a:bodyPr/>
        <a:lstStyle/>
        <a:p>
          <a:endParaRPr lang="es-PE"/>
        </a:p>
      </dgm:t>
    </dgm:pt>
    <dgm:pt modelId="{05EF8D74-B6EF-4DC1-8D2C-EE0A211FA85C}" type="sibTrans" cxnId="{5B0B11FF-D812-4507-A60F-815551B3B30B}">
      <dgm:prSet/>
      <dgm:spPr/>
      <dgm:t>
        <a:bodyPr/>
        <a:lstStyle/>
        <a:p>
          <a:endParaRPr lang="es-PE"/>
        </a:p>
      </dgm:t>
    </dgm:pt>
    <dgm:pt modelId="{0E93DB05-96AC-4A51-BF15-0531D233E49F}">
      <dgm:prSet phldrT="[Texto]"/>
      <dgm:spPr>
        <a:noFill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b="1">
              <a:solidFill>
                <a:schemeClr val="bg1"/>
              </a:solidFill>
            </a:rPr>
            <a:t>Acceso a Organización DevOps</a:t>
          </a:r>
          <a:r>
            <a:rPr lang="es-MX">
              <a:solidFill>
                <a:schemeClr val="bg1"/>
              </a:solidFill>
            </a:rPr>
            <a:t>: Acceso a Azure DevOps para creación de repositorios.</a:t>
          </a:r>
          <a:endParaRPr lang="es-PE">
            <a:solidFill>
              <a:schemeClr val="bg1"/>
            </a:solidFill>
          </a:endParaRPr>
        </a:p>
      </dgm:t>
    </dgm:pt>
    <dgm:pt modelId="{568A1A07-D5BD-4943-B781-62BBB075FCB9}" type="parTrans" cxnId="{9675DE3C-004A-411C-878E-2DED35349F2A}">
      <dgm:prSet/>
      <dgm:spPr/>
      <dgm:t>
        <a:bodyPr/>
        <a:lstStyle/>
        <a:p>
          <a:endParaRPr lang="es-MX"/>
        </a:p>
      </dgm:t>
    </dgm:pt>
    <dgm:pt modelId="{61115663-C661-482B-A284-6B6F361C7637}" type="sibTrans" cxnId="{9675DE3C-004A-411C-878E-2DED35349F2A}">
      <dgm:prSet/>
      <dgm:spPr/>
      <dgm:t>
        <a:bodyPr/>
        <a:lstStyle/>
        <a:p>
          <a:endParaRPr lang="es-MX"/>
        </a:p>
      </dgm:t>
    </dgm:pt>
    <dgm:pt modelId="{A6CD8C37-7D8A-4703-8994-D5441C7BA4D7}" type="pres">
      <dgm:prSet presAssocID="{DEE8ECC6-A500-4322-AA03-CC5FF0372A76}" presName="linear" presStyleCnt="0">
        <dgm:presLayoutVars>
          <dgm:dir/>
          <dgm:animLvl val="lvl"/>
          <dgm:resizeHandles val="exact"/>
        </dgm:presLayoutVars>
      </dgm:prSet>
      <dgm:spPr/>
    </dgm:pt>
    <dgm:pt modelId="{2FD939ED-1EE0-4F2D-B6F3-508195FA893C}" type="pres">
      <dgm:prSet presAssocID="{11D436CA-52FB-43C4-8027-3863F4E3E7B2}" presName="parentLin" presStyleCnt="0"/>
      <dgm:spPr/>
    </dgm:pt>
    <dgm:pt modelId="{FCBA9C7A-1487-4887-B191-CCBAC3FC8B23}" type="pres">
      <dgm:prSet presAssocID="{11D436CA-52FB-43C4-8027-3863F4E3E7B2}" presName="parentLeftMargin" presStyleLbl="node1" presStyleIdx="0" presStyleCnt="3"/>
      <dgm:spPr/>
    </dgm:pt>
    <dgm:pt modelId="{FF1215C3-8AA8-4987-A7E1-16252BD160F7}" type="pres">
      <dgm:prSet presAssocID="{11D436CA-52FB-43C4-8027-3863F4E3E7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29C5E9-1612-40D7-AEE7-40D5F2CC933E}" type="pres">
      <dgm:prSet presAssocID="{11D436CA-52FB-43C4-8027-3863F4E3E7B2}" presName="negativeSpace" presStyleCnt="0"/>
      <dgm:spPr/>
    </dgm:pt>
    <dgm:pt modelId="{7B6163B4-39B1-4872-93AE-8D744C7CF8E6}" type="pres">
      <dgm:prSet presAssocID="{11D436CA-52FB-43C4-8027-3863F4E3E7B2}" presName="childText" presStyleLbl="conFgAcc1" presStyleIdx="0" presStyleCnt="3">
        <dgm:presLayoutVars>
          <dgm:bulletEnabled val="1"/>
        </dgm:presLayoutVars>
      </dgm:prSet>
      <dgm:spPr/>
    </dgm:pt>
    <dgm:pt modelId="{EDE17B54-ABF0-4EAD-B8AD-7DB71A1837E0}" type="pres">
      <dgm:prSet presAssocID="{D65AC710-EFC1-49F7-93D7-202673D8C60E}" presName="spaceBetweenRectangles" presStyleCnt="0"/>
      <dgm:spPr/>
    </dgm:pt>
    <dgm:pt modelId="{34EE7190-5930-4C1D-AF2B-DA799DFBACA1}" type="pres">
      <dgm:prSet presAssocID="{2CB93804-3CCB-4455-AD61-9074F24D91AB}" presName="parentLin" presStyleCnt="0"/>
      <dgm:spPr/>
    </dgm:pt>
    <dgm:pt modelId="{87C5B8FB-03BA-4CA1-A514-676968A58886}" type="pres">
      <dgm:prSet presAssocID="{2CB93804-3CCB-4455-AD61-9074F24D91AB}" presName="parentLeftMargin" presStyleLbl="node1" presStyleIdx="0" presStyleCnt="3"/>
      <dgm:spPr/>
    </dgm:pt>
    <dgm:pt modelId="{9892D888-9169-4DA3-AEFF-B01921E86742}" type="pres">
      <dgm:prSet presAssocID="{2CB93804-3CCB-4455-AD61-9074F24D91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E1F700-C9AE-4427-928E-B5E721AA62F9}" type="pres">
      <dgm:prSet presAssocID="{2CB93804-3CCB-4455-AD61-9074F24D91AB}" presName="negativeSpace" presStyleCnt="0"/>
      <dgm:spPr/>
    </dgm:pt>
    <dgm:pt modelId="{7BB203B6-B971-4760-8F4A-B9E9D383F98F}" type="pres">
      <dgm:prSet presAssocID="{2CB93804-3CCB-4455-AD61-9074F24D91AB}" presName="childText" presStyleLbl="conFgAcc1" presStyleIdx="1" presStyleCnt="3">
        <dgm:presLayoutVars>
          <dgm:bulletEnabled val="1"/>
        </dgm:presLayoutVars>
      </dgm:prSet>
      <dgm:spPr/>
    </dgm:pt>
    <dgm:pt modelId="{834F72D3-C832-4AB7-9210-6CD20FEC4A6F}" type="pres">
      <dgm:prSet presAssocID="{32DF93D4-BC84-4F5E-A2A5-A25F0E151253}" presName="spaceBetweenRectangles" presStyleCnt="0"/>
      <dgm:spPr/>
    </dgm:pt>
    <dgm:pt modelId="{5C94E3B5-FA3D-48B9-AF6E-F7FE0BC93FDE}" type="pres">
      <dgm:prSet presAssocID="{5C519572-E03A-4DA5-9373-79B6DF40E283}" presName="parentLin" presStyleCnt="0"/>
      <dgm:spPr/>
    </dgm:pt>
    <dgm:pt modelId="{4C7E8336-C69C-43CD-BE9A-795A25E7CBE3}" type="pres">
      <dgm:prSet presAssocID="{5C519572-E03A-4DA5-9373-79B6DF40E283}" presName="parentLeftMargin" presStyleLbl="node1" presStyleIdx="1" presStyleCnt="3"/>
      <dgm:spPr/>
    </dgm:pt>
    <dgm:pt modelId="{67867B35-AC47-4897-8DAE-281C92D67C1F}" type="pres">
      <dgm:prSet presAssocID="{5C519572-E03A-4DA5-9373-79B6DF40E28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1103E4F-E03B-4988-A4F4-4AF0ED8CCDAA}" type="pres">
      <dgm:prSet presAssocID="{5C519572-E03A-4DA5-9373-79B6DF40E283}" presName="negativeSpace" presStyleCnt="0"/>
      <dgm:spPr/>
    </dgm:pt>
    <dgm:pt modelId="{72A5A5DF-8DB3-4AF1-952E-2E6608A9CEF0}" type="pres">
      <dgm:prSet presAssocID="{5C519572-E03A-4DA5-9373-79B6DF40E28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3FC004-1FB4-4C79-B409-E131A159C5D2}" type="presOf" srcId="{2CB93804-3CCB-4455-AD61-9074F24D91AB}" destId="{87C5B8FB-03BA-4CA1-A514-676968A58886}" srcOrd="0" destOrd="0" presId="urn:microsoft.com/office/officeart/2005/8/layout/list1"/>
    <dgm:cxn modelId="{02258B06-2B79-4986-9C24-BEA00688D63B}" type="presOf" srcId="{97EB20A0-F7D9-478F-8573-9A937426686C}" destId="{7B6163B4-39B1-4872-93AE-8D744C7CF8E6}" srcOrd="0" destOrd="0" presId="urn:microsoft.com/office/officeart/2005/8/layout/list1"/>
    <dgm:cxn modelId="{C684540F-196A-4D81-9A8F-3A3ED12A972F}" srcId="{2CB93804-3CCB-4455-AD61-9074F24D91AB}" destId="{7EF76486-C9BF-48C5-99C5-5771EA0375EB}" srcOrd="0" destOrd="0" parTransId="{7BFEB529-9B03-4D80-A245-2654EF880ABD}" sibTransId="{22005C2C-4349-4785-8F9D-2C585214F40A}"/>
    <dgm:cxn modelId="{112D1711-EA88-4DD8-87C0-833EA40DB4D2}" type="presOf" srcId="{5C519572-E03A-4DA5-9373-79B6DF40E283}" destId="{4C7E8336-C69C-43CD-BE9A-795A25E7CBE3}" srcOrd="0" destOrd="0" presId="urn:microsoft.com/office/officeart/2005/8/layout/list1"/>
    <dgm:cxn modelId="{4174F12D-3B9B-4440-915F-BED2FA407CBB}" type="presOf" srcId="{C1AB2766-8DAB-468F-9A97-C4F954549642}" destId="{7BB203B6-B971-4760-8F4A-B9E9D383F98F}" srcOrd="0" destOrd="1" presId="urn:microsoft.com/office/officeart/2005/8/layout/list1"/>
    <dgm:cxn modelId="{EB435C33-19AC-4172-8850-90903F113FF9}" srcId="{5C519572-E03A-4DA5-9373-79B6DF40E283}" destId="{37FA5F43-59FE-4096-BF21-39398F77CACF}" srcOrd="1" destOrd="0" parTransId="{84B06A7C-ED2D-41EC-8D02-95D8ADA2E6C3}" sibTransId="{3F65BE9F-8E26-49A9-9F00-E7F7DC719293}"/>
    <dgm:cxn modelId="{FC89AB35-042A-4510-AC55-725A8582560E}" srcId="{DEE8ECC6-A500-4322-AA03-CC5FF0372A76}" destId="{2CB93804-3CCB-4455-AD61-9074F24D91AB}" srcOrd="1" destOrd="0" parTransId="{23830AD3-0D5F-4BF2-AD71-84F632EE4A56}" sibTransId="{32DF93D4-BC84-4F5E-A2A5-A25F0E151253}"/>
    <dgm:cxn modelId="{9675DE3C-004A-411C-878E-2DED35349F2A}" srcId="{11D436CA-52FB-43C4-8027-3863F4E3E7B2}" destId="{0E93DB05-96AC-4A51-BF15-0531D233E49F}" srcOrd="1" destOrd="0" parTransId="{568A1A07-D5BD-4943-B781-62BBB075FCB9}" sibTransId="{61115663-C661-482B-A284-6B6F361C7637}"/>
    <dgm:cxn modelId="{8503DC5B-91B0-4D14-B570-239131CE9728}" type="presOf" srcId="{371470DE-75C5-47EB-B946-F63A32E924EC}" destId="{7B6163B4-39B1-4872-93AE-8D744C7CF8E6}" srcOrd="0" destOrd="2" presId="urn:microsoft.com/office/officeart/2005/8/layout/list1"/>
    <dgm:cxn modelId="{8F01DB5C-0945-4434-BBD5-26122D1EA019}" type="presOf" srcId="{9F39F2B0-66A9-4E75-B06E-CBC1AD4F4A7A}" destId="{72A5A5DF-8DB3-4AF1-952E-2E6608A9CEF0}" srcOrd="0" destOrd="2" presId="urn:microsoft.com/office/officeart/2005/8/layout/list1"/>
    <dgm:cxn modelId="{62563B62-A78F-4A05-AC1D-7DC2626FE750}" type="presOf" srcId="{11D436CA-52FB-43C4-8027-3863F4E3E7B2}" destId="{FF1215C3-8AA8-4987-A7E1-16252BD160F7}" srcOrd="1" destOrd="0" presId="urn:microsoft.com/office/officeart/2005/8/layout/list1"/>
    <dgm:cxn modelId="{E6691F65-5819-48F0-8844-3EE72655CE20}" type="presOf" srcId="{C9F8E61C-D9D0-482C-8A8C-17E2977DF048}" destId="{72A5A5DF-8DB3-4AF1-952E-2E6608A9CEF0}" srcOrd="0" destOrd="0" presId="urn:microsoft.com/office/officeart/2005/8/layout/list1"/>
    <dgm:cxn modelId="{90B4B24C-5D91-445C-9731-C2CEF43E0E84}" type="presOf" srcId="{DEE8ECC6-A500-4322-AA03-CC5FF0372A76}" destId="{A6CD8C37-7D8A-4703-8994-D5441C7BA4D7}" srcOrd="0" destOrd="0" presId="urn:microsoft.com/office/officeart/2005/8/layout/list1"/>
    <dgm:cxn modelId="{DF29EA72-1108-43C3-9CD0-0ADD16636D91}" srcId="{DEE8ECC6-A500-4322-AA03-CC5FF0372A76}" destId="{5C519572-E03A-4DA5-9373-79B6DF40E283}" srcOrd="2" destOrd="0" parTransId="{07E183CC-EE91-4E10-9DE3-0909B9C9C8CC}" sibTransId="{56C745B6-0A01-4DE6-8859-92BC7A099AD7}"/>
    <dgm:cxn modelId="{1B0D7755-639F-4962-98D3-3234788C3AAA}" type="presOf" srcId="{37FA5F43-59FE-4096-BF21-39398F77CACF}" destId="{72A5A5DF-8DB3-4AF1-952E-2E6608A9CEF0}" srcOrd="0" destOrd="1" presId="urn:microsoft.com/office/officeart/2005/8/layout/list1"/>
    <dgm:cxn modelId="{73B5CF82-1C03-48D0-B0A4-6F6631EBDE6F}" type="presOf" srcId="{5C519572-E03A-4DA5-9373-79B6DF40E283}" destId="{67867B35-AC47-4897-8DAE-281C92D67C1F}" srcOrd="1" destOrd="0" presId="urn:microsoft.com/office/officeart/2005/8/layout/list1"/>
    <dgm:cxn modelId="{F46C3D91-D354-4789-A42E-46A0719E8C97}" srcId="{2CB93804-3CCB-4455-AD61-9074F24D91AB}" destId="{C1AB2766-8DAB-468F-9A97-C4F954549642}" srcOrd="1" destOrd="0" parTransId="{23BA3D7B-5491-4A08-B269-4076987517E4}" sibTransId="{9C4E068D-648E-4837-B83A-1AC60607DB0A}"/>
    <dgm:cxn modelId="{F9565ABC-0FC4-4E92-A1BC-818266421EA7}" type="presOf" srcId="{2CB93804-3CCB-4455-AD61-9074F24D91AB}" destId="{9892D888-9169-4DA3-AEFF-B01921E86742}" srcOrd="1" destOrd="0" presId="urn:microsoft.com/office/officeart/2005/8/layout/list1"/>
    <dgm:cxn modelId="{6DE4C4D1-9968-42EA-847D-6F6D9C6CD275}" srcId="{5C519572-E03A-4DA5-9373-79B6DF40E283}" destId="{C9F8E61C-D9D0-482C-8A8C-17E2977DF048}" srcOrd="0" destOrd="0" parTransId="{512DF327-0846-4A97-A6F7-6AD473361223}" sibTransId="{4AB431FD-C437-456E-89E1-00F050C0FBF6}"/>
    <dgm:cxn modelId="{EBD938D5-2724-4761-BFE3-C3F4C62F84A0}" type="presOf" srcId="{7EF76486-C9BF-48C5-99C5-5771EA0375EB}" destId="{7BB203B6-B971-4760-8F4A-B9E9D383F98F}" srcOrd="0" destOrd="0" presId="urn:microsoft.com/office/officeart/2005/8/layout/list1"/>
    <dgm:cxn modelId="{C0B51EDE-918E-4466-B59B-0776A3B00175}" type="presOf" srcId="{11D436CA-52FB-43C4-8027-3863F4E3E7B2}" destId="{FCBA9C7A-1487-4887-B191-CCBAC3FC8B23}" srcOrd="0" destOrd="0" presId="urn:microsoft.com/office/officeart/2005/8/layout/list1"/>
    <dgm:cxn modelId="{83FDBDDE-5BC9-4A1A-B3E4-2C463F226FC2}" srcId="{5C519572-E03A-4DA5-9373-79B6DF40E283}" destId="{9F39F2B0-66A9-4E75-B06E-CBC1AD4F4A7A}" srcOrd="2" destOrd="0" parTransId="{042E494D-B77A-4CE0-9802-716A445CC71E}" sibTransId="{26BDB5D2-B6AB-49F7-8306-16118A5681DC}"/>
    <dgm:cxn modelId="{A9850CE6-C125-4CDA-B7AF-DB6CA09733D5}" srcId="{DEE8ECC6-A500-4322-AA03-CC5FF0372A76}" destId="{11D436CA-52FB-43C4-8027-3863F4E3E7B2}" srcOrd="0" destOrd="0" parTransId="{E149FB3D-5987-4A6B-B1A6-51C61434B782}" sibTransId="{D65AC710-EFC1-49F7-93D7-202673D8C60E}"/>
    <dgm:cxn modelId="{D4D8F1F6-9FF8-4B78-90BC-AD9ECA390E64}" type="presOf" srcId="{0E93DB05-96AC-4A51-BF15-0531D233E49F}" destId="{7B6163B4-39B1-4872-93AE-8D744C7CF8E6}" srcOrd="0" destOrd="1" presId="urn:microsoft.com/office/officeart/2005/8/layout/list1"/>
    <dgm:cxn modelId="{BAB90EFF-A26B-4DED-8782-AB9E15F142F3}" srcId="{11D436CA-52FB-43C4-8027-3863F4E3E7B2}" destId="{371470DE-75C5-47EB-B946-F63A32E924EC}" srcOrd="2" destOrd="0" parTransId="{FBF0ED5F-6E38-4771-9CCB-4184BE57C445}" sibTransId="{B875B271-ABE1-4F66-AD92-9FA9912782F1}"/>
    <dgm:cxn modelId="{5B0B11FF-D812-4507-A60F-815551B3B30B}" srcId="{11D436CA-52FB-43C4-8027-3863F4E3E7B2}" destId="{97EB20A0-F7D9-478F-8573-9A937426686C}" srcOrd="0" destOrd="0" parTransId="{30FD7323-EEEE-4BD1-987F-8B981DEF5EEC}" sibTransId="{05EF8D74-B6EF-4DC1-8D2C-EE0A211FA85C}"/>
    <dgm:cxn modelId="{5C64C403-DC20-4708-B177-3E083FBADCA3}" type="presParOf" srcId="{A6CD8C37-7D8A-4703-8994-D5441C7BA4D7}" destId="{2FD939ED-1EE0-4F2D-B6F3-508195FA893C}" srcOrd="0" destOrd="0" presId="urn:microsoft.com/office/officeart/2005/8/layout/list1"/>
    <dgm:cxn modelId="{ACBD1E41-79C8-4562-8756-87DFD29F5FEF}" type="presParOf" srcId="{2FD939ED-1EE0-4F2D-B6F3-508195FA893C}" destId="{FCBA9C7A-1487-4887-B191-CCBAC3FC8B23}" srcOrd="0" destOrd="0" presId="urn:microsoft.com/office/officeart/2005/8/layout/list1"/>
    <dgm:cxn modelId="{97E4E3BF-8C47-415E-8076-43D34EF13841}" type="presParOf" srcId="{2FD939ED-1EE0-4F2D-B6F3-508195FA893C}" destId="{FF1215C3-8AA8-4987-A7E1-16252BD160F7}" srcOrd="1" destOrd="0" presId="urn:microsoft.com/office/officeart/2005/8/layout/list1"/>
    <dgm:cxn modelId="{BB410566-9024-4AD0-A1A2-920D2702297D}" type="presParOf" srcId="{A6CD8C37-7D8A-4703-8994-D5441C7BA4D7}" destId="{1129C5E9-1612-40D7-AEE7-40D5F2CC933E}" srcOrd="1" destOrd="0" presId="urn:microsoft.com/office/officeart/2005/8/layout/list1"/>
    <dgm:cxn modelId="{827C7B8B-99CD-414C-B3AB-EFF206279C0F}" type="presParOf" srcId="{A6CD8C37-7D8A-4703-8994-D5441C7BA4D7}" destId="{7B6163B4-39B1-4872-93AE-8D744C7CF8E6}" srcOrd="2" destOrd="0" presId="urn:microsoft.com/office/officeart/2005/8/layout/list1"/>
    <dgm:cxn modelId="{CBCF4CB5-73DE-4FD4-B021-C3AD1D6989B6}" type="presParOf" srcId="{A6CD8C37-7D8A-4703-8994-D5441C7BA4D7}" destId="{EDE17B54-ABF0-4EAD-B8AD-7DB71A1837E0}" srcOrd="3" destOrd="0" presId="urn:microsoft.com/office/officeart/2005/8/layout/list1"/>
    <dgm:cxn modelId="{FE88FA2E-0BDE-479E-8A7F-0B727188C6AA}" type="presParOf" srcId="{A6CD8C37-7D8A-4703-8994-D5441C7BA4D7}" destId="{34EE7190-5930-4C1D-AF2B-DA799DFBACA1}" srcOrd="4" destOrd="0" presId="urn:microsoft.com/office/officeart/2005/8/layout/list1"/>
    <dgm:cxn modelId="{D95CD78F-5650-495B-91A5-E967EACA6484}" type="presParOf" srcId="{34EE7190-5930-4C1D-AF2B-DA799DFBACA1}" destId="{87C5B8FB-03BA-4CA1-A514-676968A58886}" srcOrd="0" destOrd="0" presId="urn:microsoft.com/office/officeart/2005/8/layout/list1"/>
    <dgm:cxn modelId="{1FEA338E-B897-452C-8079-5E4E743AB2E4}" type="presParOf" srcId="{34EE7190-5930-4C1D-AF2B-DA799DFBACA1}" destId="{9892D888-9169-4DA3-AEFF-B01921E86742}" srcOrd="1" destOrd="0" presId="urn:microsoft.com/office/officeart/2005/8/layout/list1"/>
    <dgm:cxn modelId="{E60F2763-DB22-469F-BBA9-7E875302AD98}" type="presParOf" srcId="{A6CD8C37-7D8A-4703-8994-D5441C7BA4D7}" destId="{FEE1F700-C9AE-4427-928E-B5E721AA62F9}" srcOrd="5" destOrd="0" presId="urn:microsoft.com/office/officeart/2005/8/layout/list1"/>
    <dgm:cxn modelId="{F104AEF0-9B7B-44F0-A7FD-568F2448C5B2}" type="presParOf" srcId="{A6CD8C37-7D8A-4703-8994-D5441C7BA4D7}" destId="{7BB203B6-B971-4760-8F4A-B9E9D383F98F}" srcOrd="6" destOrd="0" presId="urn:microsoft.com/office/officeart/2005/8/layout/list1"/>
    <dgm:cxn modelId="{611ABF99-3D4B-4936-9DAE-AA8FD449A1A1}" type="presParOf" srcId="{A6CD8C37-7D8A-4703-8994-D5441C7BA4D7}" destId="{834F72D3-C832-4AB7-9210-6CD20FEC4A6F}" srcOrd="7" destOrd="0" presId="urn:microsoft.com/office/officeart/2005/8/layout/list1"/>
    <dgm:cxn modelId="{B5E1D89F-195D-4BAB-AA0D-36F18879577C}" type="presParOf" srcId="{A6CD8C37-7D8A-4703-8994-D5441C7BA4D7}" destId="{5C94E3B5-FA3D-48B9-AF6E-F7FE0BC93FDE}" srcOrd="8" destOrd="0" presId="urn:microsoft.com/office/officeart/2005/8/layout/list1"/>
    <dgm:cxn modelId="{0CE1BC33-6184-427C-B9A0-E0FA9130B3C9}" type="presParOf" srcId="{5C94E3B5-FA3D-48B9-AF6E-F7FE0BC93FDE}" destId="{4C7E8336-C69C-43CD-BE9A-795A25E7CBE3}" srcOrd="0" destOrd="0" presId="urn:microsoft.com/office/officeart/2005/8/layout/list1"/>
    <dgm:cxn modelId="{7094BD56-1FF9-4F9C-84F4-E4900876FC6D}" type="presParOf" srcId="{5C94E3B5-FA3D-48B9-AF6E-F7FE0BC93FDE}" destId="{67867B35-AC47-4897-8DAE-281C92D67C1F}" srcOrd="1" destOrd="0" presId="urn:microsoft.com/office/officeart/2005/8/layout/list1"/>
    <dgm:cxn modelId="{4D678A8E-8C14-4EC6-BD02-EB4A87B3CEED}" type="presParOf" srcId="{A6CD8C37-7D8A-4703-8994-D5441C7BA4D7}" destId="{F1103E4F-E03B-4988-A4F4-4AF0ED8CCDAA}" srcOrd="9" destOrd="0" presId="urn:microsoft.com/office/officeart/2005/8/layout/list1"/>
    <dgm:cxn modelId="{7FC4F381-FF79-4693-A6EA-A3B7C7186E76}" type="presParOf" srcId="{A6CD8C37-7D8A-4703-8994-D5441C7BA4D7}" destId="{72A5A5DF-8DB3-4AF1-952E-2E6608A9CEF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163B4-39B1-4872-93AE-8D744C7CF8E6}">
      <dsp:nvSpPr>
        <dsp:cNvPr id="0" name=""/>
        <dsp:cNvSpPr/>
      </dsp:nvSpPr>
      <dsp:spPr>
        <a:xfrm>
          <a:off x="0" y="270186"/>
          <a:ext cx="9118600" cy="1134000"/>
        </a:xfrm>
        <a:prstGeom prst="rect">
          <a:avLst/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705" tIns="312420" rIns="7077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1500" b="1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Azure: 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Rol "Colaborador" en las suscripciones de Azure para el despliegue de recursos.</a:t>
          </a:r>
          <a:endParaRPr lang="es-PE" sz="15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MX" sz="1500" b="1" kern="1200">
              <a:solidFill>
                <a:schemeClr val="bg1"/>
              </a:solidFill>
            </a:rPr>
            <a:t>Acceso a Organización DevOps</a:t>
          </a:r>
          <a:r>
            <a:rPr lang="es-MX" sz="1500" kern="1200">
              <a:solidFill>
                <a:schemeClr val="bg1"/>
              </a:solidFill>
            </a:rPr>
            <a:t>: Acceso a Azure DevOps para creación de repositorios.</a:t>
          </a:r>
          <a:endParaRPr lang="es-PE" sz="15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b="1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Equipo Técnico: 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Disponibilidad de 3 horas semanales para coordinación y retroalimentación</a:t>
          </a:r>
          <a:r>
            <a:rPr lang="es-MX" sz="1500" kern="1200">
              <a:latin typeface="Blogger Sans Light" panose="02000506030000020004" pitchFamily="2" charset="0"/>
              <a:ea typeface="Blogger Sans Light" panose="02000506030000020004" pitchFamily="2" charset="0"/>
            </a:rPr>
            <a:t>.</a:t>
          </a:r>
        </a:p>
      </dsp:txBody>
      <dsp:txXfrm>
        <a:off x="0" y="270186"/>
        <a:ext cx="9118600" cy="1134000"/>
      </dsp:txXfrm>
    </dsp:sp>
    <dsp:sp modelId="{FF1215C3-8AA8-4987-A7E1-16252BD160F7}">
      <dsp:nvSpPr>
        <dsp:cNvPr id="0" name=""/>
        <dsp:cNvSpPr/>
      </dsp:nvSpPr>
      <dsp:spPr>
        <a:xfrm>
          <a:off x="455930" y="48786"/>
          <a:ext cx="63830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263" tIns="0" rIns="2412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500" b="1" kern="1200">
              <a:latin typeface="Blogger Sans Light" panose="02000506030000020004" pitchFamily="2" charset="0"/>
              <a:ea typeface="Blogger Sans Light" panose="02000506030000020004" pitchFamily="2" charset="0"/>
            </a:rPr>
            <a:t>Accesos y Personal</a:t>
          </a:r>
          <a:endParaRPr lang="es-PE" sz="1500" b="1" kern="1200"/>
        </a:p>
      </dsp:txBody>
      <dsp:txXfrm>
        <a:off x="477546" y="70402"/>
        <a:ext cx="6339788" cy="399568"/>
      </dsp:txXfrm>
    </dsp:sp>
    <dsp:sp modelId="{7BB203B6-B971-4760-8F4A-B9E9D383F98F}">
      <dsp:nvSpPr>
        <dsp:cNvPr id="0" name=""/>
        <dsp:cNvSpPr/>
      </dsp:nvSpPr>
      <dsp:spPr>
        <a:xfrm>
          <a:off x="0" y="1706587"/>
          <a:ext cx="9118600" cy="1299375"/>
        </a:xfrm>
        <a:prstGeom prst="rect">
          <a:avLst/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705" tIns="312420" rIns="7077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b="1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Especificaciones Técnicas: 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Entregar documentación completa de las 35 </a:t>
          </a:r>
          <a:r>
            <a:rPr lang="es-MX" sz="1500" kern="1200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APIs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 (</a:t>
          </a:r>
          <a:r>
            <a:rPr lang="es-MX" sz="1500" kern="1200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Endpoints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, métodos, formatos).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b="1" kern="1200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OpenAPI</a:t>
          </a:r>
          <a:r>
            <a:rPr lang="es-MX" sz="1500" b="1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 (</a:t>
          </a:r>
          <a:r>
            <a:rPr lang="es-MX" sz="1500" b="1" kern="1200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Swagger</a:t>
          </a:r>
          <a:r>
            <a:rPr lang="es-MX" sz="1500" b="1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): 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Proveer archivos de especificación </a:t>
          </a:r>
          <a:r>
            <a:rPr lang="es-MX" sz="1500" kern="1200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OpenAPI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 es altamente recomendado para agilizar el proceso.</a:t>
          </a:r>
        </a:p>
      </dsp:txBody>
      <dsp:txXfrm>
        <a:off x="0" y="1706587"/>
        <a:ext cx="9118600" cy="1299375"/>
      </dsp:txXfrm>
    </dsp:sp>
    <dsp:sp modelId="{9892D888-9169-4DA3-AEFF-B01921E86742}">
      <dsp:nvSpPr>
        <dsp:cNvPr id="0" name=""/>
        <dsp:cNvSpPr/>
      </dsp:nvSpPr>
      <dsp:spPr>
        <a:xfrm>
          <a:off x="455930" y="1485186"/>
          <a:ext cx="63830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263" tIns="0" rIns="2412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>
              <a:latin typeface="Blogger Sans Light" panose="02000506030000020004" pitchFamily="2" charset="0"/>
              <a:ea typeface="Blogger Sans Light" panose="02000506030000020004" pitchFamily="2" charset="0"/>
            </a:rPr>
            <a:t>Información de </a:t>
          </a:r>
          <a:r>
            <a:rPr lang="es-MX" sz="1500" b="1" kern="1200" err="1">
              <a:latin typeface="Blogger Sans Light" panose="02000506030000020004" pitchFamily="2" charset="0"/>
              <a:ea typeface="Blogger Sans Light" panose="02000506030000020004" pitchFamily="2" charset="0"/>
            </a:rPr>
            <a:t>APIs</a:t>
          </a:r>
          <a:endParaRPr lang="es-MX" sz="1500" b="1" kern="1200">
            <a:latin typeface="Blogger Sans Light" panose="02000506030000020004" pitchFamily="2" charset="0"/>
            <a:ea typeface="Blogger Sans Light" panose="02000506030000020004" pitchFamily="2" charset="0"/>
          </a:endParaRPr>
        </a:p>
      </dsp:txBody>
      <dsp:txXfrm>
        <a:off x="477546" y="1506802"/>
        <a:ext cx="6339788" cy="399568"/>
      </dsp:txXfrm>
    </dsp:sp>
    <dsp:sp modelId="{72A5A5DF-8DB3-4AF1-952E-2E6608A9CEF0}">
      <dsp:nvSpPr>
        <dsp:cNvPr id="0" name=""/>
        <dsp:cNvSpPr/>
      </dsp:nvSpPr>
      <dsp:spPr>
        <a:xfrm>
          <a:off x="0" y="3308361"/>
          <a:ext cx="9118600" cy="1748250"/>
        </a:xfrm>
        <a:prstGeom prst="rect">
          <a:avLst/>
        </a:pr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705" tIns="312420" rIns="7077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b="1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Entornos </a:t>
          </a:r>
          <a:r>
            <a:rPr lang="es-MX" sz="1500" b="1" kern="1200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On-Premise</a:t>
          </a:r>
          <a:r>
            <a:rPr lang="es-MX" sz="1500" b="1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: 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Garantizar la disponibilidad y correcto funcionamiento de los sistemas </a:t>
          </a:r>
          <a:r>
            <a:rPr lang="es-MX" sz="1500" kern="1200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backend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b="1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Dispositivo VPN: 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Informacion del dispositivo (</a:t>
          </a:r>
          <a:r>
            <a:rPr lang="es-MX" sz="1500" kern="1200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router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/ firewall) VPN </a:t>
          </a:r>
          <a:r>
            <a:rPr lang="es-MX" sz="1500" kern="1200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On-Premise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 para la configuración del túnel de conexión.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500" b="1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Nomenclatura: 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Enviar (o aprobar) estandares </a:t>
          </a:r>
          <a:r>
            <a:rPr lang="es-MX" sz="1500" kern="1200" err="1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cloud</a:t>
          </a:r>
          <a:r>
            <a:rPr lang="es-MX" sz="1500" kern="1200">
              <a:solidFill>
                <a:schemeClr val="bg1"/>
              </a:solidFill>
              <a:latin typeface="Blogger Sans Light" panose="02000506030000020004" pitchFamily="2" charset="0"/>
              <a:ea typeface="Blogger Sans Light" panose="02000506030000020004" pitchFamily="2" charset="0"/>
            </a:rPr>
            <a:t> como la convención de nombres y etiquetas para los recursos de Azure antes del despliegue.</a:t>
          </a:r>
          <a:endParaRPr lang="es-ES" sz="1500" kern="1200">
            <a:solidFill>
              <a:schemeClr val="bg1"/>
            </a:solidFill>
            <a:latin typeface="Blogger Sans Light" panose="02000506030000020004" pitchFamily="2" charset="0"/>
            <a:ea typeface="Blogger Sans Light" panose="02000506030000020004" pitchFamily="2" charset="0"/>
          </a:endParaRPr>
        </a:p>
      </dsp:txBody>
      <dsp:txXfrm>
        <a:off x="0" y="3308361"/>
        <a:ext cx="9118600" cy="1748250"/>
      </dsp:txXfrm>
    </dsp:sp>
    <dsp:sp modelId="{67867B35-AC47-4897-8DAE-281C92D67C1F}">
      <dsp:nvSpPr>
        <dsp:cNvPr id="0" name=""/>
        <dsp:cNvSpPr/>
      </dsp:nvSpPr>
      <dsp:spPr>
        <a:xfrm>
          <a:off x="455930" y="3086962"/>
          <a:ext cx="638302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263" tIns="0" rIns="2412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>
              <a:latin typeface="Blogger Sans Light" panose="02000506030000020004" pitchFamily="2" charset="0"/>
              <a:ea typeface="Blogger Sans Light" panose="02000506030000020004" pitchFamily="2" charset="0"/>
            </a:rPr>
            <a:t>Infraestructura y Estándares</a:t>
          </a:r>
        </a:p>
      </dsp:txBody>
      <dsp:txXfrm>
        <a:off x="477546" y="3108578"/>
        <a:ext cx="633978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F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F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F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F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1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7095" y="252984"/>
            <a:ext cx="1575816" cy="6370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3004" y="370460"/>
            <a:ext cx="5459095" cy="677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FF9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849" y="1438905"/>
            <a:ext cx="7569200" cy="425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luis.Marquina@e2e.p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1504" y="2852927"/>
              <a:ext cx="2913888" cy="11765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2654807"/>
              <a:ext cx="5169408" cy="1575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1618-CF55-4EAD-AD31-50E871DC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 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92487-CD76-4F35-A383-28041B937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 </a:t>
            </a:r>
            <a:endParaRPr lang="es-PE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CFD9612-0D8D-4B9E-B0E9-CBC563665BA0}"/>
              </a:ext>
            </a:extLst>
          </p:cNvPr>
          <p:cNvSpPr txBox="1">
            <a:spLocks/>
          </p:cNvSpPr>
          <p:nvPr/>
        </p:nvSpPr>
        <p:spPr>
          <a:xfrm>
            <a:off x="2362200" y="609600"/>
            <a:ext cx="5459095" cy="476282"/>
          </a:xfrm>
          <a:prstGeom prst="rect">
            <a:avLst/>
          </a:prstGeom>
        </p:spPr>
        <p:txBody>
          <a:bodyPr vert="horz" wrap="square" lIns="0" tIns="105916" rIns="0" bIns="0" rtlCol="0">
            <a:spAutoFit/>
          </a:bodyPr>
          <a:lstStyle>
            <a:lvl1pPr>
              <a:defRPr sz="2400" b="1" i="0">
                <a:solidFill>
                  <a:srgbClr val="00FF9F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370455">
              <a:spcBef>
                <a:spcPts val="100"/>
              </a:spcBef>
            </a:pPr>
            <a:r>
              <a:rPr lang="es-MX" spc="-200"/>
              <a:t>PLAN DE TRABAJO</a:t>
            </a:r>
            <a:endParaRPr lang="es-PE" spc="-2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0B6050-55AB-400A-8D2E-D80CE6882BD6}"/>
              </a:ext>
            </a:extLst>
          </p:cNvPr>
          <p:cNvSpPr txBox="1"/>
          <p:nvPr/>
        </p:nvSpPr>
        <p:spPr>
          <a:xfrm>
            <a:off x="838200" y="1485660"/>
            <a:ext cx="10439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400" b="1" err="1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Kick</a:t>
            </a:r>
            <a:r>
              <a:rPr lang="es-MX" sz="2400" b="1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-Off: </a:t>
            </a:r>
            <a:r>
              <a:rPr lang="es-MX" sz="2400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27 de junio de 2025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2400" b="1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Inicio de Proyecto:</a:t>
            </a:r>
            <a:r>
              <a:rPr lang="es-MX" sz="2400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 30 de junio de 2025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2400">
              <a:solidFill>
                <a:srgbClr val="FFFFFF"/>
              </a:solidFill>
              <a:latin typeface="Blogger Sans Light" panose="02000506030000020004" pitchFamily="2" charset="0"/>
              <a:ea typeface="Blogger Sans Light" panose="02000506030000020004" pitchFamily="2" charset="0"/>
            </a:endParaRPr>
          </a:p>
          <a:p>
            <a:pPr algn="l"/>
            <a:r>
              <a:rPr lang="es-MX" sz="2400" b="1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Fases del Proyecto</a:t>
            </a:r>
          </a:p>
          <a:p>
            <a:pPr marL="285750" lvl="4" indent="-285750" algn="l">
              <a:buFont typeface="Arial" panose="020B0604020202020204" pitchFamily="34" charset="0"/>
              <a:buChar char="•"/>
            </a:pPr>
            <a:r>
              <a:rPr lang="es-MX" sz="2400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Fase 1 (Semanas 1-5): Desplegar infraestructura y publicar las primeras 15 </a:t>
            </a:r>
            <a:r>
              <a:rPr lang="es-MX" sz="2400" err="1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APIs</a:t>
            </a:r>
            <a:r>
              <a:rPr lang="es-MX" sz="2400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 en el ambiente de Desarrollo (DEV).</a:t>
            </a:r>
          </a:p>
          <a:p>
            <a:pPr marL="285750" lvl="2" indent="-285750" algn="l">
              <a:buFont typeface="Arial" panose="020B0604020202020204" pitchFamily="34" charset="0"/>
              <a:buChar char="•"/>
            </a:pPr>
            <a:r>
              <a:rPr lang="es-MX" sz="2400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Fase 2 (Semanas 5-8): Poner en producción (PRD) las primeras 15 </a:t>
            </a:r>
            <a:r>
              <a:rPr lang="es-MX" sz="2400" err="1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APIs</a:t>
            </a:r>
            <a:r>
              <a:rPr lang="es-MX" sz="2400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 y realizar Pruebas de Aceptación (UAT).</a:t>
            </a:r>
          </a:p>
          <a:p>
            <a:pPr marL="285750" lvl="2" indent="-285750" algn="l">
              <a:buFont typeface="Arial" panose="020B0604020202020204" pitchFamily="34" charset="0"/>
              <a:buChar char="•"/>
            </a:pPr>
            <a:r>
              <a:rPr lang="es-MX" sz="2400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Fase 3 (Semanas 8-12): Desplegar y probar las 20 </a:t>
            </a:r>
            <a:r>
              <a:rPr lang="es-MX" sz="2400" err="1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APIs</a:t>
            </a:r>
            <a:r>
              <a:rPr lang="es-MX" sz="2400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 restantes en DEV y PRD.</a:t>
            </a:r>
          </a:p>
          <a:p>
            <a:pPr marL="285750" lvl="2" indent="-285750" algn="l">
              <a:buFont typeface="Arial" panose="020B0604020202020204" pitchFamily="34" charset="0"/>
              <a:buChar char="•"/>
            </a:pPr>
            <a:r>
              <a:rPr lang="es-MX" sz="2400">
                <a:solidFill>
                  <a:srgbClr val="FFFFFF"/>
                </a:solidFill>
                <a:latin typeface="Blogger Sans Light" panose="02000506030000020004" pitchFamily="2" charset="0"/>
                <a:ea typeface="Blogger Sans Light" panose="02000506030000020004" pitchFamily="2" charset="0"/>
              </a:rPr>
              <a:t>Fase 4 (Semanas 12-14): Realizar UAT final, impartir capacitación (40 horas) y entregar la documentación para el cierre del proyecto.</a:t>
            </a:r>
            <a:endParaRPr lang="es-ES" sz="2400">
              <a:solidFill>
                <a:srgbClr val="FFFFFF"/>
              </a:solidFill>
              <a:latin typeface="Blogger Sans Light" panose="02000506030000020004" pitchFamily="2" charset="0"/>
              <a:ea typeface="Blogger Sans Light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1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888" rIns="0" bIns="0" rtlCol="0">
            <a:spAutoFit/>
          </a:bodyPr>
          <a:lstStyle/>
          <a:p>
            <a:pPr marL="1558925">
              <a:lnSpc>
                <a:spcPct val="100000"/>
              </a:lnSpc>
              <a:spcBef>
                <a:spcPts val="100"/>
              </a:spcBef>
            </a:pPr>
            <a:r>
              <a:rPr spc="-270"/>
              <a:t>CUADRO</a:t>
            </a:r>
            <a:r>
              <a:rPr spc="-340"/>
              <a:t> </a:t>
            </a:r>
            <a:r>
              <a:rPr spc="-229"/>
              <a:t>DE</a:t>
            </a:r>
            <a:r>
              <a:rPr spc="-280"/>
              <a:t> </a:t>
            </a:r>
            <a:r>
              <a:rPr spc="-235"/>
              <a:t>PLANIFICACIÓN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2367636" y="1465355"/>
            <a:ext cx="7474584" cy="708660"/>
          </a:xfrm>
          <a:custGeom>
            <a:avLst/>
            <a:gdLst/>
            <a:ahLst/>
            <a:cxnLst/>
            <a:rect l="l" t="t" r="r" b="b"/>
            <a:pathLst>
              <a:path w="7474584" h="708660">
                <a:moveTo>
                  <a:pt x="0" y="708289"/>
                </a:moveTo>
                <a:lnTo>
                  <a:pt x="7474343" y="708289"/>
                </a:lnTo>
                <a:lnTo>
                  <a:pt x="7474343" y="0"/>
                </a:lnTo>
                <a:lnTo>
                  <a:pt x="0" y="0"/>
                </a:lnTo>
                <a:lnTo>
                  <a:pt x="0" y="708289"/>
                </a:lnTo>
                <a:close/>
              </a:path>
            </a:pathLst>
          </a:custGeom>
          <a:solidFill>
            <a:srgbClr val="D9E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49949" y="1438905"/>
          <a:ext cx="7475220" cy="425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6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220">
                <a:tc gridSpan="2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100" b="1" spc="-20">
                          <a:latin typeface="Calibri"/>
                          <a:cs typeface="Calibri"/>
                        </a:rPr>
                        <a:t>FASE</a:t>
                      </a:r>
                      <a:r>
                        <a:rPr sz="2100" b="1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0">
                          <a:latin typeface="Calibri"/>
                          <a:cs typeface="Calibri"/>
                        </a:rPr>
                        <a:t>1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1174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 spc="-20">
                          <a:latin typeface="Calibri"/>
                          <a:cs typeface="Calibri"/>
                        </a:rPr>
                        <a:t>Eiquetas</a:t>
                      </a:r>
                      <a:r>
                        <a:rPr sz="2100" b="1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>
                          <a:latin typeface="Calibri"/>
                          <a:cs typeface="Calibri"/>
                        </a:rPr>
                        <a:t>de </a:t>
                      </a:r>
                      <a:r>
                        <a:rPr sz="2100" b="1" spc="-20">
                          <a:latin typeface="Calibri"/>
                          <a:cs typeface="Calibri"/>
                        </a:rPr>
                        <a:t>fila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 spc="-30">
                          <a:latin typeface="Calibri"/>
                          <a:cs typeface="Calibri"/>
                        </a:rPr>
                        <a:t>Suma</a:t>
                      </a:r>
                      <a:r>
                        <a:rPr sz="2100" b="1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>
                          <a:latin typeface="Calibri"/>
                          <a:cs typeface="Calibri"/>
                        </a:rPr>
                        <a:t>de</a:t>
                      </a:r>
                      <a:r>
                        <a:rPr sz="2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35">
                          <a:latin typeface="Calibri"/>
                          <a:cs typeface="Calibri"/>
                        </a:rPr>
                        <a:t>horas</a:t>
                      </a:r>
                      <a:r>
                        <a:rPr sz="2100" b="1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10">
                          <a:latin typeface="Calibri"/>
                          <a:cs typeface="Calibri"/>
                        </a:rPr>
                        <a:t>Estimadas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1-</a:t>
                      </a:r>
                      <a:r>
                        <a:rPr sz="2100" b="1" spc="3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Despliegue</a:t>
                      </a:r>
                      <a:r>
                        <a:rPr sz="2100" b="1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100" b="1" spc="-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Desarrollo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121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APIs </a:t>
                      </a:r>
                      <a:r>
                        <a:rPr sz="21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1-</a:t>
                      </a:r>
                      <a:r>
                        <a:rPr sz="2100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2100" spc="-10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Configuracion</a:t>
                      </a:r>
                      <a:r>
                        <a:rPr sz="21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100" spc="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APIM</a:t>
                      </a:r>
                      <a:r>
                        <a:rPr sz="2100" spc="-18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Infraestructura</a:t>
                      </a:r>
                      <a:r>
                        <a:rPr sz="2100" spc="-6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Planificación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2-</a:t>
                      </a:r>
                      <a:r>
                        <a:rPr sz="2100" b="1" spc="26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Pase</a:t>
                      </a:r>
                      <a:r>
                        <a:rPr sz="2100" b="1" spc="-5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100" b="1" spc="-114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Ambientes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APIs </a:t>
                      </a:r>
                      <a:r>
                        <a:rPr sz="21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1-</a:t>
                      </a:r>
                      <a:r>
                        <a:rPr sz="2100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2100" spc="-10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PRD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Configuracion</a:t>
                      </a:r>
                      <a:r>
                        <a:rPr sz="21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100" spc="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APIM</a:t>
                      </a:r>
                      <a:r>
                        <a:rPr sz="2100" spc="-18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PRD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Infraestructura</a:t>
                      </a:r>
                      <a:r>
                        <a:rPr sz="2100" spc="-6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PRD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100" b="1" spc="-7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171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FEF71-7CE4-44AB-8F73-7FB2A4B3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004" y="370460"/>
            <a:ext cx="5459095" cy="369332"/>
          </a:xfrm>
        </p:spPr>
        <p:txBody>
          <a:bodyPr/>
          <a:lstStyle/>
          <a:p>
            <a:r>
              <a:rPr lang="es-MX"/>
              <a:t> 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9CB6FE-253F-47D7-B4BE-5E19B4A4A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849" y="1438905"/>
            <a:ext cx="7569200" cy="276999"/>
          </a:xfrm>
        </p:spPr>
        <p:txBody>
          <a:bodyPr/>
          <a:lstStyle/>
          <a:p>
            <a:r>
              <a:rPr lang="es-MX"/>
              <a:t> </a:t>
            </a:r>
            <a:endParaRPr lang="es-PE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828664C-C259-49D8-891F-360458FE9659}"/>
              </a:ext>
            </a:extLst>
          </p:cNvPr>
          <p:cNvGraphicFramePr>
            <a:graphicFrameLocks noGrp="1"/>
          </p:cNvGraphicFramePr>
          <p:nvPr/>
        </p:nvGraphicFramePr>
        <p:xfrm>
          <a:off x="2057399" y="1600162"/>
          <a:ext cx="7742555" cy="393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 gridSpan="2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b="1" spc="-85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FASE</a:t>
                      </a:r>
                      <a:r>
                        <a:rPr sz="2300" b="1" spc="-105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5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217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300" b="1" spc="-8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Eiquetas</a:t>
                      </a:r>
                      <a:r>
                        <a:rPr sz="2300" b="1" spc="-9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85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300" b="1" spc="-15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2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fila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300" b="1" spc="-11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Suma</a:t>
                      </a:r>
                      <a:r>
                        <a:rPr sz="2300" b="1" spc="-145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85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2300" b="1" spc="-2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95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horas</a:t>
                      </a:r>
                      <a:r>
                        <a:rPr sz="2300" b="1" spc="-85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1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Estimadas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1-</a:t>
                      </a:r>
                      <a:r>
                        <a:rPr sz="2300" b="1" spc="30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6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Despliegue</a:t>
                      </a:r>
                      <a:r>
                        <a:rPr sz="2300" b="1" spc="-5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7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300" b="1" spc="-10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7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Desarrollo</a:t>
                      </a:r>
                      <a:r>
                        <a:rPr sz="2300" b="1" spc="-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7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Fase</a:t>
                      </a:r>
                      <a:r>
                        <a:rPr sz="2300" b="1" spc="-5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346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80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APIs</a:t>
                      </a:r>
                      <a:r>
                        <a:rPr sz="2300" spc="-5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16-</a:t>
                      </a:r>
                      <a:r>
                        <a:rPr sz="2300" spc="-1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35</a:t>
                      </a:r>
                      <a:r>
                        <a:rPr sz="2300" spc="-16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12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80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2-</a:t>
                      </a:r>
                      <a:r>
                        <a:rPr sz="2300" b="1" spc="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8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Pase</a:t>
                      </a:r>
                      <a:r>
                        <a:rPr sz="2300" b="1" spc="-5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7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300" b="1" spc="-1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Ambientes</a:t>
                      </a:r>
                      <a:r>
                        <a:rPr sz="2300" b="1" spc="2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7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Fase</a:t>
                      </a:r>
                      <a:r>
                        <a:rPr sz="2300" b="1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44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52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APIs</a:t>
                      </a:r>
                      <a:r>
                        <a:rPr sz="2300" spc="-5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8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1-</a:t>
                      </a:r>
                      <a:r>
                        <a:rPr sz="2300" spc="-1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sz="2300" spc="-16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PRD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9969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APIs</a:t>
                      </a:r>
                      <a:r>
                        <a:rPr sz="2300" spc="-5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1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16-</a:t>
                      </a:r>
                      <a:r>
                        <a:rPr sz="2300" spc="-1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35</a:t>
                      </a:r>
                      <a:r>
                        <a:rPr sz="2300" spc="-16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PRD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06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46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b="1" spc="-10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3-</a:t>
                      </a:r>
                      <a:r>
                        <a:rPr sz="2300" b="1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Cierre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58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spc="-7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Capacitación</a:t>
                      </a:r>
                      <a:r>
                        <a:rPr sz="2300" spc="-7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300" spc="-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cierre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06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b="1" spc="-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3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233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300" b="1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158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7D891303-9BD2-444D-A658-35A9CC6E7B6E}"/>
              </a:ext>
            </a:extLst>
          </p:cNvPr>
          <p:cNvSpPr txBox="1">
            <a:spLocks/>
          </p:cNvSpPr>
          <p:nvPr/>
        </p:nvSpPr>
        <p:spPr>
          <a:xfrm>
            <a:off x="2953004" y="370460"/>
            <a:ext cx="5459095" cy="677544"/>
          </a:xfrm>
          <a:prstGeom prst="rect">
            <a:avLst/>
          </a:prstGeom>
        </p:spPr>
        <p:txBody>
          <a:bodyPr vert="horz" wrap="square" lIns="0" tIns="162888" rIns="0" bIns="0" rtlCol="0">
            <a:spAutoFit/>
          </a:bodyPr>
          <a:lstStyle>
            <a:lvl1pPr>
              <a:defRPr sz="2400" b="1" i="0">
                <a:solidFill>
                  <a:srgbClr val="00FF9F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558925">
              <a:spcBef>
                <a:spcPts val="100"/>
              </a:spcBef>
            </a:pPr>
            <a:r>
              <a:rPr lang="es-PE" spc="-270"/>
              <a:t>CUADRO</a:t>
            </a:r>
            <a:r>
              <a:rPr lang="es-PE" spc="-340"/>
              <a:t> </a:t>
            </a:r>
            <a:r>
              <a:rPr lang="es-PE" spc="-229"/>
              <a:t>DE</a:t>
            </a:r>
            <a:r>
              <a:rPr lang="es-PE" spc="-280"/>
              <a:t> </a:t>
            </a:r>
            <a:r>
              <a:rPr lang="es-PE" spc="-235"/>
              <a:t>PLANIFICACIÓN</a:t>
            </a:r>
          </a:p>
        </p:txBody>
      </p:sp>
    </p:spTree>
    <p:extLst>
      <p:ext uri="{BB962C8B-B14F-4D97-AF65-F5344CB8AC3E}">
        <p14:creationId xmlns:p14="http://schemas.microsoft.com/office/powerpoint/2010/main" val="25058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000" b="0" spc="-175" dirty="0">
                <a:solidFill>
                  <a:srgbClr val="00FFA4"/>
                </a:solidFill>
                <a:latin typeface="Franklin Gothic Medium"/>
                <a:cs typeface="Franklin Gothic Medium"/>
              </a:rPr>
              <a:t>IMPLEMENTACIÓN</a:t>
            </a:r>
            <a:r>
              <a:rPr sz="2000" b="0" spc="-60" dirty="0">
                <a:solidFill>
                  <a:srgbClr val="00FFA4"/>
                </a:solidFill>
                <a:latin typeface="Franklin Gothic Medium"/>
                <a:cs typeface="Franklin Gothic Medium"/>
              </a:rPr>
              <a:t> </a:t>
            </a:r>
            <a:r>
              <a:rPr sz="2000" b="0" spc="-25" dirty="0">
                <a:solidFill>
                  <a:srgbClr val="00FFA4"/>
                </a:solidFill>
                <a:latin typeface="Franklin Gothic Medium"/>
                <a:cs typeface="Franklin Gothic Medium"/>
              </a:rPr>
              <a:t>DE</a:t>
            </a:r>
            <a:endParaRPr sz="2000" dirty="0">
              <a:latin typeface="Franklin Gothic Medium"/>
              <a:cs typeface="Franklin Gothic Medium"/>
            </a:endParaRPr>
          </a:p>
          <a:p>
            <a:pPr marL="3810" algn="ctr">
              <a:lnSpc>
                <a:spcPct val="100000"/>
              </a:lnSpc>
              <a:spcBef>
                <a:spcPts val="170"/>
              </a:spcBef>
            </a:pPr>
            <a:r>
              <a:rPr sz="2000" b="0" spc="-165" dirty="0">
                <a:solidFill>
                  <a:srgbClr val="00FFA4"/>
                </a:solidFill>
                <a:latin typeface="Franklin Gothic Medium"/>
                <a:cs typeface="Franklin Gothic Medium"/>
              </a:rPr>
              <a:t>AZURE.</a:t>
            </a:r>
            <a:r>
              <a:rPr sz="2000" b="0" spc="-80" dirty="0">
                <a:solidFill>
                  <a:srgbClr val="00FFA4"/>
                </a:solidFill>
                <a:latin typeface="Franklin Gothic Medium"/>
                <a:cs typeface="Franklin Gothic Medium"/>
              </a:rPr>
              <a:t> </a:t>
            </a:r>
            <a:r>
              <a:rPr sz="2000" b="0" spc="-175" dirty="0">
                <a:solidFill>
                  <a:srgbClr val="00FFA4"/>
                </a:solidFill>
                <a:latin typeface="Franklin Gothic Medium"/>
                <a:cs typeface="Franklin Gothic Medium"/>
              </a:rPr>
              <a:t>API</a:t>
            </a:r>
            <a:r>
              <a:rPr sz="2000" b="0" spc="-130" dirty="0">
                <a:solidFill>
                  <a:srgbClr val="00FFA4"/>
                </a:solidFill>
                <a:latin typeface="Franklin Gothic Medium"/>
                <a:cs typeface="Franklin Gothic Medium"/>
              </a:rPr>
              <a:t> </a:t>
            </a:r>
            <a:r>
              <a:rPr sz="2000" b="0" spc="-195" dirty="0">
                <a:solidFill>
                  <a:srgbClr val="00FFA4"/>
                </a:solidFill>
                <a:latin typeface="Franklin Gothic Medium"/>
                <a:cs typeface="Franklin Gothic Medium"/>
              </a:rPr>
              <a:t>MANAGEMENT</a:t>
            </a:r>
            <a:r>
              <a:rPr sz="2000" b="0" spc="-55" dirty="0">
                <a:solidFill>
                  <a:srgbClr val="00FFA4"/>
                </a:solidFill>
                <a:latin typeface="Franklin Gothic Medium"/>
                <a:cs typeface="Franklin Gothic Medium"/>
              </a:rPr>
              <a:t> </a:t>
            </a:r>
            <a:r>
              <a:rPr sz="2000" b="0" spc="-90" dirty="0">
                <a:solidFill>
                  <a:srgbClr val="00FFA4"/>
                </a:solidFill>
                <a:latin typeface="Franklin Gothic Medium"/>
                <a:cs typeface="Franklin Gothic Medium"/>
              </a:rPr>
              <a:t>(</a:t>
            </a:r>
            <a:r>
              <a:rPr sz="2000" b="0" spc="-114" dirty="0">
                <a:solidFill>
                  <a:srgbClr val="00FFA4"/>
                </a:solidFill>
                <a:latin typeface="Franklin Gothic Medium"/>
                <a:cs typeface="Franklin Gothic Medium"/>
              </a:rPr>
              <a:t> </a:t>
            </a:r>
            <a:r>
              <a:rPr sz="2000" b="0" spc="-20" dirty="0">
                <a:solidFill>
                  <a:srgbClr val="00FFA4"/>
                </a:solidFill>
                <a:latin typeface="Franklin Gothic Medium"/>
                <a:cs typeface="Franklin Gothic Medium"/>
              </a:rPr>
              <a:t>APIM)</a:t>
            </a:r>
            <a:endParaRPr sz="20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523" y="1830323"/>
            <a:ext cx="5773420" cy="2289175"/>
          </a:xfrm>
          <a:prstGeom prst="rect">
            <a:avLst/>
          </a:prstGeom>
          <a:ln w="9144">
            <a:solidFill>
              <a:srgbClr val="00AD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sz="1600" spc="-130" dirty="0">
                <a:solidFill>
                  <a:srgbClr val="00ADFF"/>
                </a:solidFill>
                <a:latin typeface="Franklin Gothic Medium"/>
                <a:cs typeface="Franklin Gothic Medium"/>
              </a:rPr>
              <a:t>ALCANCE</a:t>
            </a:r>
            <a:r>
              <a:rPr sz="1600" spc="-100" dirty="0">
                <a:solidFill>
                  <a:srgbClr val="00AD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30" dirty="0">
                <a:solidFill>
                  <a:srgbClr val="00ADFF"/>
                </a:solidFill>
                <a:latin typeface="Franklin Gothic Medium"/>
                <a:cs typeface="Franklin Gothic Medium"/>
              </a:rPr>
              <a:t>DEL</a:t>
            </a:r>
            <a:r>
              <a:rPr sz="1600" spc="-45" dirty="0">
                <a:solidFill>
                  <a:srgbClr val="00AD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00ADFF"/>
                </a:solidFill>
                <a:latin typeface="Franklin Gothic Medium"/>
                <a:cs typeface="Franklin Gothic Medium"/>
              </a:rPr>
              <a:t>PROYECTO</a:t>
            </a:r>
            <a:endParaRPr sz="1600" dirty="0">
              <a:latin typeface="Franklin Gothic Medium"/>
              <a:cs typeface="Franklin Gothic Medium"/>
            </a:endParaRPr>
          </a:p>
          <a:p>
            <a:pPr marL="90170" marR="161925" algn="just">
              <a:lnSpc>
                <a:spcPct val="107100"/>
              </a:lnSpc>
              <a:spcBef>
                <a:spcPts val="149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FFFFFF"/>
                </a:solidFill>
                <a:latin typeface="Calibri"/>
                <a:cs typeface="Calibri"/>
              </a:rPr>
              <a:t>proyecto</a:t>
            </a:r>
            <a:r>
              <a:rPr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tiene</a:t>
            </a:r>
            <a:r>
              <a:rPr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objetivo</a:t>
            </a:r>
            <a:r>
              <a:rPr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centralizar </a:t>
            </a:r>
            <a:r>
              <a:rPr sz="1800" spc="-25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administración</a:t>
            </a:r>
            <a:r>
              <a:rPr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APIs</a:t>
            </a:r>
            <a:r>
              <a:rPr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mediante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implementación </a:t>
            </a:r>
            <a:r>
              <a:rPr sz="1800" spc="-25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1800" b="1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800" b="1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1800" b="1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>
                <a:solidFill>
                  <a:srgbClr val="FFFFFF"/>
                </a:solidFill>
                <a:latin typeface="Calibri"/>
                <a:cs typeface="Calibri"/>
              </a:rPr>
              <a:t>(APIM)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Esto</a:t>
            </a: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permitirá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optimizar</a:t>
            </a: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gestión,</a:t>
            </a:r>
            <a:r>
              <a:rPr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seguridad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monitoreo</a:t>
            </a:r>
            <a:r>
              <a:rPr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APIs,</a:t>
            </a:r>
            <a:r>
              <a:rPr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garantizando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una</a:t>
            </a:r>
            <a:r>
              <a:rPr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infraestructura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escalable</a:t>
            </a:r>
            <a:r>
              <a:rPr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preparada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soportar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FFFFFF"/>
                </a:solidFill>
                <a:latin typeface="Calibri"/>
                <a:cs typeface="Calibri"/>
              </a:rPr>
              <a:t>el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crecimiento</a:t>
            </a:r>
            <a:r>
              <a:rPr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futuro</a:t>
            </a:r>
            <a:r>
              <a:rPr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del</a:t>
            </a:r>
            <a:r>
              <a:rPr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cliente.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523" y="4549140"/>
            <a:ext cx="5773420" cy="1908175"/>
          </a:xfrm>
          <a:prstGeom prst="rect">
            <a:avLst/>
          </a:prstGeom>
          <a:ln w="9144">
            <a:solidFill>
              <a:srgbClr val="00ADF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600" spc="-110">
                <a:solidFill>
                  <a:srgbClr val="00ADFF"/>
                </a:solidFill>
                <a:latin typeface="Franklin Gothic Medium"/>
                <a:cs typeface="Franklin Gothic Medium"/>
              </a:rPr>
              <a:t>OBJETIVOS</a:t>
            </a:r>
            <a:r>
              <a:rPr sz="1600" spc="-85">
                <a:solidFill>
                  <a:srgbClr val="00AD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>
                <a:solidFill>
                  <a:srgbClr val="00ADFF"/>
                </a:solidFill>
                <a:latin typeface="Franklin Gothic Medium"/>
                <a:cs typeface="Franklin Gothic Medium"/>
              </a:rPr>
              <a:t>ESPECIFICOS:</a:t>
            </a:r>
            <a:endParaRPr sz="16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1400">
              <a:latin typeface="Franklin Gothic Medium"/>
              <a:cs typeface="Franklin Gothic Medium"/>
            </a:endParaRPr>
          </a:p>
          <a:p>
            <a:pPr marL="90170" marR="259715" algn="just">
              <a:lnSpc>
                <a:spcPct val="100299"/>
              </a:lnSpc>
            </a:pP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Centralizar</a:t>
            </a:r>
            <a:r>
              <a:rPr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administración</a:t>
            </a:r>
            <a:r>
              <a:rPr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APIs</a:t>
            </a:r>
            <a:r>
              <a:rPr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actualmente</a:t>
            </a:r>
            <a:r>
              <a:rPr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alojadas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infraestructura</a:t>
            </a:r>
            <a:r>
              <a:rPr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On-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Premise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mediante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Azure</a:t>
            </a:r>
            <a:r>
              <a:rPr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Management,</a:t>
            </a:r>
            <a:r>
              <a:rPr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asegurando</a:t>
            </a:r>
            <a:r>
              <a:rPr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alta</a:t>
            </a:r>
            <a:r>
              <a:rPr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disponibilidad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local, autenticación</a:t>
            </a:r>
            <a:r>
              <a:rPr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segura,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monitoreo</a:t>
            </a:r>
            <a:r>
              <a:rPr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>
                <a:solidFill>
                  <a:srgbClr val="FFFFFF"/>
                </a:solidFill>
                <a:latin typeface="Calibri"/>
                <a:cs typeface="Calibri"/>
              </a:rPr>
              <a:t>avanzado,</a:t>
            </a:r>
            <a:r>
              <a:rPr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preparación </a:t>
            </a:r>
            <a:r>
              <a:rPr sz="180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escalabilidad</a:t>
            </a:r>
            <a:r>
              <a:rPr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>
                <a:solidFill>
                  <a:srgbClr val="FFFFFF"/>
                </a:solidFill>
                <a:latin typeface="Calibri"/>
                <a:cs typeface="Calibri"/>
              </a:rPr>
              <a:t>futura.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1781858"/>
            <a:ext cx="5562600" cy="3552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C86FE8-A60E-53DD-9CB5-5886D4C65E1F}"/>
              </a:ext>
            </a:extLst>
          </p:cNvPr>
          <p:cNvSpPr/>
          <p:nvPr/>
        </p:nvSpPr>
        <p:spPr>
          <a:xfrm>
            <a:off x="2362200" y="982656"/>
            <a:ext cx="7239000" cy="5766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B48E31-FEE8-41F2-85F8-ADBEBB84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81000"/>
            <a:ext cx="3429000" cy="457200"/>
          </a:xfrm>
        </p:spPr>
        <p:txBody>
          <a:bodyPr/>
          <a:lstStyle/>
          <a:p>
            <a:pPr algn="ctr"/>
            <a:r>
              <a:rPr lang="es-MX" dirty="0"/>
              <a:t>Arquitectura Propuesta</a:t>
            </a:r>
            <a:endParaRPr lang="es-P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FFAFB6-1CBD-469F-BDC4-FD83A8E0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25" y="1219200"/>
            <a:ext cx="6162149" cy="53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4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89033C-2FA5-647B-532D-30BF394AE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91F05-6942-24C3-F2EE-1A83737C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5" y="366761"/>
            <a:ext cx="5777547" cy="369332"/>
          </a:xfrm>
        </p:spPr>
        <p:txBody>
          <a:bodyPr/>
          <a:lstStyle/>
          <a:p>
            <a:pPr algn="ctr"/>
            <a:r>
              <a:rPr lang="es-MX" dirty="0"/>
              <a:t>Flujo</a:t>
            </a:r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1DD1A4-1C75-8E1C-24A9-BFB5269FBC46}"/>
              </a:ext>
            </a:extLst>
          </p:cNvPr>
          <p:cNvSpPr/>
          <p:nvPr/>
        </p:nvSpPr>
        <p:spPr>
          <a:xfrm>
            <a:off x="1371600" y="838200"/>
            <a:ext cx="9067800" cy="5562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8B30E3-07CC-4985-A4B5-AFD3E74037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05522"/>
            <a:ext cx="889686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9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E691-D016-4EAA-8F03-9C386EC9B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 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9FA312-C3B8-49CF-B043-33154E4F2DA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s-MX"/>
              <a:t>  </a:t>
            </a:r>
            <a:endParaRPr lang="es-PE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EC6F837-5500-4A0C-8A2A-918653D7CD7E}"/>
              </a:ext>
            </a:extLst>
          </p:cNvPr>
          <p:cNvSpPr txBox="1">
            <a:spLocks/>
          </p:cNvSpPr>
          <p:nvPr/>
        </p:nvSpPr>
        <p:spPr>
          <a:xfrm>
            <a:off x="1676400" y="446404"/>
            <a:ext cx="6858000" cy="476282"/>
          </a:xfrm>
          <a:prstGeom prst="rect">
            <a:avLst/>
          </a:prstGeom>
        </p:spPr>
        <p:txBody>
          <a:bodyPr vert="horz" wrap="square" lIns="0" tIns="105916" rIns="0" bIns="0" rtlCol="0">
            <a:spAutoFit/>
          </a:bodyPr>
          <a:lstStyle>
            <a:lvl1pPr>
              <a:defRPr sz="2400" b="1" i="0">
                <a:solidFill>
                  <a:srgbClr val="00FF9F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370455">
              <a:spcBef>
                <a:spcPts val="100"/>
              </a:spcBef>
            </a:pPr>
            <a:r>
              <a:rPr lang="es-PE"/>
              <a:t>Requisitos Previos del Proyecto</a:t>
            </a:r>
            <a:endParaRPr lang="es-PE" spc="-20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56DE3818-68DC-43A6-8FE5-6FEDCFF2E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6214316"/>
              </p:ext>
            </p:extLst>
          </p:nvPr>
        </p:nvGraphicFramePr>
        <p:xfrm>
          <a:off x="1447800" y="1219201"/>
          <a:ext cx="9118600" cy="510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30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EE691-D016-4EAA-8F03-9C386EC9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004" y="370460"/>
            <a:ext cx="5459095" cy="369332"/>
          </a:xfrm>
        </p:spPr>
        <p:txBody>
          <a:bodyPr/>
          <a:lstStyle/>
          <a:p>
            <a:r>
              <a:rPr lang="es-MX"/>
              <a:t> 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9FA312-C3B8-49CF-B043-33154E4F2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849" y="1438905"/>
            <a:ext cx="7569200" cy="276999"/>
          </a:xfrm>
        </p:spPr>
        <p:txBody>
          <a:bodyPr/>
          <a:lstStyle/>
          <a:p>
            <a:r>
              <a:rPr lang="es-MX"/>
              <a:t>  </a:t>
            </a:r>
            <a:endParaRPr lang="es-PE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EC6F837-5500-4A0C-8A2A-918653D7CD7E}"/>
              </a:ext>
            </a:extLst>
          </p:cNvPr>
          <p:cNvSpPr txBox="1">
            <a:spLocks/>
          </p:cNvSpPr>
          <p:nvPr/>
        </p:nvSpPr>
        <p:spPr>
          <a:xfrm>
            <a:off x="2667000" y="467367"/>
            <a:ext cx="5459095" cy="476282"/>
          </a:xfrm>
          <a:prstGeom prst="rect">
            <a:avLst/>
          </a:prstGeom>
        </p:spPr>
        <p:txBody>
          <a:bodyPr vert="horz" wrap="square" lIns="0" tIns="105916" rIns="0" bIns="0" rtlCol="0">
            <a:spAutoFit/>
          </a:bodyPr>
          <a:lstStyle>
            <a:lvl1pPr>
              <a:defRPr sz="2400" b="1" i="0">
                <a:solidFill>
                  <a:srgbClr val="00FF9F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370455">
              <a:spcBef>
                <a:spcPts val="100"/>
              </a:spcBef>
            </a:pPr>
            <a:r>
              <a:rPr lang="es-MX" spc="-200" dirty="0"/>
              <a:t>CRONOGRAMA</a:t>
            </a:r>
            <a:endParaRPr lang="es-PE" spc="-2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9B953A6-C2E8-4BF1-A08D-A0135101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32840"/>
              </p:ext>
            </p:extLst>
          </p:nvPr>
        </p:nvGraphicFramePr>
        <p:xfrm>
          <a:off x="304800" y="1238641"/>
          <a:ext cx="11187106" cy="220065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5625697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08471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888689486"/>
                    </a:ext>
                  </a:extLst>
                </a:gridCol>
                <a:gridCol w="503345">
                  <a:extLst>
                    <a:ext uri="{9D8B030D-6E8A-4147-A177-3AD203B41FA5}">
                      <a16:colId xmlns:a16="http://schemas.microsoft.com/office/drawing/2014/main" val="3918812278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2941544081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1936334212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1526570073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797103406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3398699408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187314027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1410306707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3739334670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1675442107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2266183757"/>
                    </a:ext>
                  </a:extLst>
                </a:gridCol>
                <a:gridCol w="590251">
                  <a:extLst>
                    <a:ext uri="{9D8B030D-6E8A-4147-A177-3AD203B41FA5}">
                      <a16:colId xmlns:a16="http://schemas.microsoft.com/office/drawing/2014/main" val="1108366837"/>
                    </a:ext>
                  </a:extLst>
                </a:gridCol>
              </a:tblGrid>
              <a:tr h="307183">
                <a:tc>
                  <a:txBody>
                    <a:bodyPr/>
                    <a:lstStyle/>
                    <a:p>
                      <a:pPr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Fase / Actividad Principal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S1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S2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S3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S4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S5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S6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S7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S8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S9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S10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S11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S12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S13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PE" sz="1700" b="1">
                          <a:solidFill>
                            <a:schemeClr val="bg1"/>
                          </a:solidFill>
                          <a:effectLst/>
                        </a:rPr>
                        <a:t>S14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477449"/>
                  </a:ext>
                </a:extLst>
              </a:tr>
              <a:tr h="307183">
                <a:tc>
                  <a:txBody>
                    <a:bodyPr/>
                    <a:lstStyle/>
                    <a:p>
                      <a:pPr rtl="0" fontAlgn="b"/>
                      <a:r>
                        <a:rPr lang="es-PE" sz="1700">
                          <a:solidFill>
                            <a:schemeClr val="bg1"/>
                          </a:solidFill>
                          <a:effectLst/>
                        </a:rPr>
                        <a:t>F0: Planificación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459122"/>
                  </a:ext>
                </a:extLst>
              </a:tr>
              <a:tr h="307183">
                <a:tc>
                  <a:txBody>
                    <a:bodyPr/>
                    <a:lstStyle/>
                    <a:p>
                      <a:pPr rtl="0" fontAlgn="b"/>
                      <a:r>
                        <a:rPr lang="es-PE" sz="1700" dirty="0">
                          <a:solidFill>
                            <a:schemeClr val="bg1"/>
                          </a:solidFill>
                          <a:effectLst/>
                        </a:rPr>
                        <a:t>F1: Setup Infra y DEV (15 APIs)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795850"/>
                  </a:ext>
                </a:extLst>
              </a:tr>
              <a:tr h="307183">
                <a:tc>
                  <a:txBody>
                    <a:bodyPr/>
                    <a:lstStyle/>
                    <a:p>
                      <a:pPr rtl="0" fontAlgn="b"/>
                      <a:r>
                        <a:rPr lang="es-MX" sz="1700">
                          <a:solidFill>
                            <a:schemeClr val="bg1"/>
                          </a:solidFill>
                          <a:effectLst/>
                        </a:rPr>
                        <a:t>F2: Pase a PRD y UAT (15 APIs)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59616"/>
                  </a:ext>
                </a:extLst>
              </a:tr>
              <a:tr h="307183">
                <a:tc>
                  <a:txBody>
                    <a:bodyPr/>
                    <a:lstStyle/>
                    <a:p>
                      <a:pPr rtl="0" fontAlgn="b"/>
                      <a:r>
                        <a:rPr lang="es-MX" sz="1700">
                          <a:solidFill>
                            <a:schemeClr val="bg1"/>
                          </a:solidFill>
                          <a:effectLst/>
                        </a:rPr>
                        <a:t>F3: Desarrollo DEV (16-35 </a:t>
                      </a:r>
                      <a:r>
                        <a:rPr lang="es-MX" sz="1700" err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r>
                        <a:rPr lang="es-MX" sz="170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537139"/>
                  </a:ext>
                </a:extLst>
              </a:tr>
              <a:tr h="357558">
                <a:tc>
                  <a:txBody>
                    <a:bodyPr/>
                    <a:lstStyle/>
                    <a:p>
                      <a:pPr rtl="0" fontAlgn="b"/>
                      <a:r>
                        <a:rPr lang="es-MX" sz="1700">
                          <a:solidFill>
                            <a:schemeClr val="bg1"/>
                          </a:solidFill>
                          <a:effectLst/>
                        </a:rPr>
                        <a:t>F4: Pase a PRD y UAT (16-35 </a:t>
                      </a:r>
                      <a:r>
                        <a:rPr lang="es-MX" sz="1700" err="1">
                          <a:solidFill>
                            <a:schemeClr val="bg1"/>
                          </a:solidFill>
                          <a:effectLst/>
                        </a:rPr>
                        <a:t>APIs</a:t>
                      </a:r>
                      <a:r>
                        <a:rPr lang="es-MX" sz="170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429935"/>
                  </a:ext>
                </a:extLst>
              </a:tr>
              <a:tr h="307183">
                <a:tc>
                  <a:txBody>
                    <a:bodyPr/>
                    <a:lstStyle/>
                    <a:p>
                      <a:pPr rtl="0" fontAlgn="b"/>
                      <a:r>
                        <a:rPr lang="es-PE" sz="1700">
                          <a:solidFill>
                            <a:schemeClr val="bg1"/>
                          </a:solidFill>
                          <a:effectLst/>
                        </a:rPr>
                        <a:t>F5: Capacitación y Cierre</a:t>
                      </a: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PE" sz="17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668" marR="27668" marT="18445" marB="1844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64875"/>
                  </a:ext>
                </a:extLst>
              </a:tr>
            </a:tbl>
          </a:graphicData>
        </a:graphic>
      </p:graphicFrame>
      <p:sp>
        <p:nvSpPr>
          <p:cNvPr id="5" name="object 3">
            <a:extLst>
              <a:ext uri="{FF2B5EF4-FFF2-40B4-BE49-F238E27FC236}">
                <a16:creationId xmlns:a16="http://schemas.microsoft.com/office/drawing/2014/main" id="{608A41C2-F614-3C67-3FCC-1925BE8353F2}"/>
              </a:ext>
            </a:extLst>
          </p:cNvPr>
          <p:cNvSpPr txBox="1"/>
          <p:nvPr/>
        </p:nvSpPr>
        <p:spPr>
          <a:xfrm>
            <a:off x="273908" y="3639561"/>
            <a:ext cx="4971535" cy="1672253"/>
          </a:xfrm>
          <a:prstGeom prst="rect">
            <a:avLst/>
          </a:prstGeom>
          <a:ln w="9144">
            <a:solidFill>
              <a:srgbClr val="00AD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lang="en-US" sz="1600" spc="-130" dirty="0">
                <a:solidFill>
                  <a:srgbClr val="00ADFF"/>
                </a:solidFill>
                <a:latin typeface="Franklin Gothic Medium"/>
                <a:cs typeface="Franklin Gothic Medium"/>
              </a:rPr>
              <a:t>ENTREGABLES</a:t>
            </a: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Código Fuente y manual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usuario</a:t>
            </a:r>
            <a:endParaRPr lang="en-US" sz="1600" spc="-13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Plan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pase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a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producción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, y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evidencia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ejecución</a:t>
            </a:r>
            <a:endParaRPr lang="en-US" sz="1600" spc="-13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Material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capacitación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.</a:t>
            </a: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Políticas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estándares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 para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nuevas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APIs y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lineamientos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seguridad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.</a:t>
            </a:r>
            <a:endParaRPr sz="16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E049BD6-70C4-9137-4ABD-21526D28B000}"/>
              </a:ext>
            </a:extLst>
          </p:cNvPr>
          <p:cNvSpPr txBox="1"/>
          <p:nvPr/>
        </p:nvSpPr>
        <p:spPr>
          <a:xfrm>
            <a:off x="5486400" y="3639561"/>
            <a:ext cx="6400800" cy="1633781"/>
          </a:xfrm>
          <a:prstGeom prst="rect">
            <a:avLst/>
          </a:prstGeom>
          <a:ln w="9144">
            <a:solidFill>
              <a:srgbClr val="6CEE72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lang="en-US" sz="1600" spc="-130" dirty="0">
                <a:solidFill>
                  <a:srgbClr val="6CEE72"/>
                </a:solidFill>
                <a:latin typeface="Franklin Gothic Medium"/>
                <a:cs typeface="Franklin Gothic Medium"/>
              </a:rPr>
              <a:t>GARANTÍA 12 MESES</a:t>
            </a: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La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garantía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cubre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aspectos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relacionados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a las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configuraciones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y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código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desarrollado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en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el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proyecto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.</a:t>
            </a: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No se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incluye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en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la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garantía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la inclusion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nuevas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APIs, o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reconfiguraciones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que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pudieran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tener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por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un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cambio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fuera del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plazo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del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proyecto</a:t>
            </a:r>
            <a:endParaRPr lang="en-US" sz="1600" spc="-13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762854D-537D-2491-B4AD-DC0FDB2DAE80}"/>
              </a:ext>
            </a:extLst>
          </p:cNvPr>
          <p:cNvSpPr txBox="1"/>
          <p:nvPr/>
        </p:nvSpPr>
        <p:spPr>
          <a:xfrm>
            <a:off x="5486400" y="5419095"/>
            <a:ext cx="6400800" cy="1141338"/>
          </a:xfrm>
          <a:prstGeom prst="rect">
            <a:avLst/>
          </a:prstGeom>
          <a:ln w="9144">
            <a:solidFill>
              <a:srgbClr val="00ADF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lang="en-US" sz="1600" spc="-130" dirty="0">
                <a:solidFill>
                  <a:srgbClr val="00ADFF"/>
                </a:solidFill>
                <a:latin typeface="Franklin Gothic Medium"/>
                <a:cs typeface="Franklin Gothic Medium"/>
              </a:rPr>
              <a:t>SUPUESTOS</a:t>
            </a: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El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proyecto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inicia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con la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entrega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total o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parcial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los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pre-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requisitos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.</a:t>
            </a: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Disposición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equipo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técnico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y del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proyecto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U. Wiener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como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máximo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20%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semanal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.</a:t>
            </a: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Se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va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a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generar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un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lacrado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de las APIs que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sufrirán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impacto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.</a:t>
            </a:r>
            <a:endParaRPr sz="16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9785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E089D-C6A4-4383-9142-F788F7B9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004" y="370460"/>
            <a:ext cx="5459095" cy="369332"/>
          </a:xfrm>
        </p:spPr>
        <p:txBody>
          <a:bodyPr/>
          <a:lstStyle/>
          <a:p>
            <a:r>
              <a:rPr lang="es-MX" dirty="0"/>
              <a:t> 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D6185B-F232-40E8-B2B7-89C51DD0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849" y="1438905"/>
            <a:ext cx="7569200" cy="276999"/>
          </a:xfrm>
        </p:spPr>
        <p:txBody>
          <a:bodyPr/>
          <a:lstStyle/>
          <a:p>
            <a:r>
              <a:rPr lang="es-MX" dirty="0"/>
              <a:t> </a:t>
            </a:r>
            <a:endParaRPr lang="es-PE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AF61B63-B6B1-448E-BD99-DE51E6F938A4}"/>
              </a:ext>
            </a:extLst>
          </p:cNvPr>
          <p:cNvSpPr txBox="1">
            <a:spLocks/>
          </p:cNvSpPr>
          <p:nvPr/>
        </p:nvSpPr>
        <p:spPr>
          <a:xfrm>
            <a:off x="2667000" y="467367"/>
            <a:ext cx="7214049" cy="476282"/>
          </a:xfrm>
          <a:prstGeom prst="rect">
            <a:avLst/>
          </a:prstGeom>
        </p:spPr>
        <p:txBody>
          <a:bodyPr vert="horz" wrap="square" lIns="0" tIns="105916" rIns="0" bIns="0" rtlCol="0">
            <a:spAutoFit/>
          </a:bodyPr>
          <a:lstStyle>
            <a:lvl1pPr>
              <a:defRPr sz="2400" b="1" i="0">
                <a:solidFill>
                  <a:srgbClr val="00FF9F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370455">
              <a:spcBef>
                <a:spcPts val="100"/>
              </a:spcBef>
            </a:pPr>
            <a:r>
              <a:rPr lang="es-MX" spc="-200" dirty="0"/>
              <a:t>CRONOGRAMA - TRAINING</a:t>
            </a:r>
            <a:endParaRPr lang="es-PE" spc="-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351F98-14CF-49D1-B0BC-063B5B9D9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67" y="1549269"/>
            <a:ext cx="10882313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0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BFF3B-C737-D909-4824-1617B3D8A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74F49-708A-9BEE-5717-05544A68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004" y="370460"/>
            <a:ext cx="5459095" cy="369332"/>
          </a:xfrm>
        </p:spPr>
        <p:txBody>
          <a:bodyPr/>
          <a:lstStyle/>
          <a:p>
            <a:r>
              <a:rPr lang="es-MX"/>
              <a:t> 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E701BD-F81C-F456-D3BC-56B3C9211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849" y="1438905"/>
            <a:ext cx="7569200" cy="276999"/>
          </a:xfrm>
        </p:spPr>
        <p:txBody>
          <a:bodyPr/>
          <a:lstStyle/>
          <a:p>
            <a:r>
              <a:rPr lang="es-MX"/>
              <a:t>  </a:t>
            </a:r>
            <a:endParaRPr lang="es-PE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C8E751A-CDD9-4E26-FE70-AF951EAAEC02}"/>
              </a:ext>
            </a:extLst>
          </p:cNvPr>
          <p:cNvSpPr txBox="1">
            <a:spLocks/>
          </p:cNvSpPr>
          <p:nvPr/>
        </p:nvSpPr>
        <p:spPr>
          <a:xfrm>
            <a:off x="2362200" y="609600"/>
            <a:ext cx="6705600" cy="476282"/>
          </a:xfrm>
          <a:prstGeom prst="rect">
            <a:avLst/>
          </a:prstGeom>
        </p:spPr>
        <p:txBody>
          <a:bodyPr vert="horz" wrap="square" lIns="0" tIns="105916" rIns="0" bIns="0" rtlCol="0">
            <a:spAutoFit/>
          </a:bodyPr>
          <a:lstStyle>
            <a:lvl1pPr>
              <a:defRPr sz="2400" b="1" i="0">
                <a:solidFill>
                  <a:srgbClr val="00FF9F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2370455">
              <a:spcBef>
                <a:spcPts val="100"/>
              </a:spcBef>
            </a:pPr>
            <a:r>
              <a:rPr lang="es-MX" spc="-200" dirty="0"/>
              <a:t>ORGANIGRAMA PROYECTO</a:t>
            </a:r>
            <a:endParaRPr lang="es-PE" spc="-20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9FC9ACA-5EBF-39A3-9195-D576E29B1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56965"/>
              </p:ext>
            </p:extLst>
          </p:nvPr>
        </p:nvGraphicFramePr>
        <p:xfrm>
          <a:off x="1735676" y="1612789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859799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86173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00510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Nombres y Apellidos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Contacto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Líder técnico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MiguelAngel</a:t>
                      </a:r>
                      <a:r>
                        <a:rPr lang="es-ES_tradnl" dirty="0"/>
                        <a:t> García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miguel.garcia@e2e.pe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08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Analista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Luis </a:t>
                      </a:r>
                      <a:r>
                        <a:rPr lang="es-ES_tradnl" dirty="0" err="1"/>
                        <a:t>Victor</a:t>
                      </a:r>
                      <a:r>
                        <a:rPr lang="es-ES_tradnl" dirty="0"/>
                        <a:t> Marquina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hlinkClick r:id="rId2"/>
                        </a:rPr>
                        <a:t>luis.Marquina@e2e.pe</a:t>
                      </a:r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18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Analista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Jhonatan</a:t>
                      </a:r>
                      <a:r>
                        <a:rPr lang="es-ES_tradnl" dirty="0"/>
                        <a:t> Jauja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jhonatan.jauja@e2e.pe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54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Jefe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/>
                        <a:t>Yericka</a:t>
                      </a:r>
                      <a:r>
                        <a:rPr lang="es-ES_tradnl" dirty="0"/>
                        <a:t> Ibarra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yericka.Ibarra@e2e.pe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63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/>
                        <a:t>Responsable de proyectos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Christian Seijas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Christian.Seijas@e2e.pe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87796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199C929F-7AB0-C7CD-210F-A25B42510146}"/>
              </a:ext>
            </a:extLst>
          </p:cNvPr>
          <p:cNvSpPr txBox="1"/>
          <p:nvPr/>
        </p:nvSpPr>
        <p:spPr>
          <a:xfrm>
            <a:off x="1735676" y="4593122"/>
            <a:ext cx="4938706" cy="1141338"/>
          </a:xfrm>
          <a:prstGeom prst="rect">
            <a:avLst/>
          </a:prstGeom>
          <a:ln w="9144">
            <a:solidFill>
              <a:srgbClr val="6CEE72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lang="en-US" sz="1600" spc="-130" dirty="0">
                <a:solidFill>
                  <a:srgbClr val="6CEE72"/>
                </a:solidFill>
                <a:latin typeface="Franklin Gothic Medium"/>
                <a:cs typeface="Franklin Gothic Medium"/>
              </a:rPr>
              <a:t>SEGUIMIENTO</a:t>
            </a: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Seguimiento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semanal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para status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proyecto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con U. Wiener</a:t>
            </a: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Reunión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Status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Mensual</a:t>
            </a:r>
            <a:r>
              <a:rPr lang="en-US" sz="1600" spc="-1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 con sponsor de </a:t>
            </a:r>
            <a:r>
              <a:rPr lang="en-US" sz="1600" spc="-130" dirty="0" err="1">
                <a:solidFill>
                  <a:schemeClr val="bg1"/>
                </a:solidFill>
                <a:latin typeface="Franklin Gothic Medium"/>
                <a:cs typeface="Franklin Gothic Medium"/>
              </a:rPr>
              <a:t>proyecto</a:t>
            </a:r>
            <a:endParaRPr lang="en-US" sz="1600" spc="-13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  <a:p>
            <a:pPr marL="375920" indent="-285750">
              <a:lnSpc>
                <a:spcPct val="10000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endParaRPr sz="16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0350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212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36463"/>
            <a:ext cx="12192000" cy="16215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130" y="1710385"/>
            <a:ext cx="8684870" cy="234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b="1" spc="-3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5000" b="1" spc="-45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000" b="1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5000" b="1" spc="-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5000" b="1" spc="-3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5000" b="1" spc="-3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000" b="1" spc="-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5000" b="1" spc="-60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5000" b="1" spc="-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-340" dirty="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endParaRPr sz="5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9540" algn="l"/>
              </a:tabLst>
            </a:pPr>
            <a:r>
              <a:rPr sz="5000" b="1" spc="-545" dirty="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sz="50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5000" b="1" spc="-2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000" b="1" spc="-8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5000" b="1" spc="-2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5000" b="1" spc="-48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5000" b="1" spc="-6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5000" b="1" spc="-7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-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5000" b="1" spc="-8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-220" dirty="0">
                <a:solidFill>
                  <a:srgbClr val="FFFFFF"/>
                </a:solidFill>
                <a:latin typeface="Trebuchet MS"/>
                <a:cs typeface="Trebuchet MS"/>
              </a:rPr>
              <a:t>ACI</a:t>
            </a:r>
            <a:r>
              <a:rPr sz="5000" b="1" spc="-8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-570" dirty="0">
                <a:solidFill>
                  <a:srgbClr val="FFFFFF"/>
                </a:solidFill>
                <a:latin typeface="Trebuchet MS"/>
                <a:cs typeface="Trebuchet MS"/>
              </a:rPr>
              <a:t>ÓN</a:t>
            </a:r>
            <a:endParaRPr lang="en-US" sz="5000" b="1" spc="-57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9540" algn="l"/>
              </a:tabLst>
            </a:pPr>
            <a:r>
              <a:rPr sz="50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-505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5000" b="1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5000" b="1" spc="-3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5000" b="1" spc="-6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5000" b="1" spc="-8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0" b="1" spc="-61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endParaRPr sz="50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5623" y="164592"/>
            <a:ext cx="2127504" cy="859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754</Words>
  <Application>Microsoft Office PowerPoint</Application>
  <PresentationFormat>Panorámica</PresentationFormat>
  <Paragraphs>146</Paragraphs>
  <Slides>12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Blogger Sans Light</vt:lpstr>
      <vt:lpstr>Calibri</vt:lpstr>
      <vt:lpstr>Franklin Gothic Medium</vt:lpstr>
      <vt:lpstr>Trebuchet MS</vt:lpstr>
      <vt:lpstr>Office Theme</vt:lpstr>
      <vt:lpstr>Presentación de PowerPoint</vt:lpstr>
      <vt:lpstr>IMPLEMENTACIÓN DE AZURE. API MANAGEMENT ( APIM)</vt:lpstr>
      <vt:lpstr>Arquitectura Propuesta</vt:lpstr>
      <vt:lpstr>Flujo</vt:lpstr>
      <vt:lpstr> </vt:lpstr>
      <vt:lpstr> </vt:lpstr>
      <vt:lpstr> </vt:lpstr>
      <vt:lpstr> </vt:lpstr>
      <vt:lpstr>Presentación de PowerPoint</vt:lpstr>
      <vt:lpstr> </vt:lpstr>
      <vt:lpstr>CUADRO DE PLANIFICACIÓN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Miguel Angel Garcia</cp:lastModifiedBy>
  <cp:revision>18</cp:revision>
  <dcterms:created xsi:type="dcterms:W3CDTF">2025-05-22T20:03:10Z</dcterms:created>
  <dcterms:modified xsi:type="dcterms:W3CDTF">2025-06-27T22:47:12Z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2025-05-22T00:00:00Z</vt:filetime>
  </property>
  <property fmtid="{D5CDD505-2E9C-101B-9397-08002B2CF9AE}" pid="5" name="Producer">
    <vt:lpwstr>www.ilovepdf.com</vt:lpwstr>
  </property>
</Properties>
</file>