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5" r:id="rId6"/>
    <p:sldId id="264" r:id="rId7"/>
    <p:sldId id="261" r:id="rId8"/>
    <p:sldId id="262" r:id="rId9"/>
    <p:sldId id="263"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9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4" indent="0" algn="ctr">
              <a:buNone/>
              <a:defRPr>
                <a:solidFill>
                  <a:schemeClr val="tx1">
                    <a:tint val="75000"/>
                  </a:schemeClr>
                </a:solidFill>
              </a:defRPr>
            </a:lvl4pPr>
            <a:lvl5pPr marL="1828539" indent="0" algn="ctr">
              <a:buNone/>
              <a:defRPr>
                <a:solidFill>
                  <a:schemeClr val="tx1">
                    <a:tint val="75000"/>
                  </a:schemeClr>
                </a:solidFill>
              </a:defRPr>
            </a:lvl5pPr>
            <a:lvl6pPr marL="2285674" indent="0" algn="ctr">
              <a:buNone/>
              <a:defRPr>
                <a:solidFill>
                  <a:schemeClr val="tx1">
                    <a:tint val="75000"/>
                  </a:schemeClr>
                </a:solidFill>
              </a:defRPr>
            </a:lvl6pPr>
            <a:lvl7pPr marL="2742809" indent="0" algn="ctr">
              <a:buNone/>
              <a:defRPr>
                <a:solidFill>
                  <a:schemeClr val="tx1">
                    <a:tint val="75000"/>
                  </a:schemeClr>
                </a:solidFill>
              </a:defRPr>
            </a:lvl7pPr>
            <a:lvl8pPr marL="3199944" indent="0" algn="ctr">
              <a:buNone/>
              <a:defRPr>
                <a:solidFill>
                  <a:schemeClr val="tx1">
                    <a:tint val="75000"/>
                  </a:schemeClr>
                </a:solidFill>
              </a:defRPr>
            </a:lvl8pPr>
            <a:lvl9pPr marL="36570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227026-92E4-47FB-9B50-4D5F44EBAC24}"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297818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27026-92E4-47FB-9B50-4D5F44EBAC24}"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149921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27026-92E4-47FB-9B50-4D5F44EBAC24}"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91175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27026-92E4-47FB-9B50-4D5F44EBAC24}"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62693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solidFill>
                  <a:schemeClr val="tx1">
                    <a:tint val="75000"/>
                  </a:schemeClr>
                </a:solidFill>
              </a:defRPr>
            </a:lvl1pPr>
            <a:lvl2pPr marL="457135" indent="0">
              <a:buNone/>
              <a:defRPr sz="1800">
                <a:solidFill>
                  <a:schemeClr val="tx1">
                    <a:tint val="75000"/>
                  </a:schemeClr>
                </a:solidFill>
              </a:defRPr>
            </a:lvl2pPr>
            <a:lvl3pPr marL="914269" indent="0">
              <a:buNone/>
              <a:defRPr sz="1600">
                <a:solidFill>
                  <a:schemeClr val="tx1">
                    <a:tint val="75000"/>
                  </a:schemeClr>
                </a:solidFill>
              </a:defRPr>
            </a:lvl3pPr>
            <a:lvl4pPr marL="1371404" indent="0">
              <a:buNone/>
              <a:defRPr sz="1400">
                <a:solidFill>
                  <a:schemeClr val="tx1">
                    <a:tint val="75000"/>
                  </a:schemeClr>
                </a:solidFill>
              </a:defRPr>
            </a:lvl4pPr>
            <a:lvl5pPr marL="1828539" indent="0">
              <a:buNone/>
              <a:defRPr sz="1400">
                <a:solidFill>
                  <a:schemeClr val="tx1">
                    <a:tint val="75000"/>
                  </a:schemeClr>
                </a:solidFill>
              </a:defRPr>
            </a:lvl5pPr>
            <a:lvl6pPr marL="2285674" indent="0">
              <a:buNone/>
              <a:defRPr sz="1400">
                <a:solidFill>
                  <a:schemeClr val="tx1">
                    <a:tint val="75000"/>
                  </a:schemeClr>
                </a:solidFill>
              </a:defRPr>
            </a:lvl6pPr>
            <a:lvl7pPr marL="2742809" indent="0">
              <a:buNone/>
              <a:defRPr sz="1400">
                <a:solidFill>
                  <a:schemeClr val="tx1">
                    <a:tint val="75000"/>
                  </a:schemeClr>
                </a:solidFill>
              </a:defRPr>
            </a:lvl7pPr>
            <a:lvl8pPr marL="3199944" indent="0">
              <a:buNone/>
              <a:defRPr sz="1400">
                <a:solidFill>
                  <a:schemeClr val="tx1">
                    <a:tint val="75000"/>
                  </a:schemeClr>
                </a:solidFill>
              </a:defRPr>
            </a:lvl8pPr>
            <a:lvl9pPr marL="3657078"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227026-92E4-47FB-9B50-4D5F44EBAC24}"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385528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227026-92E4-47FB-9B50-4D5F44EBAC24}"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304592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5" indent="0">
              <a:buNone/>
              <a:defRPr sz="2000" b="1"/>
            </a:lvl2pPr>
            <a:lvl3pPr marL="914269" indent="0">
              <a:buNone/>
              <a:defRPr sz="1800" b="1"/>
            </a:lvl3pPr>
            <a:lvl4pPr marL="1371404" indent="0">
              <a:buNone/>
              <a:defRPr sz="1600" b="1"/>
            </a:lvl4pPr>
            <a:lvl5pPr marL="1828539" indent="0">
              <a:buNone/>
              <a:defRPr sz="1600" b="1"/>
            </a:lvl5pPr>
            <a:lvl6pPr marL="2285674" indent="0">
              <a:buNone/>
              <a:defRPr sz="1600" b="1"/>
            </a:lvl6pPr>
            <a:lvl7pPr marL="2742809" indent="0">
              <a:buNone/>
              <a:defRPr sz="1600" b="1"/>
            </a:lvl7pPr>
            <a:lvl8pPr marL="3199944" indent="0">
              <a:buNone/>
              <a:defRPr sz="1600" b="1"/>
            </a:lvl8pPr>
            <a:lvl9pPr marL="365707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5" indent="0">
              <a:buNone/>
              <a:defRPr sz="2000" b="1"/>
            </a:lvl2pPr>
            <a:lvl3pPr marL="914269" indent="0">
              <a:buNone/>
              <a:defRPr sz="1800" b="1"/>
            </a:lvl3pPr>
            <a:lvl4pPr marL="1371404" indent="0">
              <a:buNone/>
              <a:defRPr sz="1600" b="1"/>
            </a:lvl4pPr>
            <a:lvl5pPr marL="1828539" indent="0">
              <a:buNone/>
              <a:defRPr sz="1600" b="1"/>
            </a:lvl5pPr>
            <a:lvl6pPr marL="2285674" indent="0">
              <a:buNone/>
              <a:defRPr sz="1600" b="1"/>
            </a:lvl6pPr>
            <a:lvl7pPr marL="2742809" indent="0">
              <a:buNone/>
              <a:defRPr sz="1600" b="1"/>
            </a:lvl7pPr>
            <a:lvl8pPr marL="3199944" indent="0">
              <a:buNone/>
              <a:defRPr sz="1600" b="1"/>
            </a:lvl8pPr>
            <a:lvl9pPr marL="365707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227026-92E4-47FB-9B50-4D5F44EBAC24}" type="datetimeFigureOut">
              <a:rPr lang="en-US" smtClean="0"/>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118235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227026-92E4-47FB-9B50-4D5F44EBAC24}" type="datetimeFigureOut">
              <a:rPr lang="en-US" smtClean="0"/>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334902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27026-92E4-47FB-9B50-4D5F44EBAC24}" type="datetimeFigureOut">
              <a:rPr lang="en-US" smtClean="0"/>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136054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35" indent="0">
              <a:buNone/>
              <a:defRPr sz="1200"/>
            </a:lvl2pPr>
            <a:lvl3pPr marL="914269" indent="0">
              <a:buNone/>
              <a:defRPr sz="1000"/>
            </a:lvl3pPr>
            <a:lvl4pPr marL="1371404" indent="0">
              <a:buNone/>
              <a:defRPr sz="900"/>
            </a:lvl4pPr>
            <a:lvl5pPr marL="1828539" indent="0">
              <a:buNone/>
              <a:defRPr sz="900"/>
            </a:lvl5pPr>
            <a:lvl6pPr marL="2285674" indent="0">
              <a:buNone/>
              <a:defRPr sz="900"/>
            </a:lvl6pPr>
            <a:lvl7pPr marL="2742809" indent="0">
              <a:buNone/>
              <a:defRPr sz="900"/>
            </a:lvl7pPr>
            <a:lvl8pPr marL="3199944" indent="0">
              <a:buNone/>
              <a:defRPr sz="900"/>
            </a:lvl8pPr>
            <a:lvl9pPr marL="365707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27026-92E4-47FB-9B50-4D5F44EBAC24}"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262634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5" indent="0">
              <a:buNone/>
              <a:defRPr sz="2800"/>
            </a:lvl2pPr>
            <a:lvl3pPr marL="914269" indent="0">
              <a:buNone/>
              <a:defRPr sz="2400"/>
            </a:lvl3pPr>
            <a:lvl4pPr marL="1371404" indent="0">
              <a:buNone/>
              <a:defRPr sz="2000"/>
            </a:lvl4pPr>
            <a:lvl5pPr marL="1828539" indent="0">
              <a:buNone/>
              <a:defRPr sz="2000"/>
            </a:lvl5pPr>
            <a:lvl6pPr marL="2285674" indent="0">
              <a:buNone/>
              <a:defRPr sz="2000"/>
            </a:lvl6pPr>
            <a:lvl7pPr marL="2742809" indent="0">
              <a:buNone/>
              <a:defRPr sz="2000"/>
            </a:lvl7pPr>
            <a:lvl8pPr marL="3199944" indent="0">
              <a:buNone/>
              <a:defRPr sz="2000"/>
            </a:lvl8pPr>
            <a:lvl9pPr marL="3657078"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5" indent="0">
              <a:buNone/>
              <a:defRPr sz="1200"/>
            </a:lvl2pPr>
            <a:lvl3pPr marL="914269" indent="0">
              <a:buNone/>
              <a:defRPr sz="1000"/>
            </a:lvl3pPr>
            <a:lvl4pPr marL="1371404" indent="0">
              <a:buNone/>
              <a:defRPr sz="900"/>
            </a:lvl4pPr>
            <a:lvl5pPr marL="1828539" indent="0">
              <a:buNone/>
              <a:defRPr sz="900"/>
            </a:lvl5pPr>
            <a:lvl6pPr marL="2285674" indent="0">
              <a:buNone/>
              <a:defRPr sz="900"/>
            </a:lvl6pPr>
            <a:lvl7pPr marL="2742809" indent="0">
              <a:buNone/>
              <a:defRPr sz="900"/>
            </a:lvl7pPr>
            <a:lvl8pPr marL="3199944" indent="0">
              <a:buNone/>
              <a:defRPr sz="900"/>
            </a:lvl8pPr>
            <a:lvl9pPr marL="365707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27026-92E4-47FB-9B50-4D5F44EBAC24}"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B0EA1-616B-4135-A39B-C6BC6D5E35CC}" type="slidenum">
              <a:rPr lang="en-US" smtClean="0"/>
              <a:t>‹#›</a:t>
            </a:fld>
            <a:endParaRPr lang="en-US"/>
          </a:p>
        </p:txBody>
      </p:sp>
    </p:spTree>
    <p:extLst>
      <p:ext uri="{BB962C8B-B14F-4D97-AF65-F5344CB8AC3E}">
        <p14:creationId xmlns:p14="http://schemas.microsoft.com/office/powerpoint/2010/main" val="308101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27" tIns="45713" rIns="91427" bIns="4571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27" tIns="45713" rIns="91427"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1" y="6356351"/>
            <a:ext cx="2133600" cy="365125"/>
          </a:xfrm>
          <a:prstGeom prst="rect">
            <a:avLst/>
          </a:prstGeom>
        </p:spPr>
        <p:txBody>
          <a:bodyPr vert="horz" lIns="91427" tIns="45713" rIns="91427" bIns="45713" rtlCol="0" anchor="ctr"/>
          <a:lstStyle>
            <a:lvl1pPr algn="l">
              <a:defRPr sz="1200">
                <a:solidFill>
                  <a:schemeClr val="tx1">
                    <a:tint val="75000"/>
                  </a:schemeClr>
                </a:solidFill>
              </a:defRPr>
            </a:lvl1pPr>
          </a:lstStyle>
          <a:p>
            <a:fld id="{1B227026-92E4-47FB-9B50-4D5F44EBAC24}" type="datetimeFigureOut">
              <a:rPr lang="en-US" smtClean="0"/>
              <a:t>12/11/2015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27" tIns="45713" rIns="91427" bIns="45713"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27" tIns="45713" rIns="91427" bIns="45713" rtlCol="0" anchor="ctr"/>
          <a:lstStyle>
            <a:lvl1pPr algn="r">
              <a:defRPr sz="1200">
                <a:solidFill>
                  <a:schemeClr val="tx1">
                    <a:tint val="75000"/>
                  </a:schemeClr>
                </a:solidFill>
              </a:defRPr>
            </a:lvl1pPr>
          </a:lstStyle>
          <a:p>
            <a:fld id="{71CB0EA1-616B-4135-A39B-C6BC6D5E35CC}" type="slidenum">
              <a:rPr lang="en-US" smtClean="0"/>
              <a:t>‹#›</a:t>
            </a:fld>
            <a:endParaRPr lang="en-US"/>
          </a:p>
        </p:txBody>
      </p:sp>
    </p:spTree>
    <p:extLst>
      <p:ext uri="{BB962C8B-B14F-4D97-AF65-F5344CB8AC3E}">
        <p14:creationId xmlns:p14="http://schemas.microsoft.com/office/powerpoint/2010/main" val="93295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69" rtl="0" eaLnBrk="1" latinLnBrk="0" hangingPunct="1">
        <a:spcBef>
          <a:spcPct val="0"/>
        </a:spcBef>
        <a:buNone/>
        <a:defRPr sz="4400" kern="1200">
          <a:solidFill>
            <a:schemeClr val="tx1"/>
          </a:solidFill>
          <a:latin typeface="+mj-lt"/>
          <a:ea typeface="+mj-ea"/>
          <a:cs typeface="+mj-cs"/>
        </a:defRPr>
      </a:lvl1pPr>
    </p:titleStyle>
    <p:bodyStyle>
      <a:lvl1pPr marL="342851" indent="-342851" algn="l" defTabSz="91426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44" indent="-285709" algn="l" defTabSz="91426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37" indent="-228567" algn="l" defTabSz="91426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97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0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24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37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1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4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4" algn="l" defTabSz="914269" rtl="0" eaLnBrk="1" latinLnBrk="0" hangingPunct="1">
        <a:defRPr sz="1800" kern="1200">
          <a:solidFill>
            <a:schemeClr val="tx1"/>
          </a:solidFill>
          <a:latin typeface="+mn-lt"/>
          <a:ea typeface="+mn-ea"/>
          <a:cs typeface="+mn-cs"/>
        </a:defRPr>
      </a:lvl4pPr>
      <a:lvl5pPr marL="1828539" algn="l" defTabSz="914269" rtl="0" eaLnBrk="1" latinLnBrk="0" hangingPunct="1">
        <a:defRPr sz="1800" kern="1200">
          <a:solidFill>
            <a:schemeClr val="tx1"/>
          </a:solidFill>
          <a:latin typeface="+mn-lt"/>
          <a:ea typeface="+mn-ea"/>
          <a:cs typeface="+mn-cs"/>
        </a:defRPr>
      </a:lvl5pPr>
      <a:lvl6pPr marL="2285674" algn="l" defTabSz="914269" rtl="0" eaLnBrk="1" latinLnBrk="0" hangingPunct="1">
        <a:defRPr sz="1800" kern="1200">
          <a:solidFill>
            <a:schemeClr val="tx1"/>
          </a:solidFill>
          <a:latin typeface="+mn-lt"/>
          <a:ea typeface="+mn-ea"/>
          <a:cs typeface="+mn-cs"/>
        </a:defRPr>
      </a:lvl6pPr>
      <a:lvl7pPr marL="2742809" algn="l" defTabSz="914269" rtl="0" eaLnBrk="1" latinLnBrk="0" hangingPunct="1">
        <a:defRPr sz="1800" kern="1200">
          <a:solidFill>
            <a:schemeClr val="tx1"/>
          </a:solidFill>
          <a:latin typeface="+mn-lt"/>
          <a:ea typeface="+mn-ea"/>
          <a:cs typeface="+mn-cs"/>
        </a:defRPr>
      </a:lvl7pPr>
      <a:lvl8pPr marL="3199944" algn="l" defTabSz="914269" rtl="0" eaLnBrk="1" latinLnBrk="0" hangingPunct="1">
        <a:defRPr sz="1800" kern="1200">
          <a:solidFill>
            <a:schemeClr val="tx1"/>
          </a:solidFill>
          <a:latin typeface="+mn-lt"/>
          <a:ea typeface="+mn-ea"/>
          <a:cs typeface="+mn-cs"/>
        </a:defRPr>
      </a:lvl8pPr>
      <a:lvl9pPr marL="3657078" algn="l" defTabSz="9142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928"/>
            <a:ext cx="9144000" cy="6851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1" y="990600"/>
            <a:ext cx="7772400" cy="1752600"/>
          </a:xfrm>
        </p:spPr>
        <p:txBody>
          <a:bodyPr>
            <a:normAutofit/>
          </a:bodyPr>
          <a:lstStyle/>
          <a:p>
            <a:r>
              <a:rPr lang="en-US" sz="7200" b="1" dirty="0" err="1" smtClean="0">
                <a:latin typeface="Rod" panose="02030509050101010101" pitchFamily="49" charset="-79"/>
                <a:cs typeface="Rod" panose="02030509050101010101" pitchFamily="49" charset="-79"/>
              </a:rPr>
              <a:t>PahktheCah</a:t>
            </a:r>
            <a:endParaRPr lang="en-US" sz="7200" b="1" dirty="0">
              <a:latin typeface="Rod" panose="02030509050101010101" pitchFamily="49" charset="-79"/>
              <a:cs typeface="Rod" panose="02030509050101010101" pitchFamily="49" charset="-79"/>
            </a:endParaRPr>
          </a:p>
        </p:txBody>
      </p:sp>
      <p:sp>
        <p:nvSpPr>
          <p:cNvPr id="3" name="Subtitle 2"/>
          <p:cNvSpPr>
            <a:spLocks noGrp="1"/>
          </p:cNvSpPr>
          <p:nvPr>
            <p:ph type="subTitle" idx="1"/>
          </p:nvPr>
        </p:nvSpPr>
        <p:spPr>
          <a:xfrm>
            <a:off x="723901" y="2552700"/>
            <a:ext cx="7696200" cy="1752600"/>
          </a:xfrm>
        </p:spPr>
        <p:txBody>
          <a:bodyPr>
            <a:normAutofit/>
          </a:bodyPr>
          <a:lstStyle/>
          <a:p>
            <a:r>
              <a:rPr lang="en-US" sz="4400" b="1" dirty="0">
                <a:solidFill>
                  <a:schemeClr val="tx1"/>
                </a:solidFill>
                <a:effectLst>
                  <a:outerShdw blurRad="38100" dist="38100" dir="2700000" algn="tl">
                    <a:srgbClr val="000000">
                      <a:alpha val="43137"/>
                    </a:srgbClr>
                  </a:outerShdw>
                </a:effectLst>
                <a:latin typeface="Rod" panose="02030509050101010101" pitchFamily="49" charset="-79"/>
                <a:cs typeface="Rod" panose="02030509050101010101" pitchFamily="49" charset="-79"/>
              </a:rPr>
              <a:t>A walking guided tour of Boston</a:t>
            </a:r>
          </a:p>
        </p:txBody>
      </p:sp>
      <p:sp>
        <p:nvSpPr>
          <p:cNvPr id="4" name="TextBox 3"/>
          <p:cNvSpPr txBox="1"/>
          <p:nvPr/>
        </p:nvSpPr>
        <p:spPr>
          <a:xfrm>
            <a:off x="0" y="5257800"/>
            <a:ext cx="9144000" cy="1305463"/>
          </a:xfrm>
          <a:prstGeom prst="rect">
            <a:avLst/>
          </a:prstGeom>
          <a:noFill/>
        </p:spPr>
        <p:txBody>
          <a:bodyPr wrap="square" lIns="91427" tIns="45713" rIns="91427" bIns="45713" rtlCol="0">
            <a:spAutoFit/>
          </a:bodyPr>
          <a:lstStyle/>
          <a:p>
            <a:pPr algn="ctr"/>
            <a:r>
              <a:rPr lang="en-US" sz="2600" b="1" dirty="0">
                <a:latin typeface="Rod" panose="02030509050101010101" pitchFamily="49" charset="-79"/>
                <a:cs typeface="Rod" panose="02030509050101010101" pitchFamily="49" charset="-79"/>
              </a:rPr>
              <a:t>App developed by:</a:t>
            </a:r>
          </a:p>
          <a:p>
            <a:pPr algn="ctr"/>
            <a:r>
              <a:rPr lang="en-US" sz="2600" b="1" dirty="0" err="1">
                <a:latin typeface="Rod" panose="02030509050101010101" pitchFamily="49" charset="-79"/>
                <a:cs typeface="Rod" panose="02030509050101010101" pitchFamily="49" charset="-79"/>
              </a:rPr>
              <a:t>Yash</a:t>
            </a:r>
            <a:r>
              <a:rPr lang="en-US" sz="2600" b="1" dirty="0">
                <a:latin typeface="Rod" panose="02030509050101010101" pitchFamily="49" charset="-79"/>
                <a:cs typeface="Rod" panose="02030509050101010101" pitchFamily="49" charset="-79"/>
              </a:rPr>
              <a:t> Agarwal, Margaret </a:t>
            </a:r>
            <a:r>
              <a:rPr lang="en-US" sz="2600" b="1" dirty="0" err="1">
                <a:latin typeface="Rod" panose="02030509050101010101" pitchFamily="49" charset="-79"/>
                <a:cs typeface="Rod" panose="02030509050101010101" pitchFamily="49" charset="-79"/>
              </a:rPr>
              <a:t>Bolick</a:t>
            </a:r>
            <a:r>
              <a:rPr lang="en-US" sz="2600" b="1" dirty="0">
                <a:latin typeface="Rod" panose="02030509050101010101" pitchFamily="49" charset="-79"/>
                <a:cs typeface="Rod" panose="02030509050101010101" pitchFamily="49" charset="-79"/>
              </a:rPr>
              <a:t>, Samantha Chua, Melissa Garcia, </a:t>
            </a:r>
            <a:r>
              <a:rPr lang="en-US" sz="2600" b="1" dirty="0" err="1">
                <a:latin typeface="Rod" panose="02030509050101010101" pitchFamily="49" charset="-79"/>
                <a:cs typeface="Rod" panose="02030509050101010101" pitchFamily="49" charset="-79"/>
              </a:rPr>
              <a:t>Jeraldin</a:t>
            </a:r>
            <a:r>
              <a:rPr lang="en-US" sz="2600" b="1" dirty="0">
                <a:latin typeface="Rod" panose="02030509050101010101" pitchFamily="49" charset="-79"/>
                <a:cs typeface="Rod" panose="02030509050101010101" pitchFamily="49" charset="-79"/>
              </a:rPr>
              <a:t> Guerrero</a:t>
            </a:r>
          </a:p>
        </p:txBody>
      </p:sp>
    </p:spTree>
    <p:extLst>
      <p:ext uri="{BB962C8B-B14F-4D97-AF65-F5344CB8AC3E}">
        <p14:creationId xmlns:p14="http://schemas.microsoft.com/office/powerpoint/2010/main" val="1354918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868362"/>
          </a:xfrm>
        </p:spPr>
        <p:txBody>
          <a:bodyPr/>
          <a:lstStyle/>
          <a:p>
            <a:pPr algn="l"/>
            <a:r>
              <a:rPr lang="en-US" sz="4800" b="1" dirty="0" smtClean="0">
                <a:latin typeface="Rod" panose="02030509050101010101" pitchFamily="49" charset="-79"/>
                <a:cs typeface="Rod" panose="02030509050101010101" pitchFamily="49" charset="-79"/>
              </a:rPr>
              <a:t>Location Page</a:t>
            </a:r>
            <a:r>
              <a:rPr lang="en-US" sz="4800" b="1" dirty="0" smtClean="0">
                <a:latin typeface="Rod" panose="02030509050101010101" pitchFamily="49" charset="-79"/>
                <a:cs typeface="Rod" panose="02030509050101010101" pitchFamily="49" charset="-79"/>
              </a:rPr>
              <a:t>:</a:t>
            </a:r>
            <a:endParaRPr lang="en-US" sz="4800" b="1" dirty="0">
              <a:latin typeface="Rod" panose="02030509050101010101" pitchFamily="49" charset="-79"/>
              <a:cs typeface="Rod" panose="02030509050101010101" pitchFamily="49" charset="-79"/>
            </a:endParaRPr>
          </a:p>
        </p:txBody>
      </p:sp>
      <p:sp>
        <p:nvSpPr>
          <p:cNvPr id="3" name="Content Placeholder 2"/>
          <p:cNvSpPr>
            <a:spLocks noGrp="1"/>
          </p:cNvSpPr>
          <p:nvPr>
            <p:ph idx="1"/>
          </p:nvPr>
        </p:nvSpPr>
        <p:spPr>
          <a:xfrm>
            <a:off x="4343400" y="1219201"/>
            <a:ext cx="4343399" cy="1828800"/>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This page elaborates a little bit on the chosen destination. If the user taps the “Take Me There!” button, the button will open Google Maps with the place as the end destination.</a:t>
            </a:r>
            <a:endParaRPr lang="en-US" sz="1800" b="1" dirty="0">
              <a:latin typeface="Courier New" panose="02070309020205020404" pitchFamily="49" charset="0"/>
              <a:cs typeface="Courier New" panose="02070309020205020404" pitchFamily="49" charset="0"/>
            </a:endParaRPr>
          </a:p>
        </p:txBody>
      </p:sp>
      <p:sp>
        <p:nvSpPr>
          <p:cNvPr id="15" name="Rectangle 14"/>
          <p:cNvSpPr/>
          <p:nvPr/>
        </p:nvSpPr>
        <p:spPr>
          <a:xfrm>
            <a:off x="4688716" y="3276600"/>
            <a:ext cx="2600325" cy="33785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14875" y="3306678"/>
            <a:ext cx="2600325"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Picked location’s name</a:t>
            </a:r>
            <a:endParaRPr lang="en-US" sz="1400" b="1" dirty="0">
              <a:latin typeface="Courier New" panose="02070309020205020404" pitchFamily="49" charset="0"/>
              <a:cs typeface="Courier New" panose="02070309020205020404" pitchFamily="49" charset="0"/>
            </a:endParaRPr>
          </a:p>
        </p:txBody>
      </p:sp>
      <p:sp>
        <p:nvSpPr>
          <p:cNvPr id="16" name="Rectangle 15"/>
          <p:cNvSpPr/>
          <p:nvPr/>
        </p:nvSpPr>
        <p:spPr>
          <a:xfrm>
            <a:off x="4714875" y="4343400"/>
            <a:ext cx="2676525" cy="6858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14876" y="5430900"/>
            <a:ext cx="2447924" cy="73866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4714875" y="4424690"/>
            <a:ext cx="2676525" cy="523220"/>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A small description of the location</a:t>
            </a:r>
          </a:p>
        </p:txBody>
      </p:sp>
      <p:sp>
        <p:nvSpPr>
          <p:cNvPr id="25" name="TextBox 24"/>
          <p:cNvSpPr txBox="1"/>
          <p:nvPr/>
        </p:nvSpPr>
        <p:spPr>
          <a:xfrm>
            <a:off x="4714874" y="5430900"/>
            <a:ext cx="2676526" cy="738664"/>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Opens Google Maps, which will lead the user to this location</a:t>
            </a:r>
            <a:endParaRPr lang="en-US" sz="1400" b="1" dirty="0">
              <a:latin typeface="Courier New" panose="02070309020205020404" pitchFamily="49" charset="0"/>
              <a:cs typeface="Courier New" panose="02070309020205020404" pitchFamily="49" charset="0"/>
            </a:endParaRP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623" t="3157" r="2803" b="3374"/>
          <a:stretch/>
        </p:blipFill>
        <p:spPr bwMode="auto">
          <a:xfrm>
            <a:off x="762000" y="1295400"/>
            <a:ext cx="2960172"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stCxn id="15" idx="1"/>
          </p:cNvCxnSpPr>
          <p:nvPr/>
        </p:nvCxnSpPr>
        <p:spPr>
          <a:xfrm flipH="1" flipV="1">
            <a:off x="2813714" y="1843840"/>
            <a:ext cx="1875002" cy="1601688"/>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048000" y="4517065"/>
            <a:ext cx="1666876" cy="11430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p:cNvCxnSpPr>
          <p:nvPr/>
        </p:nvCxnSpPr>
        <p:spPr>
          <a:xfrm flipH="1" flipV="1">
            <a:off x="2895600" y="5715000"/>
            <a:ext cx="1819276" cy="85232"/>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688717" y="3894222"/>
            <a:ext cx="2778883" cy="33785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714876" y="3924300"/>
            <a:ext cx="2778883"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E</a:t>
            </a:r>
            <a:r>
              <a:rPr lang="en-US" sz="1400" b="1" dirty="0" smtClean="0">
                <a:latin typeface="Courier New" panose="02070309020205020404" pitchFamily="49" charset="0"/>
                <a:cs typeface="Courier New" panose="02070309020205020404" pitchFamily="49" charset="0"/>
              </a:rPr>
              <a:t>nlarged image on button</a:t>
            </a:r>
            <a:endParaRPr lang="en-US" sz="1400" b="1" dirty="0">
              <a:latin typeface="Courier New" panose="02070309020205020404" pitchFamily="49" charset="0"/>
              <a:cs typeface="Courier New" panose="02070309020205020404" pitchFamily="49" charset="0"/>
            </a:endParaRPr>
          </a:p>
        </p:txBody>
      </p:sp>
      <p:cxnSp>
        <p:nvCxnSpPr>
          <p:cNvPr id="23" name="Straight Arrow Connector 22"/>
          <p:cNvCxnSpPr>
            <a:stCxn id="21" idx="1"/>
          </p:cNvCxnSpPr>
          <p:nvPr/>
        </p:nvCxnSpPr>
        <p:spPr>
          <a:xfrm flipH="1" flipV="1">
            <a:off x="3276601" y="3124200"/>
            <a:ext cx="1412116" cy="93895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5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153400" cy="1143000"/>
          </a:xfrm>
        </p:spPr>
        <p:txBody>
          <a:bodyPr>
            <a:noAutofit/>
          </a:bodyPr>
          <a:lstStyle/>
          <a:p>
            <a:pPr algn="l"/>
            <a:r>
              <a:rPr lang="en-US" sz="4800" b="1" dirty="0">
                <a:latin typeface="Rod" panose="02030509050101010101" pitchFamily="49" charset="-79"/>
                <a:cs typeface="Rod" panose="02030509050101010101" pitchFamily="49" charset="-79"/>
              </a:rPr>
              <a:t>About_____ Class:</a:t>
            </a:r>
          </a:p>
        </p:txBody>
      </p:sp>
      <p:sp>
        <p:nvSpPr>
          <p:cNvPr id="6" name="Content Placeholder 2"/>
          <p:cNvSpPr txBox="1">
            <a:spLocks/>
          </p:cNvSpPr>
          <p:nvPr/>
        </p:nvSpPr>
        <p:spPr>
          <a:xfrm>
            <a:off x="685800" y="1371600"/>
            <a:ext cx="7772400" cy="5105400"/>
          </a:xfrm>
          <a:prstGeom prst="rect">
            <a:avLst/>
          </a:prstGeom>
        </p:spPr>
        <p:txBody>
          <a:bodyPr vert="horz" lIns="91427" tIns="45713" rIns="91427" bIns="45713" rtlCol="0">
            <a:noAutofit/>
          </a:bodyPr>
          <a:lstStyle>
            <a:lvl1pPr marL="342851" indent="-342851" algn="l" defTabSz="91426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44" indent="-285709" algn="l" defTabSz="91426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37" indent="-228567" algn="l" defTabSz="91426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97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0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24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37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1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4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latin typeface="Rod" panose="02030509050101010101" pitchFamily="49" charset="-79"/>
                <a:cs typeface="Rod" panose="02030509050101010101" pitchFamily="49" charset="-79"/>
              </a:rPr>
              <a:t>If the </a:t>
            </a:r>
            <a:r>
              <a:rPr lang="en-US" sz="2400" dirty="0">
                <a:latin typeface="Rod" panose="02030509050101010101" pitchFamily="49" charset="-79"/>
                <a:cs typeface="Rod" panose="02030509050101010101" pitchFamily="49" charset="-79"/>
              </a:rPr>
              <a:t>user presses the “Take Me There” button, it creates an Intent to the </a:t>
            </a:r>
            <a:r>
              <a:rPr lang="en-US" sz="2400" dirty="0" err="1">
                <a:latin typeface="Rod" panose="02030509050101010101" pitchFamily="49" charset="-79"/>
                <a:cs typeface="Rod" panose="02030509050101010101" pitchFamily="49" charset="-79"/>
              </a:rPr>
              <a:t>MapsActivity</a:t>
            </a:r>
            <a:r>
              <a:rPr lang="en-US" sz="2400" dirty="0">
                <a:latin typeface="Rod" panose="02030509050101010101" pitchFamily="49" charset="-79"/>
                <a:cs typeface="Rod" panose="02030509050101010101" pitchFamily="49" charset="-79"/>
              </a:rPr>
              <a:t> class</a:t>
            </a:r>
          </a:p>
          <a:p>
            <a:r>
              <a:rPr lang="en-US" sz="2400" dirty="0" smtClean="0">
                <a:latin typeface="Rod" panose="02030509050101010101" pitchFamily="49" charset="-79"/>
                <a:cs typeface="Rod" panose="02030509050101010101" pitchFamily="49" charset="-79"/>
              </a:rPr>
              <a:t>Each </a:t>
            </a:r>
            <a:r>
              <a:rPr lang="en-US" sz="2400" dirty="0">
                <a:latin typeface="Rod" panose="02030509050101010101" pitchFamily="49" charset="-79"/>
                <a:cs typeface="Rod" panose="02030509050101010101" pitchFamily="49" charset="-79"/>
              </a:rPr>
              <a:t>intent has an extra string added to it which is used in the </a:t>
            </a:r>
            <a:r>
              <a:rPr lang="en-US" sz="2400" dirty="0" err="1">
                <a:latin typeface="Rod" panose="02030509050101010101" pitchFamily="49" charset="-79"/>
                <a:cs typeface="Rod" panose="02030509050101010101" pitchFamily="49" charset="-79"/>
              </a:rPr>
              <a:t>MapsActivity</a:t>
            </a:r>
            <a:r>
              <a:rPr lang="en-US" sz="2400" dirty="0">
                <a:latin typeface="Rod" panose="02030509050101010101" pitchFamily="49" charset="-79"/>
                <a:cs typeface="Rod" panose="02030509050101010101" pitchFamily="49" charset="-79"/>
              </a:rPr>
              <a:t> class to figure out where the Intent came from</a:t>
            </a:r>
          </a:p>
          <a:p>
            <a:r>
              <a:rPr lang="en-US" sz="2400" dirty="0" smtClean="0">
                <a:latin typeface="Rod" panose="02030509050101010101" pitchFamily="49" charset="-79"/>
                <a:cs typeface="Rod" panose="02030509050101010101" pitchFamily="49" charset="-79"/>
              </a:rPr>
              <a:t>if </a:t>
            </a:r>
            <a:r>
              <a:rPr lang="en-US" sz="2400" dirty="0">
                <a:latin typeface="Rod" panose="02030509050101010101" pitchFamily="49" charset="-79"/>
                <a:cs typeface="Rod" panose="02030509050101010101" pitchFamily="49" charset="-79"/>
              </a:rPr>
              <a:t>the back button on the phone is pressed, the previous activity on the stack resumes</a:t>
            </a:r>
          </a:p>
          <a:p>
            <a:r>
              <a:rPr lang="en-US" sz="2400" dirty="0" smtClean="0">
                <a:latin typeface="Rod" panose="02030509050101010101" pitchFamily="49" charset="-79"/>
                <a:cs typeface="Rod" panose="02030509050101010101" pitchFamily="49" charset="-79"/>
              </a:rPr>
              <a:t>if </a:t>
            </a:r>
            <a:r>
              <a:rPr lang="en-US" sz="2400" dirty="0">
                <a:latin typeface="Rod" panose="02030509050101010101" pitchFamily="49" charset="-79"/>
                <a:cs typeface="Rod" panose="02030509050101010101" pitchFamily="49" charset="-79"/>
              </a:rPr>
              <a:t>the menu page is pressed, the menu activity is initiated</a:t>
            </a:r>
          </a:p>
        </p:txBody>
      </p:sp>
    </p:spTree>
    <p:extLst>
      <p:ext uri="{BB962C8B-B14F-4D97-AF65-F5344CB8AC3E}">
        <p14:creationId xmlns:p14="http://schemas.microsoft.com/office/powerpoint/2010/main" val="3739223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868362"/>
          </a:xfrm>
        </p:spPr>
        <p:txBody>
          <a:bodyPr/>
          <a:lstStyle/>
          <a:p>
            <a:pPr algn="l"/>
            <a:r>
              <a:rPr lang="en-US" sz="4800" b="1" dirty="0" smtClean="0">
                <a:latin typeface="Rod" panose="02030509050101010101" pitchFamily="49" charset="-79"/>
                <a:cs typeface="Rod" panose="02030509050101010101" pitchFamily="49" charset="-79"/>
              </a:rPr>
              <a:t>In Google Maps</a:t>
            </a:r>
            <a:endParaRPr lang="en-US" sz="4800" b="1" dirty="0">
              <a:latin typeface="Rod" panose="02030509050101010101" pitchFamily="49" charset="-79"/>
              <a:cs typeface="Rod" panose="02030509050101010101" pitchFamily="49" charset="-79"/>
            </a:endParaRPr>
          </a:p>
        </p:txBody>
      </p:sp>
      <p:sp>
        <p:nvSpPr>
          <p:cNvPr id="3" name="Content Placeholder 2"/>
          <p:cNvSpPr>
            <a:spLocks noGrp="1"/>
          </p:cNvSpPr>
          <p:nvPr>
            <p:ph idx="1"/>
          </p:nvPr>
        </p:nvSpPr>
        <p:spPr>
          <a:xfrm>
            <a:off x="4343400" y="1219201"/>
            <a:ext cx="4343399" cy="1828800"/>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Google Maps searches for the name of the location chosen, and sets that place as the user’s destination.</a:t>
            </a:r>
            <a:endParaRPr lang="en-US" sz="1800" b="1" dirty="0">
              <a:latin typeface="Courier New" panose="02070309020205020404" pitchFamily="49" charset="0"/>
              <a:cs typeface="Courier New" panose="02070309020205020404" pitchFamily="49" charset="0"/>
            </a:endParaRPr>
          </a:p>
        </p:txBody>
      </p:sp>
      <p:sp>
        <p:nvSpPr>
          <p:cNvPr id="15" name="Rectangle 14"/>
          <p:cNvSpPr/>
          <p:nvPr/>
        </p:nvSpPr>
        <p:spPr>
          <a:xfrm>
            <a:off x="4688714" y="2751721"/>
            <a:ext cx="2931283" cy="55255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88712" y="2781055"/>
            <a:ext cx="2931285" cy="523220"/>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Automatically set to give walking directions</a:t>
            </a:r>
            <a:endParaRPr lang="en-US" sz="1400" b="1" dirty="0">
              <a:latin typeface="Courier New" panose="02070309020205020404" pitchFamily="49" charset="0"/>
              <a:cs typeface="Courier New" panose="02070309020205020404" pitchFamily="49" charset="0"/>
            </a:endParaRPr>
          </a:p>
        </p:txBody>
      </p:sp>
      <p:sp>
        <p:nvSpPr>
          <p:cNvPr id="16" name="Rectangle 15"/>
          <p:cNvSpPr/>
          <p:nvPr/>
        </p:nvSpPr>
        <p:spPr>
          <a:xfrm>
            <a:off x="4714875" y="4343400"/>
            <a:ext cx="2676525" cy="6858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14876" y="5430900"/>
            <a:ext cx="2219324" cy="73866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4714875" y="4424690"/>
            <a:ext cx="2676525" cy="523220"/>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If user choses, can be guided visually</a:t>
            </a:r>
            <a:endParaRPr lang="en-US" sz="1400" b="1" dirty="0" smtClean="0">
              <a:latin typeface="Courier New" panose="02070309020205020404" pitchFamily="49" charset="0"/>
              <a:cs typeface="Courier New" panose="02070309020205020404" pitchFamily="49" charset="0"/>
            </a:endParaRPr>
          </a:p>
        </p:txBody>
      </p:sp>
      <p:sp>
        <p:nvSpPr>
          <p:cNvPr id="25" name="TextBox 24"/>
          <p:cNvSpPr txBox="1"/>
          <p:nvPr/>
        </p:nvSpPr>
        <p:spPr>
          <a:xfrm>
            <a:off x="4714874" y="5430900"/>
            <a:ext cx="2219326" cy="738664"/>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Shows directions to g</a:t>
            </a:r>
            <a:r>
              <a:rPr lang="en-US" sz="1400" b="1" dirty="0" smtClean="0">
                <a:latin typeface="Courier New" panose="02070309020205020404" pitchFamily="49" charset="0"/>
                <a:cs typeface="Courier New" panose="02070309020205020404" pitchFamily="49" charset="0"/>
              </a:rPr>
              <a:t>et to destination by walking</a:t>
            </a:r>
            <a:endParaRPr lang="en-US" sz="1400" b="1" dirty="0">
              <a:latin typeface="Courier New" panose="02070309020205020404" pitchFamily="49" charset="0"/>
              <a:cs typeface="Courier New" panose="02070309020205020404" pitchFamily="49" charset="0"/>
            </a:endParaRPr>
          </a:p>
        </p:txBody>
      </p:sp>
      <p:sp>
        <p:nvSpPr>
          <p:cNvPr id="21" name="Rectangle 20"/>
          <p:cNvSpPr/>
          <p:nvPr/>
        </p:nvSpPr>
        <p:spPr>
          <a:xfrm>
            <a:off x="4688717" y="3556367"/>
            <a:ext cx="3464683" cy="33785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714876" y="3586445"/>
            <a:ext cx="3438524"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Chosen location as destination</a:t>
            </a:r>
            <a:endParaRPr lang="en-US" sz="1400" b="1" dirty="0">
              <a:latin typeface="Courier New" panose="02070309020205020404" pitchFamily="49" charset="0"/>
              <a:cs typeface="Courier New" panose="02070309020205020404" pitchFamily="49"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69" t="2850" r="3881" b="1628"/>
          <a:stretch/>
        </p:blipFill>
        <p:spPr bwMode="auto">
          <a:xfrm>
            <a:off x="685800" y="1295400"/>
            <a:ext cx="2954558"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stCxn id="8" idx="1"/>
          </p:cNvCxnSpPr>
          <p:nvPr/>
        </p:nvCxnSpPr>
        <p:spPr>
          <a:xfrm flipH="1" flipV="1">
            <a:off x="2438398" y="1828800"/>
            <a:ext cx="2250314" cy="1213865"/>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048000" y="4517065"/>
            <a:ext cx="1666876" cy="11430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p:cNvCxnSpPr>
          <p:nvPr/>
        </p:nvCxnSpPr>
        <p:spPr>
          <a:xfrm flipH="1" flipV="1">
            <a:off x="2895600" y="5715000"/>
            <a:ext cx="1819276" cy="85232"/>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1" idx="1"/>
          </p:cNvCxnSpPr>
          <p:nvPr/>
        </p:nvCxnSpPr>
        <p:spPr>
          <a:xfrm flipH="1" flipV="1">
            <a:off x="2057401" y="2667000"/>
            <a:ext cx="2631316" cy="1058295"/>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572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9144000" cy="688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8153400" cy="1143000"/>
          </a:xfrm>
        </p:spPr>
        <p:txBody>
          <a:bodyPr>
            <a:noAutofit/>
          </a:bodyPr>
          <a:lstStyle/>
          <a:p>
            <a:pPr algn="l"/>
            <a:r>
              <a:rPr lang="en-US" sz="4800" b="1" dirty="0" err="1">
                <a:latin typeface="Rod" panose="02030509050101010101" pitchFamily="49" charset="-79"/>
                <a:cs typeface="Rod" panose="02030509050101010101" pitchFamily="49" charset="-79"/>
              </a:rPr>
              <a:t>MapsActivity</a:t>
            </a:r>
            <a:r>
              <a:rPr lang="en-US" sz="4800" b="1" dirty="0">
                <a:latin typeface="Rod" panose="02030509050101010101" pitchFamily="49" charset="-79"/>
                <a:cs typeface="Rod" panose="02030509050101010101" pitchFamily="49" charset="-79"/>
              </a:rPr>
              <a:t> Class:</a:t>
            </a:r>
          </a:p>
        </p:txBody>
      </p:sp>
      <p:sp>
        <p:nvSpPr>
          <p:cNvPr id="6" name="Content Placeholder 2"/>
          <p:cNvSpPr txBox="1">
            <a:spLocks/>
          </p:cNvSpPr>
          <p:nvPr/>
        </p:nvSpPr>
        <p:spPr>
          <a:xfrm>
            <a:off x="685800" y="1409700"/>
            <a:ext cx="7848600" cy="5143500"/>
          </a:xfrm>
          <a:prstGeom prst="rect">
            <a:avLst/>
          </a:prstGeom>
        </p:spPr>
        <p:txBody>
          <a:bodyPr vert="horz" lIns="91427" tIns="45713" rIns="91427" bIns="45713" rtlCol="0">
            <a:noAutofit/>
          </a:bodyPr>
          <a:lstStyle>
            <a:lvl1pPr marL="342851" indent="-342851" algn="l" defTabSz="91426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44" indent="-285709" algn="l" defTabSz="91426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37" indent="-228567" algn="l" defTabSz="91426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97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0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24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37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1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4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latin typeface="Rod" panose="02030509050101010101" pitchFamily="49" charset="-79"/>
                <a:cs typeface="Rod" panose="02030509050101010101" pitchFamily="49" charset="-79"/>
              </a:rPr>
              <a:t>Connects app </a:t>
            </a:r>
            <a:r>
              <a:rPr lang="en-US" sz="2400" dirty="0">
                <a:latin typeface="Rod" panose="02030509050101010101" pitchFamily="49" charset="-79"/>
                <a:cs typeface="Rod" panose="02030509050101010101" pitchFamily="49" charset="-79"/>
              </a:rPr>
              <a:t>to </a:t>
            </a:r>
            <a:r>
              <a:rPr lang="en-US" sz="2400" dirty="0" smtClean="0">
                <a:latin typeface="Rod" panose="02030509050101010101" pitchFamily="49" charset="-79"/>
                <a:cs typeface="Rod" panose="02030509050101010101" pitchFamily="49" charset="-79"/>
              </a:rPr>
              <a:t> the Google </a:t>
            </a:r>
            <a:r>
              <a:rPr lang="en-US" sz="2400" dirty="0">
                <a:latin typeface="Rod" panose="02030509050101010101" pitchFamily="49" charset="-79"/>
                <a:cs typeface="Rod" panose="02030509050101010101" pitchFamily="49" charset="-79"/>
              </a:rPr>
              <a:t>API client</a:t>
            </a:r>
          </a:p>
          <a:p>
            <a:r>
              <a:rPr lang="en-US" sz="2400" dirty="0">
                <a:latin typeface="Rod" panose="02030509050101010101" pitchFamily="49" charset="-79"/>
                <a:cs typeface="Rod" panose="02030509050101010101" pitchFamily="49" charset="-79"/>
              </a:rPr>
              <a:t>S</a:t>
            </a:r>
            <a:r>
              <a:rPr lang="en-US" sz="2400" dirty="0" smtClean="0">
                <a:latin typeface="Rod" panose="02030509050101010101" pitchFamily="49" charset="-79"/>
                <a:cs typeface="Rod" panose="02030509050101010101" pitchFamily="49" charset="-79"/>
              </a:rPr>
              <a:t>ets </a:t>
            </a:r>
            <a:r>
              <a:rPr lang="en-US" sz="2400" dirty="0">
                <a:latin typeface="Rod" panose="02030509050101010101" pitchFamily="49" charset="-79"/>
                <a:cs typeface="Rod" panose="02030509050101010101" pitchFamily="49" charset="-79"/>
              </a:rPr>
              <a:t>up the map</a:t>
            </a:r>
          </a:p>
          <a:p>
            <a:r>
              <a:rPr lang="en-US" sz="2400" dirty="0">
                <a:latin typeface="Rod" panose="02030509050101010101" pitchFamily="49" charset="-79"/>
                <a:cs typeface="Rod" panose="02030509050101010101" pitchFamily="49" charset="-79"/>
              </a:rPr>
              <a:t>D</a:t>
            </a:r>
            <a:r>
              <a:rPr lang="en-US" sz="2400" dirty="0" smtClean="0">
                <a:latin typeface="Rod" panose="02030509050101010101" pitchFamily="49" charset="-79"/>
                <a:cs typeface="Rod" panose="02030509050101010101" pitchFamily="49" charset="-79"/>
              </a:rPr>
              <a:t>epending </a:t>
            </a:r>
            <a:r>
              <a:rPr lang="en-US" sz="2400" dirty="0">
                <a:latin typeface="Rod" panose="02030509050101010101" pitchFamily="49" charset="-79"/>
                <a:cs typeface="Rod" panose="02030509050101010101" pitchFamily="49" charset="-79"/>
              </a:rPr>
              <a:t>on which activity that the intent came from, it initiates the opening of Google Maps on the user’s phone with the location that they had previously pressed as the destination</a:t>
            </a:r>
          </a:p>
          <a:p>
            <a:r>
              <a:rPr lang="en-US" sz="2400" dirty="0">
                <a:latin typeface="Rod" panose="02030509050101010101" pitchFamily="49" charset="-79"/>
                <a:cs typeface="Rod" panose="02030509050101010101" pitchFamily="49" charset="-79"/>
              </a:rPr>
              <a:t>I</a:t>
            </a:r>
            <a:r>
              <a:rPr lang="en-US" sz="2400" dirty="0" smtClean="0">
                <a:latin typeface="Rod" panose="02030509050101010101" pitchFamily="49" charset="-79"/>
                <a:cs typeface="Rod" panose="02030509050101010101" pitchFamily="49" charset="-79"/>
              </a:rPr>
              <a:t>n </a:t>
            </a:r>
            <a:r>
              <a:rPr lang="en-US" sz="2400" dirty="0">
                <a:latin typeface="Rod" panose="02030509050101010101" pitchFamily="49" charset="-79"/>
                <a:cs typeface="Rod" panose="02030509050101010101" pitchFamily="49" charset="-79"/>
              </a:rPr>
              <a:t>Google Maps, the user will be able to get turn by turn directions depending on their mode of transport </a:t>
            </a:r>
          </a:p>
        </p:txBody>
      </p:sp>
    </p:spTree>
    <p:extLst>
      <p:ext uri="{BB962C8B-B14F-4D97-AF65-F5344CB8AC3E}">
        <p14:creationId xmlns:p14="http://schemas.microsoft.com/office/powerpoint/2010/main" val="481531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9144000" cy="688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33400" y="411676"/>
            <a:ext cx="8077200" cy="1143000"/>
          </a:xfrm>
        </p:spPr>
        <p:txBody>
          <a:bodyPr>
            <a:noAutofit/>
          </a:bodyPr>
          <a:lstStyle/>
          <a:p>
            <a:r>
              <a:rPr lang="en-US" sz="5400" b="1" dirty="0" smtClean="0">
                <a:latin typeface="Rod" panose="02030509050101010101" pitchFamily="49" charset="-79"/>
                <a:cs typeface="Rod" panose="02030509050101010101" pitchFamily="49" charset="-79"/>
              </a:rPr>
              <a:t>Thank you!</a:t>
            </a:r>
            <a:endParaRPr lang="en-US" sz="5400" b="1" dirty="0">
              <a:latin typeface="Rod" panose="02030509050101010101" pitchFamily="49" charset="-79"/>
              <a:cs typeface="Rod" panose="02030509050101010101" pitchFamily="49" charset="-79"/>
            </a:endParaRPr>
          </a:p>
        </p:txBody>
      </p:sp>
      <p:sp>
        <p:nvSpPr>
          <p:cNvPr id="6" name="Content Placeholder 2"/>
          <p:cNvSpPr txBox="1">
            <a:spLocks/>
          </p:cNvSpPr>
          <p:nvPr/>
        </p:nvSpPr>
        <p:spPr>
          <a:xfrm>
            <a:off x="685800" y="1409700"/>
            <a:ext cx="7848600" cy="5143500"/>
          </a:xfrm>
          <a:prstGeom prst="rect">
            <a:avLst/>
          </a:prstGeom>
        </p:spPr>
        <p:txBody>
          <a:bodyPr vert="horz" lIns="91427" tIns="45713" rIns="91427" bIns="45713" rtlCol="0">
            <a:noAutofit/>
          </a:bodyPr>
          <a:lstStyle>
            <a:lvl1pPr marL="342851" indent="-342851" algn="l" defTabSz="91426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44" indent="-285709" algn="l" defTabSz="91426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37" indent="-228567" algn="l" defTabSz="91426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97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0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24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37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1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4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300" dirty="0">
              <a:latin typeface="Rod" panose="02030509050101010101" pitchFamily="49" charset="-79"/>
              <a:cs typeface="Rod" panose="02030509050101010101" pitchFamily="49" charset="-79"/>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742" b="-1"/>
          <a:stretch/>
        </p:blipFill>
        <p:spPr>
          <a:xfrm>
            <a:off x="1833562" y="1590674"/>
            <a:ext cx="5476875" cy="4817549"/>
          </a:xfrm>
          <a:prstGeom prst="rect">
            <a:avLst/>
          </a:prstGeom>
        </p:spPr>
      </p:pic>
    </p:spTree>
    <p:extLst>
      <p:ext uri="{BB962C8B-B14F-4D97-AF65-F5344CB8AC3E}">
        <p14:creationId xmlns:p14="http://schemas.microsoft.com/office/powerpoint/2010/main" val="3105978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Autofit/>
          </a:bodyPr>
          <a:lstStyle/>
          <a:p>
            <a:pPr algn="l"/>
            <a:r>
              <a:rPr lang="en-US" sz="4800" b="1" dirty="0" smtClean="0">
                <a:latin typeface="Rod" panose="02030509050101010101" pitchFamily="49" charset="-79"/>
                <a:cs typeface="Rod" panose="02030509050101010101" pitchFamily="49" charset="-79"/>
              </a:rPr>
              <a:t>Synopsis:</a:t>
            </a:r>
            <a:endParaRPr lang="en-US" sz="4800" b="1" dirty="0">
              <a:latin typeface="Rod" panose="02030509050101010101" pitchFamily="49" charset="-79"/>
              <a:cs typeface="Rod" panose="02030509050101010101" pitchFamily="49" charset="-79"/>
            </a:endParaRPr>
          </a:p>
        </p:txBody>
      </p:sp>
      <p:sp>
        <p:nvSpPr>
          <p:cNvPr id="3" name="Content Placeholder 2"/>
          <p:cNvSpPr>
            <a:spLocks noGrp="1"/>
          </p:cNvSpPr>
          <p:nvPr>
            <p:ph idx="1"/>
          </p:nvPr>
        </p:nvSpPr>
        <p:spPr>
          <a:xfrm>
            <a:off x="464509" y="1752600"/>
            <a:ext cx="8229600" cy="4648200"/>
          </a:xfrm>
        </p:spPr>
        <p:txBody>
          <a:bodyPr>
            <a:noAutofit/>
          </a:bodyPr>
          <a:lstStyle/>
          <a:p>
            <a:pPr marL="0" indent="0">
              <a:buNone/>
            </a:pPr>
            <a:r>
              <a:rPr lang="en-US" sz="2400" b="1" dirty="0" smtClean="0">
                <a:latin typeface="Courier New" panose="02070309020205020404" pitchFamily="49" charset="0"/>
                <a:cs typeface="Courier New" panose="02070309020205020404" pitchFamily="49" charset="0"/>
              </a:rPr>
              <a:t>Park your car and set out on a walking guided tour with </a:t>
            </a:r>
            <a:r>
              <a:rPr lang="en-US" sz="2400" b="1" dirty="0" err="1" smtClean="0">
                <a:latin typeface="Courier New" panose="02070309020205020404" pitchFamily="49" charset="0"/>
                <a:cs typeface="Courier New" panose="02070309020205020404" pitchFamily="49" charset="0"/>
              </a:rPr>
              <a:t>PahktheCah</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PahktheCah</a:t>
            </a:r>
            <a:r>
              <a:rPr lang="en-US" sz="2400" b="1" dirty="0" smtClean="0">
                <a:latin typeface="Courier New" panose="02070309020205020404" pitchFamily="49" charset="0"/>
                <a:cs typeface="Courier New" panose="02070309020205020404" pitchFamily="49" charset="0"/>
              </a:rPr>
              <a:t> takes you through Boston to a destination of your choice while allowing you to take your time and explore the numerous sites along the way. The intent behind this app is to introduce newcomers to the locations that the developers felt were unique to Boston.</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43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9144000" cy="688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l"/>
            <a:r>
              <a:rPr lang="en-US" sz="4800" b="1" dirty="0" smtClean="0">
                <a:latin typeface="Rod" panose="02030509050101010101" pitchFamily="49" charset="-79"/>
                <a:cs typeface="Rod" panose="02030509050101010101" pitchFamily="49" charset="-79"/>
              </a:rPr>
              <a:t>App Classes:</a:t>
            </a:r>
            <a:endParaRPr lang="en-US" sz="4800" b="1" dirty="0">
              <a:latin typeface="Rod" panose="02030509050101010101" pitchFamily="49" charset="-79"/>
              <a:cs typeface="Rod" panose="02030509050101010101" pitchFamily="49" charset="-79"/>
            </a:endParaRPr>
          </a:p>
        </p:txBody>
      </p:sp>
      <p:sp>
        <p:nvSpPr>
          <p:cNvPr id="3" name="Content Placeholder 2"/>
          <p:cNvSpPr>
            <a:spLocks noGrp="1"/>
          </p:cNvSpPr>
          <p:nvPr>
            <p:ph idx="1"/>
          </p:nvPr>
        </p:nvSpPr>
        <p:spPr>
          <a:xfrm>
            <a:off x="457200" y="1295401"/>
            <a:ext cx="8229600" cy="990599"/>
          </a:xfrm>
        </p:spPr>
        <p:txBody>
          <a:bodyPr>
            <a:normAutofit/>
          </a:bodyPr>
          <a:lstStyle/>
          <a:p>
            <a:pPr marL="0" indent="0">
              <a:buNone/>
            </a:pPr>
            <a:r>
              <a:rPr lang="en-US" sz="2400" dirty="0">
                <a:latin typeface="Rod" panose="02030509050101010101" pitchFamily="49" charset="-79"/>
                <a:cs typeface="Rod" panose="02030509050101010101" pitchFamily="49" charset="-79"/>
              </a:rPr>
              <a:t>Each page in the app corresponds to an XML page, which corresponds to an activity. </a:t>
            </a:r>
          </a:p>
          <a:p>
            <a:endParaRPr lang="en-US" sz="2400" dirty="0">
              <a:latin typeface="Rod" panose="02030509050101010101" pitchFamily="49" charset="-79"/>
              <a:cs typeface="Rod" panose="02030509050101010101" pitchFamily="49" charset="-79"/>
            </a:endParaRPr>
          </a:p>
        </p:txBody>
      </p:sp>
      <p:sp>
        <p:nvSpPr>
          <p:cNvPr id="6" name="Content Placeholder 2"/>
          <p:cNvSpPr txBox="1">
            <a:spLocks/>
          </p:cNvSpPr>
          <p:nvPr/>
        </p:nvSpPr>
        <p:spPr>
          <a:xfrm>
            <a:off x="609600" y="2819400"/>
            <a:ext cx="7543800" cy="1866900"/>
          </a:xfrm>
          <a:prstGeom prst="rect">
            <a:avLst/>
          </a:prstGeom>
        </p:spPr>
        <p:txBody>
          <a:bodyPr vert="horz" lIns="91427" tIns="45713" rIns="91427" bIns="45713" rtlCol="0">
            <a:normAutofit/>
          </a:bodyPr>
          <a:lstStyle>
            <a:lvl1pPr marL="342851" indent="-342851" algn="l" defTabSz="914269"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44" indent="-285709" algn="l" defTabSz="91426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37" indent="-228567" algn="l" defTabSz="91426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97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0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24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37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11"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46" indent="-228567"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latin typeface="Rod" panose="02030509050101010101" pitchFamily="49" charset="-79"/>
                <a:cs typeface="Rod" panose="02030509050101010101" pitchFamily="49" charset="-79"/>
              </a:rPr>
              <a:t>Options Page/Menu/Category Page Classes:</a:t>
            </a:r>
          </a:p>
          <a:p>
            <a:r>
              <a:rPr lang="en-US" sz="2400" dirty="0" smtClean="0">
                <a:latin typeface="Rod" panose="02030509050101010101" pitchFamily="49" charset="-79"/>
                <a:cs typeface="Rod" panose="02030509050101010101" pitchFamily="49" charset="-79"/>
              </a:rPr>
              <a:t>Initializes </a:t>
            </a:r>
            <a:r>
              <a:rPr lang="en-US" sz="2400" dirty="0">
                <a:latin typeface="Rod" panose="02030509050101010101" pitchFamily="49" charset="-79"/>
                <a:cs typeface="Rod" panose="02030509050101010101" pitchFamily="49" charset="-79"/>
              </a:rPr>
              <a:t>button, </a:t>
            </a:r>
            <a:r>
              <a:rPr lang="en-US" sz="2400" dirty="0" smtClean="0">
                <a:latin typeface="Rod" panose="02030509050101010101" pitchFamily="49" charset="-79"/>
                <a:cs typeface="Rod" panose="02030509050101010101" pitchFamily="49" charset="-79"/>
              </a:rPr>
              <a:t/>
            </a:r>
            <a:br>
              <a:rPr lang="en-US" sz="2400" dirty="0" smtClean="0">
                <a:latin typeface="Rod" panose="02030509050101010101" pitchFamily="49" charset="-79"/>
                <a:cs typeface="Rod" panose="02030509050101010101" pitchFamily="49" charset="-79"/>
              </a:rPr>
            </a:br>
            <a:r>
              <a:rPr lang="en-US" sz="2400" dirty="0" smtClean="0">
                <a:latin typeface="Rod" panose="02030509050101010101" pitchFamily="49" charset="-79"/>
                <a:cs typeface="Rod" panose="02030509050101010101" pitchFamily="49" charset="-79"/>
              </a:rPr>
              <a:t>sets </a:t>
            </a:r>
            <a:r>
              <a:rPr lang="en-US" sz="2400" dirty="0" err="1">
                <a:latin typeface="Rod" panose="02030509050101010101" pitchFamily="49" charset="-79"/>
                <a:cs typeface="Rod" panose="02030509050101010101" pitchFamily="49" charset="-79"/>
              </a:rPr>
              <a:t>OnClickListener</a:t>
            </a:r>
            <a:r>
              <a:rPr lang="en-US" sz="2400" dirty="0">
                <a:latin typeface="Rod" panose="02030509050101010101" pitchFamily="49" charset="-79"/>
                <a:cs typeface="Rod" panose="02030509050101010101" pitchFamily="49" charset="-79"/>
              </a:rPr>
              <a:t> </a:t>
            </a:r>
          </a:p>
          <a:p>
            <a:r>
              <a:rPr lang="en-US" sz="2400" dirty="0">
                <a:latin typeface="Rod" panose="02030509050101010101" pitchFamily="49" charset="-79"/>
                <a:cs typeface="Rod" panose="02030509050101010101" pitchFamily="49" charset="-79"/>
              </a:rPr>
              <a:t>I</a:t>
            </a:r>
            <a:r>
              <a:rPr lang="en-US" sz="2400" dirty="0" smtClean="0">
                <a:latin typeface="Rod" panose="02030509050101010101" pitchFamily="49" charset="-79"/>
                <a:cs typeface="Rod" panose="02030509050101010101" pitchFamily="49" charset="-79"/>
              </a:rPr>
              <a:t>nitiates </a:t>
            </a:r>
            <a:r>
              <a:rPr lang="en-US" sz="2400" dirty="0">
                <a:latin typeface="Rod" panose="02030509050101010101" pitchFamily="49" charset="-79"/>
                <a:cs typeface="Rod" panose="02030509050101010101" pitchFamily="49" charset="-79"/>
              </a:rPr>
              <a:t>appropriate activity</a:t>
            </a:r>
          </a:p>
          <a:p>
            <a:pPr>
              <a:buFont typeface="Wingdings" panose="05000000000000000000" pitchFamily="2" charset="2"/>
              <a:buChar char="§"/>
            </a:pPr>
            <a:endParaRPr lang="en-US" sz="2400" dirty="0">
              <a:latin typeface="Rod" panose="02030509050101010101" pitchFamily="49" charset="-79"/>
              <a:cs typeface="Rod" panose="02030509050101010101" pitchFamily="49" charset="-79"/>
            </a:endParaRPr>
          </a:p>
        </p:txBody>
      </p:sp>
    </p:spTree>
    <p:extLst>
      <p:ext uri="{BB962C8B-B14F-4D97-AF65-F5344CB8AC3E}">
        <p14:creationId xmlns:p14="http://schemas.microsoft.com/office/powerpoint/2010/main" val="2115067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868362"/>
          </a:xfrm>
        </p:spPr>
        <p:txBody>
          <a:bodyPr/>
          <a:lstStyle/>
          <a:p>
            <a:pPr algn="l"/>
            <a:r>
              <a:rPr lang="en-US" sz="4800" b="1" dirty="0" smtClean="0">
                <a:latin typeface="Rod" panose="02030509050101010101" pitchFamily="49" charset="-79"/>
                <a:cs typeface="Rod" panose="02030509050101010101" pitchFamily="49" charset="-79"/>
              </a:rPr>
              <a:t>Home Page:</a:t>
            </a:r>
            <a:endParaRPr lang="en-US" sz="4800" b="1" dirty="0">
              <a:latin typeface="Rod" panose="02030509050101010101" pitchFamily="49" charset="-79"/>
              <a:cs typeface="Rod" panose="02030509050101010101" pitchFamily="49" charset="-79"/>
            </a:endParaRPr>
          </a:p>
        </p:txBody>
      </p:sp>
      <p:sp>
        <p:nvSpPr>
          <p:cNvPr id="3" name="Content Placeholder 2"/>
          <p:cNvSpPr>
            <a:spLocks noGrp="1"/>
          </p:cNvSpPr>
          <p:nvPr>
            <p:ph idx="1"/>
          </p:nvPr>
        </p:nvSpPr>
        <p:spPr>
          <a:xfrm>
            <a:off x="4572000" y="1600201"/>
            <a:ext cx="4114800" cy="1523999"/>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The home screen is the first screen that the user sees when they open the app. It simply introduces our app.</a:t>
            </a:r>
            <a:endParaRPr lang="en-US" sz="1800" b="1" dirty="0">
              <a:latin typeface="Courier New" panose="02070309020205020404" pitchFamily="49" charset="0"/>
              <a:cs typeface="Courier New" panose="02070309020205020404" pitchFamily="49" charset="0"/>
            </a:endParaRPr>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897" t="2001" r="4583" b="1980"/>
          <a:stretch/>
        </p:blipFill>
        <p:spPr bwMode="auto">
          <a:xfrm>
            <a:off x="762000" y="1295400"/>
            <a:ext cx="294678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flipH="1">
            <a:off x="2819400" y="4235794"/>
            <a:ext cx="1889234" cy="641005"/>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32283" y="4051128"/>
            <a:ext cx="3591911"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Go to Categories page</a:t>
            </a:r>
            <a:endParaRPr lang="en-US" sz="1400" b="1" dirty="0">
              <a:latin typeface="Courier New" panose="02070309020205020404" pitchFamily="49" charset="0"/>
              <a:cs typeface="Courier New" panose="02070309020205020404" pitchFamily="49" charset="0"/>
            </a:endParaRPr>
          </a:p>
        </p:txBody>
      </p:sp>
      <p:sp>
        <p:nvSpPr>
          <p:cNvPr id="15" name="Rectangle 14"/>
          <p:cNvSpPr/>
          <p:nvPr/>
        </p:nvSpPr>
        <p:spPr>
          <a:xfrm>
            <a:off x="4708634" y="3973127"/>
            <a:ext cx="2454166" cy="463778"/>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2895600" y="5528098"/>
            <a:ext cx="1836683" cy="18466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727028" y="5257799"/>
            <a:ext cx="2816772" cy="45496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28127" y="5331392"/>
            <a:ext cx="2804948"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Button to the About page</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0514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868362"/>
          </a:xfrm>
        </p:spPr>
        <p:txBody>
          <a:bodyPr/>
          <a:lstStyle/>
          <a:p>
            <a:pPr algn="l"/>
            <a:r>
              <a:rPr lang="en-US" sz="4800" b="1" dirty="0" smtClean="0">
                <a:latin typeface="Rod" panose="02030509050101010101" pitchFamily="49" charset="-79"/>
                <a:cs typeface="Rod" panose="02030509050101010101" pitchFamily="49" charset="-79"/>
              </a:rPr>
              <a:t>About Page:</a:t>
            </a:r>
            <a:endParaRPr lang="en-US" sz="4800" b="1" dirty="0">
              <a:latin typeface="Rod" panose="02030509050101010101" pitchFamily="49" charset="-79"/>
              <a:cs typeface="Rod" panose="02030509050101010101" pitchFamily="49" charset="-79"/>
            </a:endParaRPr>
          </a:p>
        </p:txBody>
      </p:sp>
      <p:sp>
        <p:nvSpPr>
          <p:cNvPr id="3" name="Content Placeholder 2"/>
          <p:cNvSpPr>
            <a:spLocks noGrp="1"/>
          </p:cNvSpPr>
          <p:nvPr>
            <p:ph idx="1"/>
          </p:nvPr>
        </p:nvSpPr>
        <p:spPr>
          <a:xfrm>
            <a:off x="4572000" y="1600201"/>
            <a:ext cx="4114800" cy="1523999"/>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This page welcomes the user to Boston and describes the purpose behind the making of this app</a:t>
            </a:r>
            <a:endParaRPr lang="en-US" sz="1800" b="1" dirty="0">
              <a:latin typeface="Courier New" panose="02070309020205020404" pitchFamily="49" charset="0"/>
              <a:cs typeface="Courier New" panose="02070309020205020404" pitchFamily="49" charset="0"/>
            </a:endParaRPr>
          </a:p>
        </p:txBody>
      </p:sp>
      <p:sp>
        <p:nvSpPr>
          <p:cNvPr id="14" name="TextBox 13"/>
          <p:cNvSpPr txBox="1"/>
          <p:nvPr/>
        </p:nvSpPr>
        <p:spPr>
          <a:xfrm>
            <a:off x="4714875" y="4572000"/>
            <a:ext cx="3971925" cy="923330"/>
          </a:xfrm>
          <a:prstGeom prst="rect">
            <a:avLst/>
          </a:prstGeom>
          <a:noFill/>
        </p:spPr>
        <p:txBody>
          <a:bodyPr wrap="square" rtlCol="0">
            <a:spAutoFit/>
          </a:bodyPr>
          <a:lstStyle/>
          <a:p>
            <a:r>
              <a:rPr lang="en-US" b="1" dirty="0" smtClean="0">
                <a:latin typeface="Courier New" panose="02070309020205020404" pitchFamily="49" charset="0"/>
                <a:cs typeface="Courier New" panose="02070309020205020404" pitchFamily="49" charset="0"/>
              </a:rPr>
              <a:t>Press the back button or use the Navigation Menu to return to the Home Page</a:t>
            </a:r>
            <a:endParaRPr lang="en-US" b="1" dirty="0">
              <a:latin typeface="Courier New" panose="02070309020205020404" pitchFamily="49" charset="0"/>
              <a:cs typeface="Courier New" panose="02070309020205020404" pitchFamily="49" charset="0"/>
            </a:endParaRPr>
          </a:p>
        </p:txBody>
      </p:sp>
      <p:sp>
        <p:nvSpPr>
          <p:cNvPr id="15" name="Rectangle 14"/>
          <p:cNvSpPr/>
          <p:nvPr/>
        </p:nvSpPr>
        <p:spPr>
          <a:xfrm>
            <a:off x="4724400" y="4572000"/>
            <a:ext cx="3962400" cy="98613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2972908"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1" name="Curved Up Arrow 1030"/>
          <p:cNvSpPr/>
          <p:nvPr/>
        </p:nvSpPr>
        <p:spPr>
          <a:xfrm>
            <a:off x="3933825" y="4847450"/>
            <a:ext cx="609600" cy="435232"/>
          </a:xfrm>
          <a:prstGeom prst="curvedUpArrow">
            <a:avLst/>
          </a:prstGeom>
          <a:solidFill>
            <a:srgbClr val="FFD24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845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868362"/>
          </a:xfrm>
        </p:spPr>
        <p:txBody>
          <a:bodyPr/>
          <a:lstStyle/>
          <a:p>
            <a:pPr algn="l"/>
            <a:r>
              <a:rPr lang="en-US" sz="4800" b="1" dirty="0">
                <a:latin typeface="Rod" panose="02030509050101010101" pitchFamily="49" charset="-79"/>
                <a:cs typeface="Rod" panose="02030509050101010101" pitchFamily="49" charset="-79"/>
              </a:rPr>
              <a:t>Phone Button Usage:</a:t>
            </a:r>
          </a:p>
        </p:txBody>
      </p:sp>
      <p:sp>
        <p:nvSpPr>
          <p:cNvPr id="3" name="Content Placeholder 2"/>
          <p:cNvSpPr>
            <a:spLocks noGrp="1"/>
          </p:cNvSpPr>
          <p:nvPr>
            <p:ph idx="1"/>
          </p:nvPr>
        </p:nvSpPr>
        <p:spPr>
          <a:xfrm>
            <a:off x="4572000" y="1600201"/>
            <a:ext cx="4114800" cy="1523999"/>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The buttons on the phone are used to help the user navigate through the app.</a:t>
            </a:r>
            <a:endParaRPr lang="en-US" sz="1800" b="1" dirty="0">
              <a:latin typeface="Courier New" panose="02070309020205020404" pitchFamily="49" charset="0"/>
              <a:cs typeface="Courier New" panose="02070309020205020404" pitchFamily="49" charset="0"/>
            </a:endParaRPr>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984" t="1483" r="4341" b="3578"/>
          <a:stretch/>
        </p:blipFill>
        <p:spPr bwMode="auto">
          <a:xfrm>
            <a:off x="762000" y="1371600"/>
            <a:ext cx="268605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Elbow Connector 5"/>
          <p:cNvCxnSpPr/>
          <p:nvPr/>
        </p:nvCxnSpPr>
        <p:spPr>
          <a:xfrm rot="5400000">
            <a:off x="1238254" y="4171952"/>
            <a:ext cx="2095499" cy="1828795"/>
          </a:xfrm>
          <a:prstGeom prst="bentConnector3">
            <a:avLst>
              <a:gd name="adj1" fmla="val 50000"/>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190876" y="3352800"/>
            <a:ext cx="1219199" cy="6858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438650" y="3181350"/>
            <a:ext cx="3276600" cy="3429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471987" y="3193853"/>
            <a:ext cx="3209925"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Brings up Navigation page</a:t>
            </a:r>
            <a:endParaRPr lang="en-US" sz="1400" b="1" dirty="0">
              <a:latin typeface="Courier New" panose="02070309020205020404" pitchFamily="49" charset="0"/>
              <a:cs typeface="Courier New" panose="02070309020205020404" pitchFamily="49" charset="0"/>
            </a:endParaRPr>
          </a:p>
        </p:txBody>
      </p:sp>
      <p:cxnSp>
        <p:nvCxnSpPr>
          <p:cNvPr id="37" name="Straight Arrow Connector 36"/>
          <p:cNvCxnSpPr/>
          <p:nvPr/>
        </p:nvCxnSpPr>
        <p:spPr>
          <a:xfrm flipH="1">
            <a:off x="2884876" y="4876800"/>
            <a:ext cx="1687124" cy="1290929"/>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0" y="4649317"/>
            <a:ext cx="2209800" cy="76088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83824" y="4768148"/>
            <a:ext cx="2197976" cy="523220"/>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Goes back to the previous page</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567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868362"/>
          </a:xfrm>
        </p:spPr>
        <p:txBody>
          <a:bodyPr/>
          <a:lstStyle/>
          <a:p>
            <a:pPr algn="l"/>
            <a:r>
              <a:rPr lang="en-US" sz="4800" b="1" dirty="0" smtClean="0">
                <a:latin typeface="Rod" panose="02030509050101010101" pitchFamily="49" charset="-79"/>
                <a:cs typeface="Rod" panose="02030509050101010101" pitchFamily="49" charset="-79"/>
              </a:rPr>
              <a:t>Navigation Page:</a:t>
            </a:r>
            <a:endParaRPr lang="en-US" sz="4800" b="1" dirty="0">
              <a:latin typeface="Rod" panose="02030509050101010101" pitchFamily="49" charset="-79"/>
              <a:cs typeface="Rod" panose="02030509050101010101" pitchFamily="49" charset="-79"/>
            </a:endParaRPr>
          </a:p>
        </p:txBody>
      </p:sp>
      <p:sp>
        <p:nvSpPr>
          <p:cNvPr id="3" name="Content Placeholder 2"/>
          <p:cNvSpPr>
            <a:spLocks noGrp="1"/>
          </p:cNvSpPr>
          <p:nvPr>
            <p:ph idx="1"/>
          </p:nvPr>
        </p:nvSpPr>
        <p:spPr>
          <a:xfrm>
            <a:off x="4572000" y="1143000"/>
            <a:ext cx="4114800" cy="1523999"/>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This page allows the user to go to certain pages within the app regardless of what page they are on. It is accessible at all times.</a:t>
            </a:r>
            <a:endParaRPr lang="en-US" sz="1800" b="1" dirty="0">
              <a:latin typeface="Courier New" panose="02070309020205020404" pitchFamily="49" charset="0"/>
              <a:cs typeface="Courier New" panose="02070309020205020404" pitchFamily="49" charset="0"/>
            </a:endParaRPr>
          </a:p>
        </p:txBody>
      </p:sp>
      <p:sp>
        <p:nvSpPr>
          <p:cNvPr id="14" name="TextBox 13"/>
          <p:cNvSpPr txBox="1"/>
          <p:nvPr/>
        </p:nvSpPr>
        <p:spPr>
          <a:xfrm>
            <a:off x="4371975" y="3127178"/>
            <a:ext cx="3209925"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Goes to the Categories page</a:t>
            </a:r>
            <a:endParaRPr lang="en-US" sz="1400" b="1" dirty="0">
              <a:latin typeface="Courier New" panose="02070309020205020404" pitchFamily="49" charset="0"/>
              <a:cs typeface="Courier New" panose="02070309020205020404" pitchFamily="49" charset="0"/>
            </a:endParaRPr>
          </a:p>
        </p:txBody>
      </p:sp>
      <p:sp>
        <p:nvSpPr>
          <p:cNvPr id="15" name="Rectangle 14"/>
          <p:cNvSpPr/>
          <p:nvPr/>
        </p:nvSpPr>
        <p:spPr>
          <a:xfrm>
            <a:off x="4343400" y="3109617"/>
            <a:ext cx="3276600" cy="3429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6838" t="2256" r="7015" b="5050"/>
          <a:stretch/>
        </p:blipFill>
        <p:spPr bwMode="auto">
          <a:xfrm>
            <a:off x="762000" y="1295401"/>
            <a:ext cx="2967032"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Straight Arrow Connector 43"/>
          <p:cNvCxnSpPr/>
          <p:nvPr/>
        </p:nvCxnSpPr>
        <p:spPr>
          <a:xfrm flipH="1" flipV="1">
            <a:off x="2819401" y="2819400"/>
            <a:ext cx="1514474" cy="461667"/>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33875" y="3109617"/>
            <a:ext cx="3276600" cy="3429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H="1" flipV="1">
            <a:off x="2809876" y="2819400"/>
            <a:ext cx="1514474" cy="461667"/>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400550" y="3842144"/>
            <a:ext cx="3209925"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Redirects to the Home page</a:t>
            </a:r>
            <a:endParaRPr lang="en-US" sz="1400" b="1" dirty="0">
              <a:latin typeface="Courier New" panose="02070309020205020404" pitchFamily="49" charset="0"/>
              <a:cs typeface="Courier New" panose="02070309020205020404" pitchFamily="49" charset="0"/>
            </a:endParaRPr>
          </a:p>
        </p:txBody>
      </p:sp>
      <p:sp>
        <p:nvSpPr>
          <p:cNvPr id="49" name="Rectangle 48"/>
          <p:cNvSpPr/>
          <p:nvPr/>
        </p:nvSpPr>
        <p:spPr>
          <a:xfrm>
            <a:off x="4371975" y="3824583"/>
            <a:ext cx="3276600" cy="3429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49" idx="1"/>
          </p:cNvCxnSpPr>
          <p:nvPr/>
        </p:nvCxnSpPr>
        <p:spPr>
          <a:xfrm flipH="1" flipV="1">
            <a:off x="2847976" y="3824584"/>
            <a:ext cx="1523999" cy="171449"/>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410075" y="4583606"/>
            <a:ext cx="3209925"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Cancel the redirect action</a:t>
            </a:r>
            <a:endParaRPr lang="en-US" sz="1400" b="1" dirty="0">
              <a:latin typeface="Courier New" panose="02070309020205020404" pitchFamily="49" charset="0"/>
              <a:cs typeface="Courier New" panose="02070309020205020404" pitchFamily="49" charset="0"/>
            </a:endParaRPr>
          </a:p>
        </p:txBody>
      </p:sp>
      <p:sp>
        <p:nvSpPr>
          <p:cNvPr id="53" name="Rectangle 52"/>
          <p:cNvSpPr/>
          <p:nvPr/>
        </p:nvSpPr>
        <p:spPr>
          <a:xfrm>
            <a:off x="4343400" y="4566044"/>
            <a:ext cx="3276600" cy="3429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a:stCxn id="53" idx="1"/>
          </p:cNvCxnSpPr>
          <p:nvPr/>
        </p:nvCxnSpPr>
        <p:spPr>
          <a:xfrm flipH="1">
            <a:off x="2590801" y="4737494"/>
            <a:ext cx="1752599" cy="15389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37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868362"/>
          </a:xfrm>
        </p:spPr>
        <p:txBody>
          <a:bodyPr/>
          <a:lstStyle/>
          <a:p>
            <a:pPr algn="l"/>
            <a:r>
              <a:rPr lang="en-US" sz="4800" b="1" dirty="0" smtClean="0">
                <a:latin typeface="Rod" panose="02030509050101010101" pitchFamily="49" charset="-79"/>
                <a:cs typeface="Rod" panose="02030509050101010101" pitchFamily="49" charset="-79"/>
              </a:rPr>
              <a:t>Categories Page:</a:t>
            </a:r>
            <a:endParaRPr lang="en-US" sz="4800" b="1" dirty="0">
              <a:latin typeface="Rod" panose="02030509050101010101" pitchFamily="49" charset="-79"/>
              <a:cs typeface="Rod" panose="02030509050101010101" pitchFamily="49" charset="-79"/>
            </a:endParaRPr>
          </a:p>
        </p:txBody>
      </p:sp>
      <p:sp>
        <p:nvSpPr>
          <p:cNvPr id="3" name="Content Placeholder 2"/>
          <p:cNvSpPr>
            <a:spLocks noGrp="1"/>
          </p:cNvSpPr>
          <p:nvPr>
            <p:ph idx="1"/>
          </p:nvPr>
        </p:nvSpPr>
        <p:spPr>
          <a:xfrm>
            <a:off x="4554279" y="1219201"/>
            <a:ext cx="4114800" cy="1752600"/>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This page allows the user to pick a location by first having them choose what kind of location they’re interested in - historical, sports, or arts. </a:t>
            </a:r>
            <a:endParaRPr lang="en-US" sz="1800" b="1" dirty="0">
              <a:latin typeface="Courier New" panose="02070309020205020404" pitchFamily="49" charset="0"/>
              <a:cs typeface="Courier New" panose="02070309020205020404" pitchFamily="49" charset="0"/>
            </a:endParaRPr>
          </a:p>
        </p:txBody>
      </p:sp>
      <p:sp>
        <p:nvSpPr>
          <p:cNvPr id="15" name="Rectangle 14"/>
          <p:cNvSpPr/>
          <p:nvPr/>
        </p:nvSpPr>
        <p:spPr>
          <a:xfrm>
            <a:off x="4714875" y="3413895"/>
            <a:ext cx="3041576" cy="553298"/>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43" t="1336" r="4358" b="2322"/>
          <a:stretch/>
        </p:blipFill>
        <p:spPr bwMode="auto">
          <a:xfrm>
            <a:off x="762000" y="1295400"/>
            <a:ext cx="2959434"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stCxn id="15" idx="1"/>
          </p:cNvCxnSpPr>
          <p:nvPr/>
        </p:nvCxnSpPr>
        <p:spPr>
          <a:xfrm flipH="1" flipV="1">
            <a:off x="3200401" y="3475395"/>
            <a:ext cx="1514474" cy="215149"/>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14875" y="3443973"/>
            <a:ext cx="3041576" cy="523220"/>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Goes to the page with historical locations</a:t>
            </a:r>
            <a:endParaRPr lang="en-US" sz="1400" b="1" dirty="0">
              <a:latin typeface="Courier New" panose="02070309020205020404" pitchFamily="49" charset="0"/>
              <a:cs typeface="Courier New" panose="02070309020205020404" pitchFamily="49" charset="0"/>
            </a:endParaRPr>
          </a:p>
        </p:txBody>
      </p:sp>
      <p:sp>
        <p:nvSpPr>
          <p:cNvPr id="16" name="Rectangle 15"/>
          <p:cNvSpPr/>
          <p:nvPr/>
        </p:nvSpPr>
        <p:spPr>
          <a:xfrm>
            <a:off x="4714875" y="4343400"/>
            <a:ext cx="3041576" cy="6858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3048000" y="4517065"/>
            <a:ext cx="1666876" cy="11430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714876" y="5430900"/>
            <a:ext cx="3041576" cy="6858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9" idx="1"/>
          </p:cNvCxnSpPr>
          <p:nvPr/>
        </p:nvCxnSpPr>
        <p:spPr>
          <a:xfrm flipH="1" flipV="1">
            <a:off x="3352800" y="5525104"/>
            <a:ext cx="1362076" cy="248696"/>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14875" y="4424690"/>
            <a:ext cx="3041576" cy="523220"/>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Goes to the page with sports locations</a:t>
            </a:r>
          </a:p>
        </p:txBody>
      </p:sp>
      <p:sp>
        <p:nvSpPr>
          <p:cNvPr id="25" name="TextBox 24"/>
          <p:cNvSpPr txBox="1"/>
          <p:nvPr/>
        </p:nvSpPr>
        <p:spPr>
          <a:xfrm>
            <a:off x="4714875" y="5525104"/>
            <a:ext cx="3041576" cy="523220"/>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Goes to the page with museum and arts locations</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753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10"/>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52399" y="274638"/>
            <a:ext cx="8814179" cy="868362"/>
          </a:xfrm>
        </p:spPr>
        <p:txBody>
          <a:bodyPr>
            <a:noAutofit/>
          </a:bodyPr>
          <a:lstStyle/>
          <a:p>
            <a:pPr algn="l"/>
            <a:r>
              <a:rPr lang="en-US" sz="4000" b="1" dirty="0" smtClean="0">
                <a:latin typeface="Rod" panose="02030509050101010101" pitchFamily="49" charset="-79"/>
                <a:cs typeface="Rod" panose="02030509050101010101" pitchFamily="49" charset="-79"/>
              </a:rPr>
              <a:t>The Three Categories Pages:</a:t>
            </a:r>
            <a:endParaRPr lang="en-US" sz="4000" b="1" dirty="0">
              <a:latin typeface="Rod" panose="02030509050101010101" pitchFamily="49" charset="-79"/>
              <a:cs typeface="Rod" panose="02030509050101010101" pitchFamily="49" charset="-79"/>
            </a:endParaRPr>
          </a:p>
        </p:txBody>
      </p:sp>
      <p:pic>
        <p:nvPicPr>
          <p:cNvPr id="1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343" t="2055" r="6649" b="4387"/>
          <a:stretch/>
        </p:blipFill>
        <p:spPr bwMode="auto">
          <a:xfrm>
            <a:off x="3458641" y="1186934"/>
            <a:ext cx="2281736"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775" t="2283" r="4000" b="1747"/>
          <a:stretch/>
        </p:blipFill>
        <p:spPr bwMode="auto">
          <a:xfrm>
            <a:off x="622456" y="1186934"/>
            <a:ext cx="2289877"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7481" t="2877" r="4778" b="2877"/>
          <a:stretch/>
        </p:blipFill>
        <p:spPr bwMode="auto">
          <a:xfrm>
            <a:off x="6235321" y="1179688"/>
            <a:ext cx="2271924"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Content Placeholder 2"/>
          <p:cNvSpPr>
            <a:spLocks noGrp="1"/>
          </p:cNvSpPr>
          <p:nvPr>
            <p:ph idx="1"/>
          </p:nvPr>
        </p:nvSpPr>
        <p:spPr>
          <a:xfrm>
            <a:off x="609600" y="5410200"/>
            <a:ext cx="7920536" cy="1219200"/>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This pages display the different locations that user has to choose from within each category. The pictures of the places are the buttons – the user simply has to tap on the picture of the desired destination.</a:t>
            </a:r>
            <a:endParaRPr lang="en-US" sz="1800" b="1" dirty="0">
              <a:latin typeface="Courier New" panose="02070309020205020404" pitchFamily="49" charset="0"/>
              <a:cs typeface="Courier New" panose="02070309020205020404" pitchFamily="49" charset="0"/>
            </a:endParaRPr>
          </a:p>
        </p:txBody>
      </p:sp>
      <p:sp>
        <p:nvSpPr>
          <p:cNvPr id="10" name="TextBox 9"/>
          <p:cNvSpPr txBox="1"/>
          <p:nvPr/>
        </p:nvSpPr>
        <p:spPr>
          <a:xfrm>
            <a:off x="6253519" y="1295400"/>
            <a:ext cx="2271924" cy="369332"/>
          </a:xfrm>
          <a:prstGeom prst="rect">
            <a:avLst/>
          </a:prstGeom>
          <a:noFill/>
        </p:spPr>
        <p:txBody>
          <a:bodyPr wrap="square" rtlCol="0">
            <a:spAutoFit/>
          </a:bodyPr>
          <a:lstStyle/>
          <a:p>
            <a:pPr algn="ctr"/>
            <a:r>
              <a:rPr lang="en-US" b="1" dirty="0" smtClean="0">
                <a:solidFill>
                  <a:srgbClr val="FFC000"/>
                </a:solidFill>
                <a:latin typeface="Courier New" panose="02070309020205020404" pitchFamily="49" charset="0"/>
                <a:cs typeface="Courier New" panose="02070309020205020404" pitchFamily="49" charset="0"/>
              </a:rPr>
              <a:t>Arts &amp; Museums</a:t>
            </a:r>
            <a:endParaRPr lang="en-US" b="1" dirty="0">
              <a:solidFill>
                <a:srgbClr val="FFC000"/>
              </a:solidFill>
              <a:latin typeface="Courier New" panose="02070309020205020404" pitchFamily="49" charset="0"/>
              <a:cs typeface="Courier New" panose="02070309020205020404" pitchFamily="49" charset="0"/>
            </a:endParaRPr>
          </a:p>
        </p:txBody>
      </p:sp>
      <p:sp>
        <p:nvSpPr>
          <p:cNvPr id="23" name="Rectangle 22"/>
          <p:cNvSpPr/>
          <p:nvPr/>
        </p:nvSpPr>
        <p:spPr>
          <a:xfrm>
            <a:off x="6305201" y="1251910"/>
            <a:ext cx="2132165" cy="408055"/>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01325" y="1295400"/>
            <a:ext cx="1259432" cy="369332"/>
          </a:xfrm>
          <a:prstGeom prst="rect">
            <a:avLst/>
          </a:prstGeom>
          <a:noFill/>
        </p:spPr>
        <p:txBody>
          <a:bodyPr wrap="square" rtlCol="0">
            <a:spAutoFit/>
          </a:bodyPr>
          <a:lstStyle/>
          <a:p>
            <a:pPr algn="ctr"/>
            <a:r>
              <a:rPr lang="en-US" b="1" dirty="0" smtClean="0">
                <a:solidFill>
                  <a:srgbClr val="FFC000"/>
                </a:solidFill>
                <a:latin typeface="Courier New" panose="02070309020205020404" pitchFamily="49" charset="0"/>
                <a:cs typeface="Courier New" panose="02070309020205020404" pitchFamily="49" charset="0"/>
              </a:rPr>
              <a:t>Sports</a:t>
            </a:r>
            <a:endParaRPr lang="en-US" b="1" dirty="0">
              <a:solidFill>
                <a:srgbClr val="FFC000"/>
              </a:solidFill>
              <a:latin typeface="Courier New" panose="02070309020205020404" pitchFamily="49" charset="0"/>
              <a:cs typeface="Courier New" panose="02070309020205020404" pitchFamily="49" charset="0"/>
            </a:endParaRPr>
          </a:p>
        </p:txBody>
      </p:sp>
      <p:sp>
        <p:nvSpPr>
          <p:cNvPr id="27" name="Rectangle 26"/>
          <p:cNvSpPr/>
          <p:nvPr/>
        </p:nvSpPr>
        <p:spPr>
          <a:xfrm>
            <a:off x="4019955" y="1251910"/>
            <a:ext cx="1222171" cy="42449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52995" y="1307068"/>
            <a:ext cx="1828800" cy="369332"/>
          </a:xfrm>
          <a:prstGeom prst="rect">
            <a:avLst/>
          </a:prstGeom>
          <a:noFill/>
        </p:spPr>
        <p:txBody>
          <a:bodyPr wrap="square" rtlCol="0">
            <a:spAutoFit/>
          </a:bodyPr>
          <a:lstStyle/>
          <a:p>
            <a:pPr algn="ctr"/>
            <a:r>
              <a:rPr lang="en-US" b="1" dirty="0" smtClean="0">
                <a:solidFill>
                  <a:srgbClr val="FFC000"/>
                </a:solidFill>
                <a:latin typeface="Courier New" panose="02070309020205020404" pitchFamily="49" charset="0"/>
                <a:cs typeface="Courier New" panose="02070309020205020404" pitchFamily="49" charset="0"/>
              </a:rPr>
              <a:t>Historical</a:t>
            </a:r>
            <a:endParaRPr lang="en-US" b="1" dirty="0">
              <a:solidFill>
                <a:srgbClr val="FFC000"/>
              </a:solidFill>
              <a:latin typeface="Courier New" panose="02070309020205020404" pitchFamily="49" charset="0"/>
              <a:cs typeface="Courier New" panose="02070309020205020404" pitchFamily="49" charset="0"/>
            </a:endParaRPr>
          </a:p>
        </p:txBody>
      </p:sp>
      <p:sp>
        <p:nvSpPr>
          <p:cNvPr id="29" name="Rectangle 28"/>
          <p:cNvSpPr/>
          <p:nvPr/>
        </p:nvSpPr>
        <p:spPr>
          <a:xfrm>
            <a:off x="990600" y="1251910"/>
            <a:ext cx="1524000" cy="42449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815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627</Words>
  <Application>Microsoft Office PowerPoint</Application>
  <PresentationFormat>On-screen Show (4:3)</PresentationFormat>
  <Paragraphs>60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PahktheCah</vt:lpstr>
      <vt:lpstr>Synopsis:</vt:lpstr>
      <vt:lpstr>App Classes:</vt:lpstr>
      <vt:lpstr>Home Page:</vt:lpstr>
      <vt:lpstr>About Page:</vt:lpstr>
      <vt:lpstr>Phone Button Usage:</vt:lpstr>
      <vt:lpstr>Navigation Page:</vt:lpstr>
      <vt:lpstr>Categories Page:</vt:lpstr>
      <vt:lpstr>The Three Categories Pages:</vt:lpstr>
      <vt:lpstr>Location Page:</vt:lpstr>
      <vt:lpstr>About_____ Class:</vt:lpstr>
      <vt:lpstr>In Google Maps</vt:lpstr>
      <vt:lpstr>MapsActivity Class:</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dc:creator>
  <cp:lastModifiedBy>Sami</cp:lastModifiedBy>
  <cp:revision>31</cp:revision>
  <dcterms:created xsi:type="dcterms:W3CDTF">2015-12-08T05:00:50Z</dcterms:created>
  <dcterms:modified xsi:type="dcterms:W3CDTF">2015-12-11T20:27:40Z</dcterms:modified>
</cp:coreProperties>
</file>