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945dbdc3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945dbdc3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945dbdc3e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945dbdc3e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atastudio.google.com/reporting/34fc7c39-6d10-4a48-9c2b-98c579992de7/page/YughB" TargetMode="External"/><Relationship Id="rId4" Type="http://schemas.openxmlformats.org/officeDocument/2006/relationships/hyperlink" Target="https://datastudio.google.com/reporting/34fc7c39-6d10-4a48-9c2b-98c579992de7/page/YughB" TargetMode="External"/><Relationship Id="rId5" Type="http://schemas.openxmlformats.org/officeDocument/2006/relationships/hyperlink" Target="https://datastudio.google.com/reporting/34fc7c39-6d10-4a48-9c2b-98c579992de7/page/Yugh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Rental property and operator rating system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13180" y="1499540"/>
            <a:ext cx="792900" cy="362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Comcate</a:t>
            </a:r>
            <a:endParaRPr sz="1100"/>
          </a:p>
        </p:txBody>
      </p:sp>
      <p:sp>
        <p:nvSpPr>
          <p:cNvPr id="56" name="Google Shape;56;p13"/>
          <p:cNvSpPr/>
          <p:nvPr/>
        </p:nvSpPr>
        <p:spPr>
          <a:xfrm>
            <a:off x="313180" y="889940"/>
            <a:ext cx="792900" cy="362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MUC Excel</a:t>
            </a:r>
            <a:endParaRPr sz="1100"/>
          </a:p>
        </p:txBody>
      </p:sp>
      <p:sp>
        <p:nvSpPr>
          <p:cNvPr id="57" name="Google Shape;57;p13"/>
          <p:cNvSpPr/>
          <p:nvPr/>
        </p:nvSpPr>
        <p:spPr>
          <a:xfrm>
            <a:off x="1381125" y="1511451"/>
            <a:ext cx="792990" cy="362124"/>
          </a:xfrm>
          <a:prstGeom prst="flowChartDocumen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code.xls</a:t>
            </a:r>
            <a:endParaRPr sz="1100"/>
          </a:p>
        </p:txBody>
      </p:sp>
      <p:sp>
        <p:nvSpPr>
          <p:cNvPr id="58" name="Google Shape;58;p13"/>
          <p:cNvSpPr/>
          <p:nvPr/>
        </p:nvSpPr>
        <p:spPr>
          <a:xfrm>
            <a:off x="1381125" y="901851"/>
            <a:ext cx="792990" cy="362124"/>
          </a:xfrm>
          <a:prstGeom prst="flowChartDocumen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rental.xls</a:t>
            </a:r>
            <a:endParaRPr sz="1100"/>
          </a:p>
        </p:txBody>
      </p:sp>
      <p:sp>
        <p:nvSpPr>
          <p:cNvPr id="59" name="Google Shape;59;p13"/>
          <p:cNvSpPr/>
          <p:nvPr/>
        </p:nvSpPr>
        <p:spPr>
          <a:xfrm>
            <a:off x="1381125" y="2150421"/>
            <a:ext cx="792990" cy="362124"/>
          </a:xfrm>
          <a:prstGeom prst="flowChartDocumen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sdat.xml</a:t>
            </a:r>
            <a:endParaRPr sz="1100"/>
          </a:p>
        </p:txBody>
      </p:sp>
      <p:sp>
        <p:nvSpPr>
          <p:cNvPr id="60" name="Google Shape;60;p13"/>
          <p:cNvSpPr/>
          <p:nvPr/>
        </p:nvSpPr>
        <p:spPr>
          <a:xfrm>
            <a:off x="313180" y="2138511"/>
            <a:ext cx="792900" cy="362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MD Portal</a:t>
            </a:r>
            <a:endParaRPr sz="1100"/>
          </a:p>
        </p:txBody>
      </p:sp>
      <p:sp>
        <p:nvSpPr>
          <p:cNvPr id="61" name="Google Shape;61;p13"/>
          <p:cNvSpPr/>
          <p:nvPr/>
        </p:nvSpPr>
        <p:spPr>
          <a:xfrm>
            <a:off x="2427200" y="1499540"/>
            <a:ext cx="716100" cy="3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scores etl</a:t>
            </a:r>
            <a:endParaRPr sz="1100"/>
          </a:p>
        </p:txBody>
      </p:sp>
      <p:sp>
        <p:nvSpPr>
          <p:cNvPr id="62" name="Google Shape;62;p13"/>
          <p:cNvSpPr/>
          <p:nvPr/>
        </p:nvSpPr>
        <p:spPr>
          <a:xfrm>
            <a:off x="2427200" y="889940"/>
            <a:ext cx="716100" cy="3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rentals etl</a:t>
            </a:r>
            <a:endParaRPr sz="1100"/>
          </a:p>
        </p:txBody>
      </p:sp>
      <p:sp>
        <p:nvSpPr>
          <p:cNvPr id="63" name="Google Shape;63;p13"/>
          <p:cNvSpPr/>
          <p:nvPr/>
        </p:nvSpPr>
        <p:spPr>
          <a:xfrm>
            <a:off x="2427200" y="2138511"/>
            <a:ext cx="716100" cy="3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owners etl</a:t>
            </a:r>
            <a:endParaRPr sz="1100"/>
          </a:p>
        </p:txBody>
      </p:sp>
      <p:sp>
        <p:nvSpPr>
          <p:cNvPr id="64" name="Google Shape;64;p13"/>
          <p:cNvSpPr/>
          <p:nvPr/>
        </p:nvSpPr>
        <p:spPr>
          <a:xfrm>
            <a:off x="3438525" y="1501650"/>
            <a:ext cx="870696" cy="3621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score by apn </a:t>
            </a:r>
            <a:endParaRPr sz="1100"/>
          </a:p>
        </p:txBody>
      </p:sp>
      <p:sp>
        <p:nvSpPr>
          <p:cNvPr id="65" name="Google Shape;65;p13"/>
          <p:cNvSpPr/>
          <p:nvPr/>
        </p:nvSpPr>
        <p:spPr>
          <a:xfrm>
            <a:off x="3438525" y="892050"/>
            <a:ext cx="870696" cy="3621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registry by apn</a:t>
            </a:r>
            <a:endParaRPr sz="1100"/>
          </a:p>
        </p:txBody>
      </p:sp>
      <p:sp>
        <p:nvSpPr>
          <p:cNvPr id="66" name="Google Shape;66;p13"/>
          <p:cNvSpPr/>
          <p:nvPr/>
        </p:nvSpPr>
        <p:spPr>
          <a:xfrm>
            <a:off x="3438525" y="2140621"/>
            <a:ext cx="870696" cy="3621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owner/geo by apn</a:t>
            </a:r>
            <a:endParaRPr sz="1100"/>
          </a:p>
        </p:txBody>
      </p:sp>
      <p:sp>
        <p:nvSpPr>
          <p:cNvPr id="67" name="Google Shape;67;p13"/>
          <p:cNvSpPr/>
          <p:nvPr/>
        </p:nvSpPr>
        <p:spPr>
          <a:xfrm>
            <a:off x="4863650" y="889940"/>
            <a:ext cx="792900" cy="3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tiering </a:t>
            </a:r>
            <a:r>
              <a:rPr lang="en" sz="1100">
                <a:solidFill>
                  <a:schemeClr val="dk1"/>
                </a:solidFill>
              </a:rPr>
              <a:t>join</a:t>
            </a:r>
            <a:endParaRPr sz="1100"/>
          </a:p>
        </p:txBody>
      </p:sp>
      <p:sp>
        <p:nvSpPr>
          <p:cNvPr id="68" name="Google Shape;68;p13"/>
          <p:cNvSpPr/>
          <p:nvPr/>
        </p:nvSpPr>
        <p:spPr>
          <a:xfrm>
            <a:off x="4863650" y="2109140"/>
            <a:ext cx="792900" cy="3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owner clustering</a:t>
            </a:r>
            <a:endParaRPr sz="1100"/>
          </a:p>
        </p:txBody>
      </p:sp>
      <p:cxnSp>
        <p:nvCxnSpPr>
          <p:cNvPr id="69" name="Google Shape;69;p13"/>
          <p:cNvCxnSpPr/>
          <p:nvPr/>
        </p:nvCxnSpPr>
        <p:spPr>
          <a:xfrm flipH="1" rot="10800000">
            <a:off x="4309224" y="1071000"/>
            <a:ext cx="5565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" name="Google Shape;70;p13"/>
          <p:cNvCxnSpPr/>
          <p:nvPr/>
        </p:nvCxnSpPr>
        <p:spPr>
          <a:xfrm flipH="1" rot="10800000">
            <a:off x="4309247" y="2290202"/>
            <a:ext cx="5565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" name="Google Shape;71;p13"/>
          <p:cNvCxnSpPr/>
          <p:nvPr/>
        </p:nvCxnSpPr>
        <p:spPr>
          <a:xfrm>
            <a:off x="4309224" y="1073100"/>
            <a:ext cx="556500" cy="12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" name="Google Shape;72;p13"/>
          <p:cNvCxnSpPr/>
          <p:nvPr/>
        </p:nvCxnSpPr>
        <p:spPr>
          <a:xfrm>
            <a:off x="4309224" y="1682713"/>
            <a:ext cx="5565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" name="Google Shape;73;p13"/>
          <p:cNvCxnSpPr/>
          <p:nvPr/>
        </p:nvCxnSpPr>
        <p:spPr>
          <a:xfrm flipH="1" rot="10800000">
            <a:off x="4309224" y="1071025"/>
            <a:ext cx="556500" cy="12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" name="Google Shape;74;p13"/>
          <p:cNvCxnSpPr/>
          <p:nvPr/>
        </p:nvCxnSpPr>
        <p:spPr>
          <a:xfrm flipH="1" rot="10800000">
            <a:off x="4309224" y="1071013"/>
            <a:ext cx="5565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5" name="Google Shape;75;p13"/>
          <p:cNvCxnSpPr/>
          <p:nvPr/>
        </p:nvCxnSpPr>
        <p:spPr>
          <a:xfrm>
            <a:off x="1107325" y="1680600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" name="Google Shape;76;p13"/>
          <p:cNvCxnSpPr/>
          <p:nvPr/>
        </p:nvCxnSpPr>
        <p:spPr>
          <a:xfrm>
            <a:off x="1107325" y="1071000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" name="Google Shape;77;p13"/>
          <p:cNvCxnSpPr/>
          <p:nvPr/>
        </p:nvCxnSpPr>
        <p:spPr>
          <a:xfrm>
            <a:off x="1107325" y="2319570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8" name="Google Shape;78;p13"/>
          <p:cNvSpPr/>
          <p:nvPr/>
        </p:nvSpPr>
        <p:spPr>
          <a:xfrm>
            <a:off x="313180" y="3404540"/>
            <a:ext cx="792900" cy="362100"/>
          </a:xfrm>
          <a:prstGeom prst="rect">
            <a:avLst/>
          </a:prstGeom>
          <a:solidFill>
            <a:srgbClr val="C9DAF8">
              <a:alpha val="1732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PD</a:t>
            </a:r>
            <a:endParaRPr sz="1100"/>
          </a:p>
        </p:txBody>
      </p:sp>
      <p:sp>
        <p:nvSpPr>
          <p:cNvPr id="79" name="Google Shape;79;p13"/>
          <p:cNvSpPr/>
          <p:nvPr/>
        </p:nvSpPr>
        <p:spPr>
          <a:xfrm>
            <a:off x="313180" y="3937940"/>
            <a:ext cx="792900" cy="362100"/>
          </a:xfrm>
          <a:prstGeom prst="rect">
            <a:avLst/>
          </a:prstGeom>
          <a:solidFill>
            <a:srgbClr val="C9DAF8">
              <a:alpha val="1732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FD</a:t>
            </a:r>
            <a:endParaRPr sz="1100"/>
          </a:p>
        </p:txBody>
      </p:sp>
      <p:sp>
        <p:nvSpPr>
          <p:cNvPr id="80" name="Google Shape;80;p13"/>
          <p:cNvSpPr/>
          <p:nvPr/>
        </p:nvSpPr>
        <p:spPr>
          <a:xfrm>
            <a:off x="1381125" y="3416451"/>
            <a:ext cx="792990" cy="362124"/>
          </a:xfrm>
          <a:prstGeom prst="flowChartDocument">
            <a:avLst/>
          </a:prstGeom>
          <a:solidFill>
            <a:srgbClr val="C9DAF8">
              <a:alpha val="1732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calls.csv</a:t>
            </a:r>
            <a:endParaRPr sz="1100"/>
          </a:p>
        </p:txBody>
      </p:sp>
      <p:sp>
        <p:nvSpPr>
          <p:cNvPr id="81" name="Google Shape;81;p13"/>
          <p:cNvSpPr/>
          <p:nvPr/>
        </p:nvSpPr>
        <p:spPr>
          <a:xfrm>
            <a:off x="1381125" y="3949851"/>
            <a:ext cx="792990" cy="362124"/>
          </a:xfrm>
          <a:prstGeom prst="flowChartDocument">
            <a:avLst/>
          </a:prstGeom>
          <a:solidFill>
            <a:srgbClr val="C9DAF8">
              <a:alpha val="1732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calls.csv</a:t>
            </a:r>
            <a:endParaRPr sz="1100"/>
          </a:p>
        </p:txBody>
      </p:sp>
      <p:sp>
        <p:nvSpPr>
          <p:cNvPr id="82" name="Google Shape;82;p13"/>
          <p:cNvSpPr/>
          <p:nvPr/>
        </p:nvSpPr>
        <p:spPr>
          <a:xfrm>
            <a:off x="2427200" y="3404540"/>
            <a:ext cx="716100" cy="3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pd geo etl</a:t>
            </a:r>
            <a:endParaRPr sz="1100"/>
          </a:p>
        </p:txBody>
      </p:sp>
      <p:sp>
        <p:nvSpPr>
          <p:cNvPr id="83" name="Google Shape;83;p13"/>
          <p:cNvSpPr/>
          <p:nvPr/>
        </p:nvSpPr>
        <p:spPr>
          <a:xfrm>
            <a:off x="2427200" y="3937940"/>
            <a:ext cx="716100" cy="3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</a:t>
            </a:r>
            <a:r>
              <a:rPr lang="en" sz="1100"/>
              <a:t>ire geo etl</a:t>
            </a:r>
            <a:endParaRPr sz="1100"/>
          </a:p>
        </p:txBody>
      </p:sp>
      <p:cxnSp>
        <p:nvCxnSpPr>
          <p:cNvPr id="84" name="Google Shape;84;p13"/>
          <p:cNvCxnSpPr/>
          <p:nvPr/>
        </p:nvCxnSpPr>
        <p:spPr>
          <a:xfrm>
            <a:off x="1107325" y="3585600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" name="Google Shape;85;p13"/>
          <p:cNvCxnSpPr/>
          <p:nvPr/>
        </p:nvCxnSpPr>
        <p:spPr>
          <a:xfrm>
            <a:off x="1107325" y="4119000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6" name="Google Shape;86;p13"/>
          <p:cNvSpPr/>
          <p:nvPr/>
        </p:nvSpPr>
        <p:spPr>
          <a:xfrm>
            <a:off x="3418945" y="3406650"/>
            <a:ext cx="870696" cy="3621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pd data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by apn</a:t>
            </a:r>
            <a:endParaRPr sz="1100"/>
          </a:p>
        </p:txBody>
      </p:sp>
      <p:sp>
        <p:nvSpPr>
          <p:cNvPr id="87" name="Google Shape;87;p13"/>
          <p:cNvSpPr/>
          <p:nvPr/>
        </p:nvSpPr>
        <p:spPr>
          <a:xfrm>
            <a:off x="3418945" y="3940051"/>
            <a:ext cx="870696" cy="3621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fire data by apn</a:t>
            </a:r>
            <a:endParaRPr sz="1100"/>
          </a:p>
        </p:txBody>
      </p:sp>
      <p:sp>
        <p:nvSpPr>
          <p:cNvPr id="88" name="Google Shape;88;p13"/>
          <p:cNvSpPr/>
          <p:nvPr/>
        </p:nvSpPr>
        <p:spPr>
          <a:xfrm>
            <a:off x="5933545" y="892050"/>
            <a:ext cx="870696" cy="362124"/>
          </a:xfrm>
          <a:prstGeom prst="flowChartDocumen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code tier by apn </a:t>
            </a:r>
            <a:endParaRPr sz="1100"/>
          </a:p>
        </p:txBody>
      </p:sp>
      <p:sp>
        <p:nvSpPr>
          <p:cNvPr id="89" name="Google Shape;89;p13"/>
          <p:cNvSpPr/>
          <p:nvPr/>
        </p:nvSpPr>
        <p:spPr>
          <a:xfrm>
            <a:off x="5933545" y="2111250"/>
            <a:ext cx="870696" cy="3621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apn’s by group</a:t>
            </a:r>
            <a:endParaRPr sz="1100"/>
          </a:p>
        </p:txBody>
      </p:sp>
      <p:cxnSp>
        <p:nvCxnSpPr>
          <p:cNvPr id="90" name="Google Shape;90;p13"/>
          <p:cNvCxnSpPr/>
          <p:nvPr/>
        </p:nvCxnSpPr>
        <p:spPr>
          <a:xfrm>
            <a:off x="2174125" y="1680600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" name="Google Shape;91;p13"/>
          <p:cNvCxnSpPr/>
          <p:nvPr/>
        </p:nvCxnSpPr>
        <p:spPr>
          <a:xfrm>
            <a:off x="2174125" y="1071000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" name="Google Shape;92;p13"/>
          <p:cNvCxnSpPr/>
          <p:nvPr/>
        </p:nvCxnSpPr>
        <p:spPr>
          <a:xfrm>
            <a:off x="2174125" y="2319570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" name="Google Shape;93;p13"/>
          <p:cNvCxnSpPr/>
          <p:nvPr/>
        </p:nvCxnSpPr>
        <p:spPr>
          <a:xfrm>
            <a:off x="2174125" y="3585600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p13"/>
          <p:cNvCxnSpPr/>
          <p:nvPr/>
        </p:nvCxnSpPr>
        <p:spPr>
          <a:xfrm>
            <a:off x="2174125" y="4119000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" name="Google Shape;95;p13"/>
          <p:cNvCxnSpPr/>
          <p:nvPr/>
        </p:nvCxnSpPr>
        <p:spPr>
          <a:xfrm>
            <a:off x="3154935" y="1680600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" name="Google Shape;96;p13"/>
          <p:cNvCxnSpPr/>
          <p:nvPr/>
        </p:nvCxnSpPr>
        <p:spPr>
          <a:xfrm>
            <a:off x="3154935" y="1071000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" name="Google Shape;97;p13"/>
          <p:cNvCxnSpPr/>
          <p:nvPr/>
        </p:nvCxnSpPr>
        <p:spPr>
          <a:xfrm>
            <a:off x="3154935" y="2319570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" name="Google Shape;98;p13"/>
          <p:cNvCxnSpPr/>
          <p:nvPr/>
        </p:nvCxnSpPr>
        <p:spPr>
          <a:xfrm>
            <a:off x="5659745" y="1071000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" name="Google Shape;99;p13"/>
          <p:cNvCxnSpPr/>
          <p:nvPr/>
        </p:nvCxnSpPr>
        <p:spPr>
          <a:xfrm>
            <a:off x="5659745" y="2290200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0" name="Google Shape;100;p13"/>
          <p:cNvSpPr/>
          <p:nvPr/>
        </p:nvSpPr>
        <p:spPr>
          <a:xfrm>
            <a:off x="313180" y="4481045"/>
            <a:ext cx="792900" cy="362100"/>
          </a:xfrm>
          <a:prstGeom prst="rect">
            <a:avLst/>
          </a:prstGeom>
          <a:solidFill>
            <a:srgbClr val="C9DAF8">
              <a:alpha val="1732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?</a:t>
            </a:r>
            <a:endParaRPr sz="1100"/>
          </a:p>
        </p:txBody>
      </p:sp>
      <p:sp>
        <p:nvSpPr>
          <p:cNvPr id="101" name="Google Shape;101;p13"/>
          <p:cNvSpPr/>
          <p:nvPr/>
        </p:nvSpPr>
        <p:spPr>
          <a:xfrm>
            <a:off x="1381125" y="4492955"/>
            <a:ext cx="792990" cy="362124"/>
          </a:xfrm>
          <a:prstGeom prst="flowChartDocument">
            <a:avLst/>
          </a:prstGeom>
          <a:solidFill>
            <a:srgbClr val="C9DAF8">
              <a:alpha val="17320"/>
            </a:srgbClr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blight.csv</a:t>
            </a:r>
            <a:endParaRPr sz="1100"/>
          </a:p>
        </p:txBody>
      </p:sp>
      <p:sp>
        <p:nvSpPr>
          <p:cNvPr id="102" name="Google Shape;102;p13"/>
          <p:cNvSpPr/>
          <p:nvPr/>
        </p:nvSpPr>
        <p:spPr>
          <a:xfrm>
            <a:off x="2427200" y="4481045"/>
            <a:ext cx="716100" cy="3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blight etl</a:t>
            </a:r>
            <a:endParaRPr sz="1100"/>
          </a:p>
        </p:txBody>
      </p:sp>
      <p:sp>
        <p:nvSpPr>
          <p:cNvPr id="103" name="Google Shape;103;p13"/>
          <p:cNvSpPr/>
          <p:nvPr/>
        </p:nvSpPr>
        <p:spPr>
          <a:xfrm>
            <a:off x="3438525" y="4483155"/>
            <a:ext cx="870696" cy="3621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blight by apn </a:t>
            </a:r>
            <a:endParaRPr sz="1100"/>
          </a:p>
        </p:txBody>
      </p:sp>
      <p:cxnSp>
        <p:nvCxnSpPr>
          <p:cNvPr id="104" name="Google Shape;104;p13"/>
          <p:cNvCxnSpPr/>
          <p:nvPr/>
        </p:nvCxnSpPr>
        <p:spPr>
          <a:xfrm>
            <a:off x="1107325" y="4662105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" name="Google Shape;105;p13"/>
          <p:cNvCxnSpPr/>
          <p:nvPr/>
        </p:nvCxnSpPr>
        <p:spPr>
          <a:xfrm>
            <a:off x="2174125" y="4662105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" name="Google Shape;106;p13"/>
          <p:cNvSpPr/>
          <p:nvPr/>
        </p:nvSpPr>
        <p:spPr>
          <a:xfrm>
            <a:off x="8140250" y="2109140"/>
            <a:ext cx="792900" cy="3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group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ratings</a:t>
            </a:r>
            <a:endParaRPr sz="1100"/>
          </a:p>
        </p:txBody>
      </p:sp>
      <p:sp>
        <p:nvSpPr>
          <p:cNvPr id="107" name="Google Shape;107;p13"/>
          <p:cNvSpPr/>
          <p:nvPr/>
        </p:nvSpPr>
        <p:spPr>
          <a:xfrm>
            <a:off x="5969611" y="3937940"/>
            <a:ext cx="792900" cy="3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nuisance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scoring</a:t>
            </a:r>
            <a:endParaRPr sz="1100"/>
          </a:p>
        </p:txBody>
      </p:sp>
      <p:cxnSp>
        <p:nvCxnSpPr>
          <p:cNvPr id="108" name="Google Shape;108;p13"/>
          <p:cNvCxnSpPr>
            <a:stCxn id="86" idx="3"/>
            <a:endCxn id="107" idx="1"/>
          </p:cNvCxnSpPr>
          <p:nvPr/>
        </p:nvCxnSpPr>
        <p:spPr>
          <a:xfrm>
            <a:off x="4289641" y="3587712"/>
            <a:ext cx="168000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" name="Google Shape;109;p13"/>
          <p:cNvCxnSpPr>
            <a:stCxn id="87" idx="3"/>
            <a:endCxn id="107" idx="1"/>
          </p:cNvCxnSpPr>
          <p:nvPr/>
        </p:nvCxnSpPr>
        <p:spPr>
          <a:xfrm flipH="1" rot="10800000">
            <a:off x="4289641" y="4119013"/>
            <a:ext cx="16800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" name="Google Shape;110;p13"/>
          <p:cNvCxnSpPr>
            <a:stCxn id="111" idx="3"/>
            <a:endCxn id="106" idx="1"/>
          </p:cNvCxnSpPr>
          <p:nvPr/>
        </p:nvCxnSpPr>
        <p:spPr>
          <a:xfrm flipH="1" rot="10800000">
            <a:off x="5680821" y="2290293"/>
            <a:ext cx="2459400" cy="6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" name="Google Shape;112;p13"/>
          <p:cNvCxnSpPr>
            <a:stCxn id="89" idx="3"/>
            <a:endCxn id="106" idx="1"/>
          </p:cNvCxnSpPr>
          <p:nvPr/>
        </p:nvCxnSpPr>
        <p:spPr>
          <a:xfrm flipH="1" rot="10800000">
            <a:off x="6804241" y="2290212"/>
            <a:ext cx="1335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" name="Google Shape;113;p13"/>
          <p:cNvSpPr/>
          <p:nvPr/>
        </p:nvSpPr>
        <p:spPr>
          <a:xfrm>
            <a:off x="7037384" y="3940050"/>
            <a:ext cx="870696" cy="3621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nuisance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by group</a:t>
            </a:r>
            <a:endParaRPr sz="1100"/>
          </a:p>
        </p:txBody>
      </p:sp>
      <p:cxnSp>
        <p:nvCxnSpPr>
          <p:cNvPr id="114" name="Google Shape;114;p13"/>
          <p:cNvCxnSpPr/>
          <p:nvPr/>
        </p:nvCxnSpPr>
        <p:spPr>
          <a:xfrm>
            <a:off x="6763584" y="4119000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5" name="Google Shape;115;p13"/>
          <p:cNvCxnSpPr/>
          <p:nvPr/>
        </p:nvCxnSpPr>
        <p:spPr>
          <a:xfrm>
            <a:off x="3154935" y="4662105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6" name="Google Shape;116;p13"/>
          <p:cNvCxnSpPr/>
          <p:nvPr/>
        </p:nvCxnSpPr>
        <p:spPr>
          <a:xfrm>
            <a:off x="3154935" y="3585600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" name="Google Shape;117;p13"/>
          <p:cNvCxnSpPr/>
          <p:nvPr/>
        </p:nvCxnSpPr>
        <p:spPr>
          <a:xfrm>
            <a:off x="3154935" y="4119000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8" name="Google Shape;118;p13"/>
          <p:cNvSpPr/>
          <p:nvPr/>
        </p:nvSpPr>
        <p:spPr>
          <a:xfrm>
            <a:off x="7073450" y="889940"/>
            <a:ext cx="792900" cy="3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fee/insp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scoring</a:t>
            </a:r>
            <a:endParaRPr sz="1100"/>
          </a:p>
        </p:txBody>
      </p:sp>
      <p:sp>
        <p:nvSpPr>
          <p:cNvPr id="119" name="Google Shape;119;p13"/>
          <p:cNvSpPr/>
          <p:nvPr/>
        </p:nvSpPr>
        <p:spPr>
          <a:xfrm>
            <a:off x="8123764" y="892050"/>
            <a:ext cx="870696" cy="3621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fee/insp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status.xls</a:t>
            </a:r>
            <a:endParaRPr sz="1100"/>
          </a:p>
        </p:txBody>
      </p:sp>
      <p:cxnSp>
        <p:nvCxnSpPr>
          <p:cNvPr id="120" name="Google Shape;120;p13"/>
          <p:cNvCxnSpPr/>
          <p:nvPr/>
        </p:nvCxnSpPr>
        <p:spPr>
          <a:xfrm>
            <a:off x="7849964" y="1071000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1" name="Google Shape;121;p13"/>
          <p:cNvCxnSpPr>
            <a:stCxn id="113" idx="0"/>
            <a:endCxn id="118" idx="2"/>
          </p:cNvCxnSpPr>
          <p:nvPr/>
        </p:nvCxnSpPr>
        <p:spPr>
          <a:xfrm rot="10800000">
            <a:off x="7470032" y="1252050"/>
            <a:ext cx="2700" cy="26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2" name="Google Shape;122;p13"/>
          <p:cNvCxnSpPr/>
          <p:nvPr/>
        </p:nvCxnSpPr>
        <p:spPr>
          <a:xfrm>
            <a:off x="6802745" y="1071000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3" name="Google Shape;123;p13"/>
          <p:cNvCxnSpPr>
            <a:stCxn id="88" idx="2"/>
            <a:endCxn id="106" idx="1"/>
          </p:cNvCxnSpPr>
          <p:nvPr/>
        </p:nvCxnSpPr>
        <p:spPr>
          <a:xfrm>
            <a:off x="6368893" y="1230234"/>
            <a:ext cx="1771500" cy="10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4" name="Google Shape;124;p13"/>
          <p:cNvCxnSpPr>
            <a:stCxn id="113" idx="0"/>
            <a:endCxn id="106" idx="1"/>
          </p:cNvCxnSpPr>
          <p:nvPr/>
        </p:nvCxnSpPr>
        <p:spPr>
          <a:xfrm flipH="1" rot="10800000">
            <a:off x="7472732" y="2290050"/>
            <a:ext cx="667500" cy="16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5" name="Google Shape;125;p13"/>
          <p:cNvCxnSpPr>
            <a:stCxn id="89" idx="2"/>
            <a:endCxn id="107" idx="0"/>
          </p:cNvCxnSpPr>
          <p:nvPr/>
        </p:nvCxnSpPr>
        <p:spPr>
          <a:xfrm flipH="1">
            <a:off x="6366193" y="2449434"/>
            <a:ext cx="2700" cy="14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6" name="Google Shape;126;p13"/>
          <p:cNvSpPr/>
          <p:nvPr/>
        </p:nvSpPr>
        <p:spPr>
          <a:xfrm>
            <a:off x="8104184" y="2797050"/>
            <a:ext cx="870696" cy="3621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group summary</a:t>
            </a:r>
            <a:endParaRPr sz="1100"/>
          </a:p>
        </p:txBody>
      </p:sp>
      <p:cxnSp>
        <p:nvCxnSpPr>
          <p:cNvPr id="127" name="Google Shape;127;p13"/>
          <p:cNvCxnSpPr>
            <a:stCxn id="106" idx="2"/>
            <a:endCxn id="126" idx="0"/>
          </p:cNvCxnSpPr>
          <p:nvPr/>
        </p:nvCxnSpPr>
        <p:spPr>
          <a:xfrm>
            <a:off x="8536700" y="2471240"/>
            <a:ext cx="2700" cy="3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8" name="Google Shape;128;p13"/>
          <p:cNvSpPr txBox="1"/>
          <p:nvPr/>
        </p:nvSpPr>
        <p:spPr>
          <a:xfrm>
            <a:off x="8002375" y="1186500"/>
            <a:ext cx="1144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 code enforcement and MUC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7973005" y="3091500"/>
            <a:ext cx="1144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via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 google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data studio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(council,web)</a:t>
            </a:r>
            <a:endParaRPr sz="1000"/>
          </a:p>
        </p:txBody>
      </p:sp>
      <p:sp>
        <p:nvSpPr>
          <p:cNvPr id="130" name="Google Shape;130;p13"/>
          <p:cNvSpPr/>
          <p:nvPr/>
        </p:nvSpPr>
        <p:spPr>
          <a:xfrm>
            <a:off x="3031425" y="2067045"/>
            <a:ext cx="137100" cy="12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3031425" y="818475"/>
            <a:ext cx="137100" cy="12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3031425" y="1428075"/>
            <a:ext cx="137100" cy="12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5536235" y="2037675"/>
            <a:ext cx="137100" cy="12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6679235" y="2047465"/>
            <a:ext cx="137100" cy="12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4213586" y="818475"/>
            <a:ext cx="137100" cy="12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4213586" y="2067045"/>
            <a:ext cx="137100" cy="12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4213586" y="1428075"/>
            <a:ext cx="137100" cy="12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1381125" y="2750231"/>
            <a:ext cx="792990" cy="362124"/>
          </a:xfrm>
          <a:prstGeom prst="flowChartDocumen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asst</a:t>
            </a:r>
            <a:r>
              <a:rPr lang="en" sz="1100"/>
              <a:t>.csv</a:t>
            </a:r>
            <a:endParaRPr sz="1100"/>
          </a:p>
        </p:txBody>
      </p:sp>
      <p:sp>
        <p:nvSpPr>
          <p:cNvPr id="139" name="Google Shape;139;p13"/>
          <p:cNvSpPr/>
          <p:nvPr/>
        </p:nvSpPr>
        <p:spPr>
          <a:xfrm>
            <a:off x="313180" y="2738320"/>
            <a:ext cx="792900" cy="362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MD Portal</a:t>
            </a:r>
            <a:endParaRPr sz="1100"/>
          </a:p>
        </p:txBody>
      </p:sp>
      <p:sp>
        <p:nvSpPr>
          <p:cNvPr id="140" name="Google Shape;140;p13"/>
          <p:cNvSpPr/>
          <p:nvPr/>
        </p:nvSpPr>
        <p:spPr>
          <a:xfrm>
            <a:off x="2427200" y="2738320"/>
            <a:ext cx="716100" cy="3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/>
              <a:t>ssmn’t</a:t>
            </a:r>
            <a:r>
              <a:rPr lang="en" sz="1100"/>
              <a:t> etl</a:t>
            </a:r>
            <a:endParaRPr sz="1100"/>
          </a:p>
        </p:txBody>
      </p:sp>
      <p:sp>
        <p:nvSpPr>
          <p:cNvPr id="111" name="Google Shape;111;p13"/>
          <p:cNvSpPr/>
          <p:nvPr/>
        </p:nvSpPr>
        <p:spPr>
          <a:xfrm>
            <a:off x="4810125" y="2740431"/>
            <a:ext cx="870696" cy="3621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assess</a:t>
            </a:r>
            <a:r>
              <a:rPr lang="en" sz="1100"/>
              <a:t> by apn</a:t>
            </a:r>
            <a:endParaRPr sz="1100"/>
          </a:p>
        </p:txBody>
      </p:sp>
      <p:cxnSp>
        <p:nvCxnSpPr>
          <p:cNvPr id="141" name="Google Shape;141;p13"/>
          <p:cNvCxnSpPr/>
          <p:nvPr/>
        </p:nvCxnSpPr>
        <p:spPr>
          <a:xfrm>
            <a:off x="1107325" y="2919380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" name="Google Shape;142;p13"/>
          <p:cNvCxnSpPr/>
          <p:nvPr/>
        </p:nvCxnSpPr>
        <p:spPr>
          <a:xfrm>
            <a:off x="2174125" y="2919380"/>
            <a:ext cx="273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3" name="Google Shape;143;p13"/>
          <p:cNvCxnSpPr>
            <a:endCxn id="111" idx="1"/>
          </p:cNvCxnSpPr>
          <p:nvPr/>
        </p:nvCxnSpPr>
        <p:spPr>
          <a:xfrm>
            <a:off x="3155025" y="2919393"/>
            <a:ext cx="16551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4" name="Google Shape;144;p13"/>
          <p:cNvSpPr/>
          <p:nvPr/>
        </p:nvSpPr>
        <p:spPr>
          <a:xfrm>
            <a:off x="3031425" y="2666855"/>
            <a:ext cx="137100" cy="12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5585186" y="2666855"/>
            <a:ext cx="137100" cy="12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>
            <a:off x="8869455" y="2047465"/>
            <a:ext cx="137100" cy="12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8889035" y="2733265"/>
            <a:ext cx="137100" cy="12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8" name="Google Shape;148;p13"/>
          <p:cNvSpPr/>
          <p:nvPr/>
        </p:nvSpPr>
        <p:spPr>
          <a:xfrm>
            <a:off x="5240885" y="1686838"/>
            <a:ext cx="137100" cy="123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 txBox="1"/>
          <p:nvPr/>
        </p:nvSpPr>
        <p:spPr>
          <a:xfrm>
            <a:off x="5323375" y="1632563"/>
            <a:ext cx="177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</a:t>
            </a:r>
            <a:r>
              <a:rPr lang="en" sz="1100">
                <a:solidFill>
                  <a:schemeClr val="dk1"/>
                </a:solidFill>
              </a:rPr>
              <a:t>aselined</a:t>
            </a:r>
            <a:endParaRPr/>
          </a:p>
        </p:txBody>
      </p:sp>
      <p:cxnSp>
        <p:nvCxnSpPr>
          <p:cNvPr id="150" name="Google Shape;150;p13"/>
          <p:cNvCxnSpPr>
            <a:stCxn id="103" idx="3"/>
            <a:endCxn id="107" idx="1"/>
          </p:cNvCxnSpPr>
          <p:nvPr/>
        </p:nvCxnSpPr>
        <p:spPr>
          <a:xfrm flipH="1" rot="10800000">
            <a:off x="4309221" y="4119117"/>
            <a:ext cx="1660500" cy="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1" name="Google Shape;151;p13"/>
          <p:cNvSpPr txBox="1"/>
          <p:nvPr/>
        </p:nvSpPr>
        <p:spPr>
          <a:xfrm>
            <a:off x="5809825" y="1242738"/>
            <a:ext cx="71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(council)</a:t>
            </a:r>
            <a:endParaRPr/>
          </a:p>
        </p:txBody>
      </p:sp>
      <p:sp>
        <p:nvSpPr>
          <p:cNvPr id="152" name="Google Shape;152;p13"/>
          <p:cNvSpPr txBox="1"/>
          <p:nvPr/>
        </p:nvSpPr>
        <p:spPr>
          <a:xfrm>
            <a:off x="6442400" y="4310700"/>
            <a:ext cx="217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reflects operator quality</a:t>
            </a:r>
            <a:r>
              <a:rPr lang="en" sz="900">
                <a:solidFill>
                  <a:schemeClr val="dk1"/>
                </a:solidFill>
              </a:rPr>
              <a:t> 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protects tenant privacy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Tiering structure objectives</a:t>
            </a:r>
            <a:endParaRPr/>
          </a:p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311700" y="1152475"/>
            <a:ext cx="8520600" cy="3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1971" lvl="0" marL="457200" rtl="0" algn="l">
              <a:spcBef>
                <a:spcPts val="0"/>
              </a:spcBef>
              <a:spcAft>
                <a:spcPts val="0"/>
              </a:spcAft>
              <a:buSzPts val="1943"/>
              <a:buChar char="●"/>
            </a:pPr>
            <a:r>
              <a:rPr lang="en" sz="1942"/>
              <a:t>Tenant equity</a:t>
            </a:r>
            <a:endParaRPr sz="1942"/>
          </a:p>
          <a:p>
            <a:pPr indent="-351971" lvl="1" marL="914400" rtl="0" algn="l">
              <a:spcBef>
                <a:spcPts val="0"/>
              </a:spcBef>
              <a:spcAft>
                <a:spcPts val="0"/>
              </a:spcAft>
              <a:buSzPts val="1943"/>
              <a:buChar char="○"/>
            </a:pPr>
            <a:r>
              <a:rPr lang="en" sz="1942"/>
              <a:t>adequate housing</a:t>
            </a:r>
            <a:endParaRPr sz="1942"/>
          </a:p>
          <a:p>
            <a:pPr indent="-351971" lvl="1" marL="914400" rtl="0" algn="l">
              <a:spcBef>
                <a:spcPts val="0"/>
              </a:spcBef>
              <a:spcAft>
                <a:spcPts val="0"/>
              </a:spcAft>
              <a:buSzPts val="1943"/>
              <a:buChar char="○"/>
            </a:pPr>
            <a:r>
              <a:rPr lang="en" sz="1942"/>
              <a:t>advocacy with privacy</a:t>
            </a:r>
            <a:endParaRPr sz="1942"/>
          </a:p>
          <a:p>
            <a:pPr indent="-351971" lvl="0" marL="457200" rtl="0" algn="l">
              <a:spcBef>
                <a:spcPts val="0"/>
              </a:spcBef>
              <a:spcAft>
                <a:spcPts val="0"/>
              </a:spcAft>
              <a:buSzPts val="1943"/>
              <a:buChar char="●"/>
            </a:pPr>
            <a:r>
              <a:rPr lang="en" sz="1942"/>
              <a:t>Landlord equity</a:t>
            </a:r>
            <a:endParaRPr sz="1942"/>
          </a:p>
          <a:p>
            <a:pPr indent="-351971" lvl="1" marL="914400" rtl="0" algn="l">
              <a:spcBef>
                <a:spcPts val="0"/>
              </a:spcBef>
              <a:spcAft>
                <a:spcPts val="0"/>
              </a:spcAft>
              <a:buSzPts val="1943"/>
              <a:buChar char="○"/>
            </a:pPr>
            <a:r>
              <a:rPr lang="en" sz="1942"/>
              <a:t>inspection and fee tailored to quality</a:t>
            </a:r>
            <a:endParaRPr sz="1942"/>
          </a:p>
          <a:p>
            <a:pPr indent="-351971" lvl="1" marL="914400" rtl="0" algn="l">
              <a:spcBef>
                <a:spcPts val="0"/>
              </a:spcBef>
              <a:spcAft>
                <a:spcPts val="0"/>
              </a:spcAft>
              <a:buSzPts val="1943"/>
              <a:buChar char="○"/>
            </a:pPr>
            <a:r>
              <a:rPr lang="en" sz="1942"/>
              <a:t>recognition for high quality</a:t>
            </a:r>
            <a:endParaRPr sz="1942"/>
          </a:p>
          <a:p>
            <a:pPr indent="-351971" lvl="0" marL="457200" rtl="0" algn="l">
              <a:spcBef>
                <a:spcPts val="0"/>
              </a:spcBef>
              <a:spcAft>
                <a:spcPts val="0"/>
              </a:spcAft>
              <a:buSzPts val="1943"/>
              <a:buChar char="●"/>
            </a:pPr>
            <a:r>
              <a:rPr lang="en" sz="1942"/>
              <a:t>Taxpayer equity</a:t>
            </a:r>
            <a:endParaRPr sz="1942"/>
          </a:p>
          <a:p>
            <a:pPr indent="-351971" lvl="1" marL="914400" rtl="0" algn="l">
              <a:spcBef>
                <a:spcPts val="0"/>
              </a:spcBef>
              <a:spcAft>
                <a:spcPts val="0"/>
              </a:spcAft>
              <a:buSzPts val="1943"/>
              <a:buChar char="○"/>
            </a:pPr>
            <a:r>
              <a:rPr lang="en" sz="1942"/>
              <a:t>offset costs from undertaxed businesses</a:t>
            </a:r>
            <a:endParaRPr sz="1942"/>
          </a:p>
          <a:p>
            <a:pPr indent="-351971" lvl="1" marL="914400" rtl="0" algn="l">
              <a:spcBef>
                <a:spcPts val="0"/>
              </a:spcBef>
              <a:spcAft>
                <a:spcPts val="0"/>
              </a:spcAft>
              <a:buSzPts val="1943"/>
              <a:buChar char="○"/>
            </a:pPr>
            <a:r>
              <a:rPr lang="en" sz="1942"/>
              <a:t>improve general housing quality</a:t>
            </a:r>
            <a:endParaRPr sz="1942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4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