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5" r:id="rId2"/>
  </p:sldMasterIdLst>
  <p:notesMasterIdLst>
    <p:notesMasterId r:id="rId42"/>
  </p:notesMasterIdLst>
  <p:sldIdLst>
    <p:sldId id="541" r:id="rId3"/>
    <p:sldId id="578" r:id="rId4"/>
    <p:sldId id="648" r:id="rId5"/>
    <p:sldId id="718" r:id="rId6"/>
    <p:sldId id="731" r:id="rId7"/>
    <p:sldId id="754" r:id="rId8"/>
    <p:sldId id="739" r:id="rId9"/>
    <p:sldId id="755" r:id="rId10"/>
    <p:sldId id="758" r:id="rId11"/>
    <p:sldId id="740" r:id="rId12"/>
    <p:sldId id="756" r:id="rId13"/>
    <p:sldId id="743" r:id="rId14"/>
    <p:sldId id="741" r:id="rId15"/>
    <p:sldId id="742" r:id="rId16"/>
    <p:sldId id="745" r:id="rId17"/>
    <p:sldId id="746" r:id="rId18"/>
    <p:sldId id="747" r:id="rId19"/>
    <p:sldId id="767" r:id="rId20"/>
    <p:sldId id="751" r:id="rId21"/>
    <p:sldId id="752" r:id="rId22"/>
    <p:sldId id="759" r:id="rId23"/>
    <p:sldId id="757" r:id="rId24"/>
    <p:sldId id="760" r:id="rId25"/>
    <p:sldId id="761" r:id="rId26"/>
    <p:sldId id="762" r:id="rId27"/>
    <p:sldId id="763" r:id="rId28"/>
    <p:sldId id="764" r:id="rId29"/>
    <p:sldId id="765" r:id="rId30"/>
    <p:sldId id="766" r:id="rId31"/>
    <p:sldId id="768" r:id="rId32"/>
    <p:sldId id="770" r:id="rId33"/>
    <p:sldId id="772" r:id="rId34"/>
    <p:sldId id="769" r:id="rId35"/>
    <p:sldId id="776" r:id="rId36"/>
    <p:sldId id="777" r:id="rId37"/>
    <p:sldId id="771" r:id="rId38"/>
    <p:sldId id="775" r:id="rId39"/>
    <p:sldId id="774" r:id="rId40"/>
    <p:sldId id="773" r:id="rId4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BB516DB-55BE-4C37-90B3-1322DCD23C95}">
          <p14:sldIdLst>
            <p14:sldId id="541"/>
            <p14:sldId id="578"/>
            <p14:sldId id="648"/>
          </p14:sldIdLst>
        </p14:section>
        <p14:section name="Version control" id="{338C7545-9270-4320-9E06-7907139646C1}">
          <p14:sldIdLst>
            <p14:sldId id="718"/>
            <p14:sldId id="731"/>
            <p14:sldId id="754"/>
            <p14:sldId id="739"/>
            <p14:sldId id="755"/>
          </p14:sldIdLst>
        </p14:section>
        <p14:section name="Git &amp; GitHub" id="{BE04ED70-DD65-4564-8621-33FF1F166234}">
          <p14:sldIdLst>
            <p14:sldId id="758"/>
            <p14:sldId id="740"/>
            <p14:sldId id="756"/>
            <p14:sldId id="743"/>
            <p14:sldId id="741"/>
            <p14:sldId id="742"/>
            <p14:sldId id="745"/>
            <p14:sldId id="746"/>
            <p14:sldId id="747"/>
            <p14:sldId id="767"/>
            <p14:sldId id="751"/>
            <p14:sldId id="752"/>
          </p14:sldIdLst>
        </p14:section>
        <p14:section name="Hands-on" id="{9B9E378F-69B6-4770-A5D8-FD2B11FBA731}">
          <p14:sldIdLst>
            <p14:sldId id="759"/>
            <p14:sldId id="757"/>
            <p14:sldId id="760"/>
            <p14:sldId id="761"/>
            <p14:sldId id="762"/>
            <p14:sldId id="763"/>
            <p14:sldId id="764"/>
            <p14:sldId id="765"/>
            <p14:sldId id="766"/>
            <p14:sldId id="768"/>
            <p14:sldId id="770"/>
            <p14:sldId id="772"/>
            <p14:sldId id="769"/>
            <p14:sldId id="776"/>
          </p14:sldIdLst>
        </p14:section>
        <p14:section name="Closing" id="{79A0C593-F1C3-48EE-B6F8-7964285765B7}">
          <p14:sldIdLst>
            <p14:sldId id="777"/>
            <p14:sldId id="771"/>
            <p14:sldId id="775"/>
            <p14:sldId id="774"/>
            <p14:sldId id="7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A8AC"/>
    <a:srgbClr val="FF0000"/>
    <a:srgbClr val="FFFFFF"/>
    <a:srgbClr val="F2F2F2"/>
    <a:srgbClr val="000000"/>
    <a:srgbClr val="112C63"/>
    <a:srgbClr val="9315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78353" autoAdjust="0"/>
  </p:normalViewPr>
  <p:slideViewPr>
    <p:cSldViewPr snapToGrid="0">
      <p:cViewPr>
        <p:scale>
          <a:sx n="73" d="100"/>
          <a:sy n="73" d="100"/>
        </p:scale>
        <p:origin x="573" y="27"/>
      </p:cViewPr>
      <p:guideLst/>
    </p:cSldViewPr>
  </p:slideViewPr>
  <p:notesTextViewPr>
    <p:cViewPr>
      <p:scale>
        <a:sx n="3" d="2"/>
        <a:sy n="3" d="2"/>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a:lvl1pPr>
          </a:lstStyle>
          <a:p>
            <a:fld id="{5E65684B-EC77-43F8-AFFF-1E0D5F1B365A}" type="datetimeFigureOut">
              <a:rPr lang="en-US" smtClean="0"/>
              <a:t>2022.09.26</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01CD1344-69AD-499E-A67F-B4368FB7EAA7}" type="slidenum">
              <a:rPr lang="en-US" smtClean="0"/>
              <a:t>‹#›</a:t>
            </a:fld>
            <a:endParaRPr lang="en-US"/>
          </a:p>
        </p:txBody>
      </p:sp>
    </p:spTree>
    <p:extLst>
      <p:ext uri="{BB962C8B-B14F-4D97-AF65-F5344CB8AC3E}">
        <p14:creationId xmlns:p14="http://schemas.microsoft.com/office/powerpoint/2010/main" val="361809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lab.gs.mi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1</a:t>
            </a:fld>
            <a:endParaRPr lang="en-US"/>
          </a:p>
        </p:txBody>
      </p:sp>
    </p:spTree>
    <p:extLst>
      <p:ext uri="{BB962C8B-B14F-4D97-AF65-F5344CB8AC3E}">
        <p14:creationId xmlns:p14="http://schemas.microsoft.com/office/powerpoint/2010/main" val="10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https://www.analyticsvidhya.com/blog/2020/05/git-github-essential-guide-beginners/</a:t>
            </a:r>
          </a:p>
          <a:p>
            <a:endParaRPr lang="en-US" dirty="0"/>
          </a:p>
          <a:p>
            <a:r>
              <a:rPr lang="en-US" dirty="0"/>
              <a:t>There are GUIs for Git, but I say use the command line. Most examples out there use the command line, and getting more comfortable with it for Git and other things will make you a more effective computer user.</a:t>
            </a:r>
          </a:p>
        </p:txBody>
      </p:sp>
      <p:sp>
        <p:nvSpPr>
          <p:cNvPr id="4" name="Slide Number Placeholder 3"/>
          <p:cNvSpPr>
            <a:spLocks noGrp="1"/>
          </p:cNvSpPr>
          <p:nvPr>
            <p:ph type="sldNum" sz="quarter" idx="5"/>
          </p:nvPr>
        </p:nvSpPr>
        <p:spPr/>
        <p:txBody>
          <a:bodyPr/>
          <a:lstStyle/>
          <a:p>
            <a:fld id="{01CD1344-69AD-499E-A67F-B4368FB7EAA7}" type="slidenum">
              <a:rPr lang="en-US" smtClean="0"/>
              <a:t>15</a:t>
            </a:fld>
            <a:endParaRPr lang="en-US"/>
          </a:p>
        </p:txBody>
      </p:sp>
    </p:spTree>
    <p:extLst>
      <p:ext uri="{BB962C8B-B14F-4D97-AF65-F5344CB8AC3E}">
        <p14:creationId xmlns:p14="http://schemas.microsoft.com/office/powerpoint/2010/main" val="229099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https://www.analyticsvidhya.com/blog/2020/05/git-github-essential-guide-beginners/</a:t>
            </a:r>
          </a:p>
        </p:txBody>
      </p:sp>
      <p:sp>
        <p:nvSpPr>
          <p:cNvPr id="4" name="Slide Number Placeholder 3"/>
          <p:cNvSpPr>
            <a:spLocks noGrp="1"/>
          </p:cNvSpPr>
          <p:nvPr>
            <p:ph type="sldNum" sz="quarter" idx="5"/>
          </p:nvPr>
        </p:nvSpPr>
        <p:spPr/>
        <p:txBody>
          <a:bodyPr/>
          <a:lstStyle/>
          <a:p>
            <a:fld id="{01CD1344-69AD-499E-A67F-B4368FB7EAA7}" type="slidenum">
              <a:rPr lang="en-US" smtClean="0"/>
              <a:t>16</a:t>
            </a:fld>
            <a:endParaRPr lang="en-US"/>
          </a:p>
        </p:txBody>
      </p:sp>
    </p:spTree>
    <p:extLst>
      <p:ext uri="{BB962C8B-B14F-4D97-AF65-F5344CB8AC3E}">
        <p14:creationId xmlns:p14="http://schemas.microsoft.com/office/powerpoint/2010/main" val="554941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private repository</a:t>
            </a:r>
          </a:p>
          <a:p>
            <a:endParaRPr lang="en-US" dirty="0"/>
          </a:p>
          <a:p>
            <a:r>
              <a:rPr lang="en-US" dirty="0"/>
              <a:t>Being skilled at Git is more important than GitHub. You can use GitHub for nothing more than a remote copy of your repository and be just fine.</a:t>
            </a:r>
          </a:p>
        </p:txBody>
      </p:sp>
      <p:sp>
        <p:nvSpPr>
          <p:cNvPr id="4" name="Slide Number Placeholder 3"/>
          <p:cNvSpPr>
            <a:spLocks noGrp="1"/>
          </p:cNvSpPr>
          <p:nvPr>
            <p:ph type="sldNum" sz="quarter" idx="5"/>
          </p:nvPr>
        </p:nvSpPr>
        <p:spPr/>
        <p:txBody>
          <a:bodyPr/>
          <a:lstStyle/>
          <a:p>
            <a:fld id="{01CD1344-69AD-499E-A67F-B4368FB7EAA7}" type="slidenum">
              <a:rPr lang="en-US" smtClean="0"/>
              <a:t>17</a:t>
            </a:fld>
            <a:endParaRPr lang="en-US"/>
          </a:p>
        </p:txBody>
      </p:sp>
    </p:spTree>
    <p:extLst>
      <p:ext uri="{BB962C8B-B14F-4D97-AF65-F5344CB8AC3E}">
        <p14:creationId xmlns:p14="http://schemas.microsoft.com/office/powerpoint/2010/main" val="110082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of the general navigation features</a:t>
            </a:r>
          </a:p>
        </p:txBody>
      </p:sp>
      <p:sp>
        <p:nvSpPr>
          <p:cNvPr id="4" name="Slide Number Placeholder 3"/>
          <p:cNvSpPr>
            <a:spLocks noGrp="1"/>
          </p:cNvSpPr>
          <p:nvPr>
            <p:ph type="sldNum" sz="quarter" idx="5"/>
          </p:nvPr>
        </p:nvSpPr>
        <p:spPr/>
        <p:txBody>
          <a:bodyPr/>
          <a:lstStyle/>
          <a:p>
            <a:fld id="{01CD1344-69AD-499E-A67F-B4368FB7EAA7}" type="slidenum">
              <a:rPr lang="en-US" smtClean="0"/>
              <a:t>18</a:t>
            </a:fld>
            <a:endParaRPr lang="en-US"/>
          </a:p>
        </p:txBody>
      </p:sp>
    </p:spTree>
    <p:extLst>
      <p:ext uri="{BB962C8B-B14F-4D97-AF65-F5344CB8AC3E}">
        <p14:creationId xmlns:p14="http://schemas.microsoft.com/office/powerpoint/2010/main" val="409023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my Overleaf account</a:t>
            </a:r>
          </a:p>
          <a:p>
            <a:endParaRPr lang="en-US" dirty="0"/>
          </a:p>
          <a:p>
            <a:r>
              <a:rPr lang="en-US" dirty="0"/>
              <a:t>Anyone use LaTeX before? Some of you may use it for thesis and other coursework.</a:t>
            </a:r>
          </a:p>
        </p:txBody>
      </p:sp>
      <p:sp>
        <p:nvSpPr>
          <p:cNvPr id="4" name="Slide Number Placeholder 3"/>
          <p:cNvSpPr>
            <a:spLocks noGrp="1"/>
          </p:cNvSpPr>
          <p:nvPr>
            <p:ph type="sldNum" sz="quarter" idx="5"/>
          </p:nvPr>
        </p:nvSpPr>
        <p:spPr/>
        <p:txBody>
          <a:bodyPr/>
          <a:lstStyle/>
          <a:p>
            <a:fld id="{01CD1344-69AD-499E-A67F-B4368FB7EAA7}" type="slidenum">
              <a:rPr lang="en-US" smtClean="0"/>
              <a:t>19</a:t>
            </a:fld>
            <a:endParaRPr lang="en-US"/>
          </a:p>
        </p:txBody>
      </p:sp>
    </p:spTree>
    <p:extLst>
      <p:ext uri="{BB962C8B-B14F-4D97-AF65-F5344CB8AC3E}">
        <p14:creationId xmlns:p14="http://schemas.microsoft.com/office/powerpoint/2010/main" val="3192699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private GitHub repository</a:t>
            </a:r>
          </a:p>
          <a:p>
            <a:endParaRPr lang="en-US" dirty="0"/>
          </a:p>
          <a:p>
            <a:r>
              <a:rPr lang="en-US" dirty="0"/>
              <a:t>You can put non-plain text files into Git as well, and should, if they’re part of a project. But you don’t get line-by-line features.</a:t>
            </a:r>
          </a:p>
          <a:p>
            <a:endParaRPr lang="en-US" dirty="0"/>
          </a:p>
          <a:p>
            <a:r>
              <a:rPr lang="en-US" dirty="0"/>
              <a:t>And even MS Word has some built-in version control via Track Changes, Compare, and an automatic version history. For more, https://www.howtogeek.com/school/microsoft-word-for-teams/lesson5/</a:t>
            </a:r>
          </a:p>
        </p:txBody>
      </p:sp>
      <p:sp>
        <p:nvSpPr>
          <p:cNvPr id="4" name="Slide Number Placeholder 3"/>
          <p:cNvSpPr>
            <a:spLocks noGrp="1"/>
          </p:cNvSpPr>
          <p:nvPr>
            <p:ph type="sldNum" sz="quarter" idx="5"/>
          </p:nvPr>
        </p:nvSpPr>
        <p:spPr/>
        <p:txBody>
          <a:bodyPr/>
          <a:lstStyle/>
          <a:p>
            <a:fld id="{01CD1344-69AD-499E-A67F-B4368FB7EAA7}" type="slidenum">
              <a:rPr lang="en-US" smtClean="0"/>
              <a:t>20</a:t>
            </a:fld>
            <a:endParaRPr lang="en-US"/>
          </a:p>
        </p:txBody>
      </p:sp>
    </p:spTree>
    <p:extLst>
      <p:ext uri="{BB962C8B-B14F-4D97-AF65-F5344CB8AC3E}">
        <p14:creationId xmlns:p14="http://schemas.microsoft.com/office/powerpoint/2010/main" val="878771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opening Anaconda prompt, showing result of git --version; the $ indicates command prompt, don’t type it</a:t>
            </a:r>
          </a:p>
        </p:txBody>
      </p:sp>
      <p:sp>
        <p:nvSpPr>
          <p:cNvPr id="4" name="Slide Number Placeholder 3"/>
          <p:cNvSpPr>
            <a:spLocks noGrp="1"/>
          </p:cNvSpPr>
          <p:nvPr>
            <p:ph type="sldNum" sz="quarter" idx="5"/>
          </p:nvPr>
        </p:nvSpPr>
        <p:spPr/>
        <p:txBody>
          <a:bodyPr/>
          <a:lstStyle/>
          <a:p>
            <a:fld id="{01CD1344-69AD-499E-A67F-B4368FB7EAA7}" type="slidenum">
              <a:rPr lang="en-US" smtClean="0"/>
              <a:t>22</a:t>
            </a:fld>
            <a:endParaRPr lang="en-US"/>
          </a:p>
        </p:txBody>
      </p:sp>
    </p:spTree>
    <p:extLst>
      <p:ext uri="{BB962C8B-B14F-4D97-AF65-F5344CB8AC3E}">
        <p14:creationId xmlns:p14="http://schemas.microsoft.com/office/powerpoint/2010/main" val="222897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email, GitHub requires email confirmation to enable all features, so only use @afit.edu if you can check that account now.</a:t>
            </a:r>
          </a:p>
        </p:txBody>
      </p:sp>
      <p:sp>
        <p:nvSpPr>
          <p:cNvPr id="4" name="Slide Number Placeholder 3"/>
          <p:cNvSpPr>
            <a:spLocks noGrp="1"/>
          </p:cNvSpPr>
          <p:nvPr>
            <p:ph type="sldNum" sz="quarter" idx="5"/>
          </p:nvPr>
        </p:nvSpPr>
        <p:spPr/>
        <p:txBody>
          <a:bodyPr/>
          <a:lstStyle/>
          <a:p>
            <a:fld id="{01CD1344-69AD-499E-A67F-B4368FB7EAA7}" type="slidenum">
              <a:rPr lang="en-US" smtClean="0"/>
              <a:t>23</a:t>
            </a:fld>
            <a:endParaRPr lang="en-US"/>
          </a:p>
        </p:txBody>
      </p:sp>
    </p:spTree>
    <p:extLst>
      <p:ext uri="{BB962C8B-B14F-4D97-AF65-F5344CB8AC3E}">
        <p14:creationId xmlns:p14="http://schemas.microsoft.com/office/powerpoint/2010/main" val="295182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Alternatively, if you have a CAC reader, try GitLab at </a:t>
            </a:r>
            <a:r>
              <a:rPr lang="en-US" dirty="0">
                <a:hlinkClick r:id="rId3"/>
              </a:rPr>
              <a:t>https://gitlab.gs.mil</a:t>
            </a:r>
            <a:r>
              <a:rPr lang="en-US" dirty="0"/>
              <a:t> – but due to time, I probably won’t demo GitLab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have students create gitlab.gs.mil accounts before class and enable username/password access).</a:t>
            </a:r>
          </a:p>
        </p:txBody>
      </p:sp>
      <p:sp>
        <p:nvSpPr>
          <p:cNvPr id="4" name="Slide Number Placeholder 3"/>
          <p:cNvSpPr>
            <a:spLocks noGrp="1"/>
          </p:cNvSpPr>
          <p:nvPr>
            <p:ph type="sldNum" sz="quarter" idx="5"/>
          </p:nvPr>
        </p:nvSpPr>
        <p:spPr/>
        <p:txBody>
          <a:bodyPr/>
          <a:lstStyle/>
          <a:p>
            <a:fld id="{01CD1344-69AD-499E-A67F-B4368FB7EAA7}" type="slidenum">
              <a:rPr lang="en-US" smtClean="0"/>
              <a:t>25</a:t>
            </a:fld>
            <a:endParaRPr lang="en-US"/>
          </a:p>
        </p:txBody>
      </p:sp>
    </p:spTree>
    <p:extLst>
      <p:ext uri="{BB962C8B-B14F-4D97-AF65-F5344CB8AC3E}">
        <p14:creationId xmlns:p14="http://schemas.microsoft.com/office/powerpoint/2010/main" val="4145326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to let students try on their own, then demonstrate.</a:t>
            </a:r>
          </a:p>
        </p:txBody>
      </p:sp>
      <p:sp>
        <p:nvSpPr>
          <p:cNvPr id="4" name="Slide Number Placeholder 3"/>
          <p:cNvSpPr>
            <a:spLocks noGrp="1"/>
          </p:cNvSpPr>
          <p:nvPr>
            <p:ph type="sldNum" sz="quarter" idx="5"/>
          </p:nvPr>
        </p:nvSpPr>
        <p:spPr/>
        <p:txBody>
          <a:bodyPr/>
          <a:lstStyle/>
          <a:p>
            <a:fld id="{01CD1344-69AD-499E-A67F-B4368FB7EAA7}" type="slidenum">
              <a:rPr lang="en-US" smtClean="0"/>
              <a:t>28</a:t>
            </a:fld>
            <a:endParaRPr lang="en-US"/>
          </a:p>
        </p:txBody>
      </p:sp>
    </p:spTree>
    <p:extLst>
      <p:ext uri="{BB962C8B-B14F-4D97-AF65-F5344CB8AC3E}">
        <p14:creationId xmlns:p14="http://schemas.microsoft.com/office/powerpoint/2010/main" val="79254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GitHub for in-class activities avoids needing CAC reader for GitLab account creation</a:t>
            </a:r>
          </a:p>
        </p:txBody>
      </p:sp>
      <p:sp>
        <p:nvSpPr>
          <p:cNvPr id="4" name="Slide Number Placeholder 3"/>
          <p:cNvSpPr>
            <a:spLocks noGrp="1"/>
          </p:cNvSpPr>
          <p:nvPr>
            <p:ph type="sldNum" sz="quarter" idx="5"/>
          </p:nvPr>
        </p:nvSpPr>
        <p:spPr/>
        <p:txBody>
          <a:bodyPr/>
          <a:lstStyle/>
          <a:p>
            <a:fld id="{01CD1344-69AD-499E-A67F-B4368FB7EAA7}" type="slidenum">
              <a:rPr lang="en-US" smtClean="0"/>
              <a:t>2</a:t>
            </a:fld>
            <a:endParaRPr lang="en-US"/>
          </a:p>
        </p:txBody>
      </p:sp>
    </p:spTree>
    <p:extLst>
      <p:ext uri="{BB962C8B-B14F-4D97-AF65-F5344CB8AC3E}">
        <p14:creationId xmlns:p14="http://schemas.microsoft.com/office/powerpoint/2010/main" val="2798093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doesn’t do the “-m &lt;message&gt;” they’ll get a </a:t>
            </a:r>
            <a:r>
              <a:rPr lang="en-US" dirty="0" err="1"/>
              <a:t>unix</a:t>
            </a:r>
            <a:r>
              <a:rPr lang="en-US" dirty="0"/>
              <a:t> text editor. To recover, type :q then enter to quit out of that editor and try again with the –m flag. (You *can* use that editor, but learning to work with Vi is out of scope.)</a:t>
            </a:r>
          </a:p>
        </p:txBody>
      </p:sp>
      <p:sp>
        <p:nvSpPr>
          <p:cNvPr id="4" name="Slide Number Placeholder 3"/>
          <p:cNvSpPr>
            <a:spLocks noGrp="1"/>
          </p:cNvSpPr>
          <p:nvPr>
            <p:ph type="sldNum" sz="quarter" idx="5"/>
          </p:nvPr>
        </p:nvSpPr>
        <p:spPr/>
        <p:txBody>
          <a:bodyPr/>
          <a:lstStyle/>
          <a:p>
            <a:fld id="{01CD1344-69AD-499E-A67F-B4368FB7EAA7}" type="slidenum">
              <a:rPr lang="en-US" smtClean="0"/>
              <a:t>29</a:t>
            </a:fld>
            <a:endParaRPr lang="en-US"/>
          </a:p>
        </p:txBody>
      </p:sp>
    </p:spTree>
    <p:extLst>
      <p:ext uri="{BB962C8B-B14F-4D97-AF65-F5344CB8AC3E}">
        <p14:creationId xmlns:p14="http://schemas.microsoft.com/office/powerpoint/2010/main" val="2076294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default manager-core and “Always Use”, then sign in via Browser (a token is probably best practice but out of scope). May need to repeat the manager-core part after signing in. Can close the localhost browser window. Then refresh GitHub to see changes.</a:t>
            </a:r>
          </a:p>
          <a:p>
            <a:endParaRPr lang="en-US" dirty="0"/>
          </a:p>
          <a:p>
            <a:r>
              <a:rPr lang="en-US" dirty="0"/>
              <a:t>I don’t know what happens on a Mac. </a:t>
            </a:r>
          </a:p>
          <a:p>
            <a:endParaRPr lang="en-US" dirty="0"/>
          </a:p>
          <a:p>
            <a:r>
              <a:rPr lang="en-US" dirty="0"/>
              <a:t>SSH is “more secure” but HTTPS is good and what GitHub defaults to/recommends. HTTPS is also simpler. GitLab may require SSH due to .mil protections (go Edit Profile -&gt; SSH Keys, and read the instructions). If you set a username/password for GitLab, then maybe HTTPS works? My testing didn’t.</a:t>
            </a:r>
          </a:p>
        </p:txBody>
      </p:sp>
      <p:sp>
        <p:nvSpPr>
          <p:cNvPr id="4" name="Slide Number Placeholder 3"/>
          <p:cNvSpPr>
            <a:spLocks noGrp="1"/>
          </p:cNvSpPr>
          <p:nvPr>
            <p:ph type="sldNum" sz="quarter" idx="5"/>
          </p:nvPr>
        </p:nvSpPr>
        <p:spPr/>
        <p:txBody>
          <a:bodyPr/>
          <a:lstStyle/>
          <a:p>
            <a:fld id="{01CD1344-69AD-499E-A67F-B4368FB7EAA7}" type="slidenum">
              <a:rPr lang="en-US" smtClean="0"/>
              <a:t>30</a:t>
            </a:fld>
            <a:endParaRPr lang="en-US"/>
          </a:p>
        </p:txBody>
      </p:sp>
    </p:spTree>
    <p:extLst>
      <p:ext uri="{BB962C8B-B14F-4D97-AF65-F5344CB8AC3E}">
        <p14:creationId xmlns:p14="http://schemas.microsoft.com/office/powerpoint/2010/main" val="3640886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31</a:t>
            </a:fld>
            <a:endParaRPr lang="en-US"/>
          </a:p>
        </p:txBody>
      </p:sp>
    </p:spTree>
    <p:extLst>
      <p:ext uri="{BB962C8B-B14F-4D97-AF65-F5344CB8AC3E}">
        <p14:creationId xmlns:p14="http://schemas.microsoft.com/office/powerpoint/2010/main" val="2295816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 resolving the conflict in text editor. After the affected file is “clean”, a new commit is required. Usually –m “merged &lt;branch&gt; into &lt;other branch&gt;”</a:t>
            </a:r>
          </a:p>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32</a:t>
            </a:fld>
            <a:endParaRPr lang="en-US"/>
          </a:p>
        </p:txBody>
      </p:sp>
    </p:spTree>
    <p:extLst>
      <p:ext uri="{BB962C8B-B14F-4D97-AF65-F5344CB8AC3E}">
        <p14:creationId xmlns:p14="http://schemas.microsoft.com/office/powerpoint/2010/main" val="3641157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doing everything on the main branch for this task</a:t>
            </a:r>
          </a:p>
        </p:txBody>
      </p:sp>
      <p:sp>
        <p:nvSpPr>
          <p:cNvPr id="4" name="Slide Number Placeholder 3"/>
          <p:cNvSpPr>
            <a:spLocks noGrp="1"/>
          </p:cNvSpPr>
          <p:nvPr>
            <p:ph type="sldNum" sz="quarter" idx="5"/>
          </p:nvPr>
        </p:nvSpPr>
        <p:spPr/>
        <p:txBody>
          <a:bodyPr/>
          <a:lstStyle/>
          <a:p>
            <a:fld id="{01CD1344-69AD-499E-A67F-B4368FB7EAA7}" type="slidenum">
              <a:rPr lang="en-US" smtClean="0"/>
              <a:t>33</a:t>
            </a:fld>
            <a:endParaRPr lang="en-US"/>
          </a:p>
        </p:txBody>
      </p:sp>
    </p:spTree>
    <p:extLst>
      <p:ext uri="{BB962C8B-B14F-4D97-AF65-F5344CB8AC3E}">
        <p14:creationId xmlns:p14="http://schemas.microsoft.com/office/powerpoint/2010/main" val="664153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repo owner will have to review your pull request before it is actually merged.</a:t>
            </a:r>
          </a:p>
        </p:txBody>
      </p:sp>
      <p:sp>
        <p:nvSpPr>
          <p:cNvPr id="4" name="Slide Number Placeholder 3"/>
          <p:cNvSpPr>
            <a:spLocks noGrp="1"/>
          </p:cNvSpPr>
          <p:nvPr>
            <p:ph type="sldNum" sz="quarter" idx="5"/>
          </p:nvPr>
        </p:nvSpPr>
        <p:spPr/>
        <p:txBody>
          <a:bodyPr/>
          <a:lstStyle/>
          <a:p>
            <a:fld id="{01CD1344-69AD-499E-A67F-B4368FB7EAA7}" type="slidenum">
              <a:rPr lang="en-US" smtClean="0"/>
              <a:t>34</a:t>
            </a:fld>
            <a:endParaRPr lang="en-US"/>
          </a:p>
        </p:txBody>
      </p:sp>
    </p:spTree>
    <p:extLst>
      <p:ext uri="{BB962C8B-B14F-4D97-AF65-F5344CB8AC3E}">
        <p14:creationId xmlns:p14="http://schemas.microsoft.com/office/powerpoint/2010/main" val="1435071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plenty of fancy things you can do and complicated branching and rebasing, but what we covered today is more than most folks will ever need. GitLab has all the same features, just maybe some different names and workflows. </a:t>
            </a:r>
          </a:p>
          <a:p>
            <a:endParaRPr lang="en-US" dirty="0"/>
          </a:p>
          <a:p>
            <a:r>
              <a:rPr lang="en-US" dirty="0"/>
              <a:t>There are GUI frontends for Git, but I recommend staying with the terminal. There is Git integration with most IDEs, so if that sounds appealing, research it and make it part of your workflow.</a:t>
            </a:r>
          </a:p>
        </p:txBody>
      </p:sp>
      <p:sp>
        <p:nvSpPr>
          <p:cNvPr id="4" name="Slide Number Placeholder 3"/>
          <p:cNvSpPr>
            <a:spLocks noGrp="1"/>
          </p:cNvSpPr>
          <p:nvPr>
            <p:ph type="sldNum" sz="quarter" idx="5"/>
          </p:nvPr>
        </p:nvSpPr>
        <p:spPr/>
        <p:txBody>
          <a:bodyPr/>
          <a:lstStyle/>
          <a:p>
            <a:fld id="{01CD1344-69AD-499E-A67F-B4368FB7EAA7}" type="slidenum">
              <a:rPr lang="en-US" smtClean="0"/>
              <a:t>36</a:t>
            </a:fld>
            <a:endParaRPr lang="en-US"/>
          </a:p>
        </p:txBody>
      </p:sp>
    </p:spTree>
    <p:extLst>
      <p:ext uri="{BB962C8B-B14F-4D97-AF65-F5344CB8AC3E}">
        <p14:creationId xmlns:p14="http://schemas.microsoft.com/office/powerpoint/2010/main" val="139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38</a:t>
            </a:fld>
            <a:endParaRPr lang="en-US"/>
          </a:p>
        </p:txBody>
      </p:sp>
    </p:spTree>
    <p:extLst>
      <p:ext uri="{BB962C8B-B14F-4D97-AF65-F5344CB8AC3E}">
        <p14:creationId xmlns:p14="http://schemas.microsoft.com/office/powerpoint/2010/main" val="1721209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39</a:t>
            </a:fld>
            <a:endParaRPr lang="en-US"/>
          </a:p>
        </p:txBody>
      </p:sp>
    </p:spTree>
    <p:extLst>
      <p:ext uri="{BB962C8B-B14F-4D97-AF65-F5344CB8AC3E}">
        <p14:creationId xmlns:p14="http://schemas.microsoft.com/office/powerpoint/2010/main" val="318183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https://git-scm.com/book/en/v2/Getting-Started-About-Version-Control</a:t>
            </a:r>
          </a:p>
          <a:p>
            <a:endParaRPr lang="en-US" dirty="0"/>
          </a:p>
          <a:p>
            <a:r>
              <a:rPr lang="en-US" dirty="0"/>
              <a:t>This filename-based VC is simple &amp; *works*, but it’s not great. Makes it easy to overwrite files by mistake, poor documentation (what makes it </a:t>
            </a:r>
            <a:r>
              <a:rPr lang="en-US" dirty="0" err="1"/>
              <a:t>ver</a:t>
            </a:r>
            <a:r>
              <a:rPr lang="en-US" dirty="0"/>
              <a:t> 5?) and very poor if working with multiple files that also have multiple versions. Let’s find a better way.</a:t>
            </a:r>
          </a:p>
        </p:txBody>
      </p:sp>
      <p:sp>
        <p:nvSpPr>
          <p:cNvPr id="4" name="Slide Number Placeholder 3"/>
          <p:cNvSpPr>
            <a:spLocks noGrp="1"/>
          </p:cNvSpPr>
          <p:nvPr>
            <p:ph type="sldNum" sz="quarter" idx="5"/>
          </p:nvPr>
        </p:nvSpPr>
        <p:spPr/>
        <p:txBody>
          <a:bodyPr/>
          <a:lstStyle/>
          <a:p>
            <a:fld id="{01CD1344-69AD-499E-A67F-B4368FB7EAA7}" type="slidenum">
              <a:rPr lang="en-US" smtClean="0"/>
              <a:t>4</a:t>
            </a:fld>
            <a:endParaRPr lang="en-US"/>
          </a:p>
        </p:txBody>
      </p:sp>
    </p:spTree>
    <p:extLst>
      <p:ext uri="{BB962C8B-B14F-4D97-AF65-F5344CB8AC3E}">
        <p14:creationId xmlns:p14="http://schemas.microsoft.com/office/powerpoint/2010/main" val="284062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https://git-scm.com/book/en/v2/Getting-Started-About-Version-Control</a:t>
            </a:r>
          </a:p>
        </p:txBody>
      </p:sp>
      <p:sp>
        <p:nvSpPr>
          <p:cNvPr id="4" name="Slide Number Placeholder 3"/>
          <p:cNvSpPr>
            <a:spLocks noGrp="1"/>
          </p:cNvSpPr>
          <p:nvPr>
            <p:ph type="sldNum" sz="quarter" idx="5"/>
          </p:nvPr>
        </p:nvSpPr>
        <p:spPr/>
        <p:txBody>
          <a:bodyPr/>
          <a:lstStyle/>
          <a:p>
            <a:fld id="{01CD1344-69AD-499E-A67F-B4368FB7EAA7}" type="slidenum">
              <a:rPr lang="en-US" smtClean="0"/>
              <a:t>5</a:t>
            </a:fld>
            <a:endParaRPr lang="en-US"/>
          </a:p>
        </p:txBody>
      </p:sp>
    </p:spTree>
    <p:extLst>
      <p:ext uri="{BB962C8B-B14F-4D97-AF65-F5344CB8AC3E}">
        <p14:creationId xmlns:p14="http://schemas.microsoft.com/office/powerpoint/2010/main" val="397562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 </a:t>
            </a:r>
            <a:r>
              <a:rPr lang="en-US" dirty="0" err="1"/>
              <a:t>screensnip</a:t>
            </a:r>
            <a:r>
              <a:rPr lang="en-US" dirty="0"/>
              <a:t> of https://github.com/tensorflow/tensorflow/commit/cc3a26b842f3d0c2cacb0253f73c1c30a9716367</a:t>
            </a:r>
          </a:p>
        </p:txBody>
      </p:sp>
      <p:sp>
        <p:nvSpPr>
          <p:cNvPr id="4" name="Slide Number Placeholder 3"/>
          <p:cNvSpPr>
            <a:spLocks noGrp="1"/>
          </p:cNvSpPr>
          <p:nvPr>
            <p:ph type="sldNum" sz="quarter" idx="5"/>
          </p:nvPr>
        </p:nvSpPr>
        <p:spPr/>
        <p:txBody>
          <a:bodyPr/>
          <a:lstStyle/>
          <a:p>
            <a:fld id="{01CD1344-69AD-499E-A67F-B4368FB7EAA7}" type="slidenum">
              <a:rPr lang="en-US" smtClean="0"/>
              <a:t>6</a:t>
            </a:fld>
            <a:endParaRPr lang="en-US"/>
          </a:p>
        </p:txBody>
      </p:sp>
    </p:spTree>
    <p:extLst>
      <p:ext uri="{BB962C8B-B14F-4D97-AF65-F5344CB8AC3E}">
        <p14:creationId xmlns:p14="http://schemas.microsoft.com/office/powerpoint/2010/main" val="72913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 exist, like SVN/Subversion and Mercurial, for VCS.</a:t>
            </a:r>
          </a:p>
          <a:p>
            <a:r>
              <a:rPr lang="en-US" dirty="0"/>
              <a:t>Alternatives to GitHub include GitLab (used by AFAC) and </a:t>
            </a:r>
            <a:r>
              <a:rPr lang="en-US" dirty="0" err="1"/>
              <a:t>BitBucket</a:t>
            </a:r>
            <a:endParaRPr lang="en-US" dirty="0"/>
          </a:p>
          <a:p>
            <a:endParaRPr lang="en-US" dirty="0"/>
          </a:p>
          <a:p>
            <a:r>
              <a:rPr lang="en-US" dirty="0"/>
              <a:t>Even if you don’t personally use Git or GitHub for your own work, GitHub is a good resource for open-source code and examples, so some familiarity with it will be useful.</a:t>
            </a:r>
          </a:p>
          <a:p>
            <a:endParaRPr lang="en-US" dirty="0"/>
          </a:p>
          <a:p>
            <a:r>
              <a:rPr lang="en-US" dirty="0"/>
              <a:t>Image: https://blog.devmountain.com/git-vs-github-whats-the-difference/</a:t>
            </a:r>
          </a:p>
        </p:txBody>
      </p:sp>
      <p:sp>
        <p:nvSpPr>
          <p:cNvPr id="4" name="Slide Number Placeholder 3"/>
          <p:cNvSpPr>
            <a:spLocks noGrp="1"/>
          </p:cNvSpPr>
          <p:nvPr>
            <p:ph type="sldNum" sz="quarter" idx="5"/>
          </p:nvPr>
        </p:nvSpPr>
        <p:spPr/>
        <p:txBody>
          <a:bodyPr/>
          <a:lstStyle/>
          <a:p>
            <a:fld id="{01CD1344-69AD-499E-A67F-B4368FB7EAA7}" type="slidenum">
              <a:rPr lang="en-US" smtClean="0"/>
              <a:t>10</a:t>
            </a:fld>
            <a:endParaRPr lang="en-US"/>
          </a:p>
        </p:txBody>
      </p:sp>
    </p:spTree>
    <p:extLst>
      <p:ext uri="{BB962C8B-B14F-4D97-AF65-F5344CB8AC3E}">
        <p14:creationId xmlns:p14="http://schemas.microsoft.com/office/powerpoint/2010/main" val="322156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https://gitlab.gs.mil/afac/tutorials/git-orientation/-/blob/master/Part1/Introduction.md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GitLab has all the same features, just different presentations and sometimes different names for functions. It might be worth your time since AFAC uses it. One perk: integration with VAULT</a:t>
            </a:r>
          </a:p>
        </p:txBody>
      </p:sp>
      <p:sp>
        <p:nvSpPr>
          <p:cNvPr id="4" name="Slide Number Placeholder 3"/>
          <p:cNvSpPr>
            <a:spLocks noGrp="1"/>
          </p:cNvSpPr>
          <p:nvPr>
            <p:ph type="sldNum" sz="quarter" idx="5"/>
          </p:nvPr>
        </p:nvSpPr>
        <p:spPr/>
        <p:txBody>
          <a:bodyPr/>
          <a:lstStyle/>
          <a:p>
            <a:fld id="{01CD1344-69AD-499E-A67F-B4368FB7EAA7}" type="slidenum">
              <a:rPr lang="en-US" smtClean="0"/>
              <a:t>11</a:t>
            </a:fld>
            <a:endParaRPr lang="en-US"/>
          </a:p>
        </p:txBody>
      </p:sp>
    </p:spTree>
    <p:extLst>
      <p:ext uri="{BB962C8B-B14F-4D97-AF65-F5344CB8AC3E}">
        <p14:creationId xmlns:p14="http://schemas.microsoft.com/office/powerpoint/2010/main" val="175380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https://coderefinery.github.io/git-intro/06-branches/</a:t>
            </a:r>
          </a:p>
        </p:txBody>
      </p:sp>
      <p:sp>
        <p:nvSpPr>
          <p:cNvPr id="4" name="Slide Number Placeholder 3"/>
          <p:cNvSpPr>
            <a:spLocks noGrp="1"/>
          </p:cNvSpPr>
          <p:nvPr>
            <p:ph type="sldNum" sz="quarter" idx="5"/>
          </p:nvPr>
        </p:nvSpPr>
        <p:spPr/>
        <p:txBody>
          <a:bodyPr/>
          <a:lstStyle/>
          <a:p>
            <a:fld id="{01CD1344-69AD-499E-A67F-B4368FB7EAA7}" type="slidenum">
              <a:rPr lang="en-US" smtClean="0"/>
              <a:t>12</a:t>
            </a:fld>
            <a:endParaRPr lang="en-US"/>
          </a:p>
        </p:txBody>
      </p:sp>
    </p:spTree>
    <p:extLst>
      <p:ext uri="{BB962C8B-B14F-4D97-AF65-F5344CB8AC3E}">
        <p14:creationId xmlns:p14="http://schemas.microsoft.com/office/powerpoint/2010/main" val="375208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https://zepel.io/blog/5-git-workflows-to-improve-development/</a:t>
            </a:r>
          </a:p>
          <a:p>
            <a:endParaRPr lang="en-US" dirty="0"/>
          </a:p>
          <a:p>
            <a:r>
              <a:rPr lang="en-US" dirty="0"/>
              <a:t>Git command cheat sheet: https://www.atlassian.com/git/tutorials/atlassian-git-cheatsheet</a:t>
            </a:r>
          </a:p>
        </p:txBody>
      </p:sp>
      <p:sp>
        <p:nvSpPr>
          <p:cNvPr id="4" name="Slide Number Placeholder 3"/>
          <p:cNvSpPr>
            <a:spLocks noGrp="1"/>
          </p:cNvSpPr>
          <p:nvPr>
            <p:ph type="sldNum" sz="quarter" idx="5"/>
          </p:nvPr>
        </p:nvSpPr>
        <p:spPr/>
        <p:txBody>
          <a:bodyPr/>
          <a:lstStyle/>
          <a:p>
            <a:fld id="{01CD1344-69AD-499E-A67F-B4368FB7EAA7}" type="slidenum">
              <a:rPr lang="en-US" smtClean="0"/>
              <a:t>13</a:t>
            </a:fld>
            <a:endParaRPr lang="en-US"/>
          </a:p>
        </p:txBody>
      </p:sp>
    </p:spTree>
    <p:extLst>
      <p:ext uri="{BB962C8B-B14F-4D97-AF65-F5344CB8AC3E}">
        <p14:creationId xmlns:p14="http://schemas.microsoft.com/office/powerpoint/2010/main" val="68375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49D3-C4F4-49B9-B666-3CC17798752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5F08C44-6A44-4879-83E6-C5C75D44C051}"/>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0209C-797D-40FA-9B89-2524DC7884CF}"/>
              </a:ext>
            </a:extLst>
          </p:cNvPr>
          <p:cNvSpPr>
            <a:spLocks noGrp="1"/>
          </p:cNvSpPr>
          <p:nvPr>
            <p:ph type="dt" sz="half" idx="10"/>
          </p:nvPr>
        </p:nvSpPr>
        <p:spPr/>
        <p:txBody>
          <a:bodyPr/>
          <a:lstStyle/>
          <a:p>
            <a:fld id="{C04D6908-BE59-488E-B7B0-91C7D9E6397D}" type="datetime1">
              <a:rPr lang="en-US" smtClean="0"/>
              <a:t>2022.09.26</a:t>
            </a:fld>
            <a:endParaRPr lang="en-US"/>
          </a:p>
        </p:txBody>
      </p:sp>
      <p:sp>
        <p:nvSpPr>
          <p:cNvPr id="5" name="Footer Placeholder 4">
            <a:extLst>
              <a:ext uri="{FF2B5EF4-FFF2-40B4-BE49-F238E27FC236}">
                <a16:creationId xmlns:a16="http://schemas.microsoft.com/office/drawing/2014/main" id="{1D45582B-AD0D-4F91-98D2-42187F008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22B2-A614-4367-B048-353E23C04FD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87718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29D2-E6BF-47AA-9EE3-5108D0E6E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77287-DD12-43AD-8D47-9E208BE0BEF6}"/>
              </a:ext>
            </a:extLst>
          </p:cNvPr>
          <p:cNvSpPr>
            <a:spLocks noGrp="1"/>
          </p:cNvSpPr>
          <p:nvPr>
            <p:ph idx="1"/>
          </p:nvPr>
        </p:nvSpPr>
        <p:spPr>
          <a:xfrm>
            <a:off x="4038600" y="1825624"/>
            <a:ext cx="7315200" cy="4545195"/>
          </a:xfrm>
        </p:spPr>
        <p:txBody>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9F5895BD-4249-448A-924A-2C4BF6CBE3DA}"/>
              </a:ext>
            </a:extLst>
          </p:cNvPr>
          <p:cNvSpPr>
            <a:spLocks noGrp="1"/>
          </p:cNvSpPr>
          <p:nvPr>
            <p:ph type="dt" sz="half" idx="10"/>
          </p:nvPr>
        </p:nvSpPr>
        <p:spPr/>
        <p:txBody>
          <a:bodyPr/>
          <a:lstStyle/>
          <a:p>
            <a:fld id="{BB67D426-2863-475F-A784-2A62791F7B54}" type="datetime1">
              <a:rPr lang="en-US" smtClean="0"/>
              <a:t>2022.09.26</a:t>
            </a:fld>
            <a:endParaRPr lang="en-US"/>
          </a:p>
        </p:txBody>
      </p:sp>
      <p:sp>
        <p:nvSpPr>
          <p:cNvPr id="5" name="Footer Placeholder 4">
            <a:extLst>
              <a:ext uri="{FF2B5EF4-FFF2-40B4-BE49-F238E27FC236}">
                <a16:creationId xmlns:a16="http://schemas.microsoft.com/office/drawing/2014/main" id="{F95A9FF7-D6F8-460D-9D08-4DF478A57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3881B-C005-413B-98B5-1A0AEB8E0D06}"/>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644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4B1A-AC81-40CF-A49E-B82B940D2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14179-C6BC-41B7-A1DA-91E38910DB84}"/>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D8C92F96-9C9F-4811-822A-FDA7B1CDABA0}"/>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
        <p:nvSpPr>
          <p:cNvPr id="5" name="Date Placeholder 4">
            <a:extLst>
              <a:ext uri="{FF2B5EF4-FFF2-40B4-BE49-F238E27FC236}">
                <a16:creationId xmlns:a16="http://schemas.microsoft.com/office/drawing/2014/main" id="{B8F7C3BE-B9FB-4970-B2ED-5081883F4F07}"/>
              </a:ext>
            </a:extLst>
          </p:cNvPr>
          <p:cNvSpPr>
            <a:spLocks noGrp="1"/>
          </p:cNvSpPr>
          <p:nvPr>
            <p:ph type="dt" sz="half" idx="10"/>
          </p:nvPr>
        </p:nvSpPr>
        <p:spPr/>
        <p:txBody>
          <a:bodyPr/>
          <a:lstStyle/>
          <a:p>
            <a:fld id="{7EA49472-C4F7-43B3-9AD7-8E3106CD39CA}" type="datetime1">
              <a:rPr lang="en-US" smtClean="0"/>
              <a:t>2022.09.26</a:t>
            </a:fld>
            <a:endParaRPr lang="en-US"/>
          </a:p>
        </p:txBody>
      </p:sp>
      <p:sp>
        <p:nvSpPr>
          <p:cNvPr id="6" name="Footer Placeholder 5">
            <a:extLst>
              <a:ext uri="{FF2B5EF4-FFF2-40B4-BE49-F238E27FC236}">
                <a16:creationId xmlns:a16="http://schemas.microsoft.com/office/drawing/2014/main" id="{B0B56905-14CB-4B1F-B276-9D9A4C4D1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97CF3-075A-4798-B972-28E432A5414F}"/>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4110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6FE4-E32E-469C-B3B5-8103EFD82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1F5CE-B48D-4E44-84CE-2F88709D4573}"/>
              </a:ext>
            </a:extLst>
          </p:cNvPr>
          <p:cNvSpPr>
            <a:spLocks noGrp="1"/>
          </p:cNvSpPr>
          <p:nvPr>
            <p:ph type="dt" sz="half" idx="10"/>
          </p:nvPr>
        </p:nvSpPr>
        <p:spPr/>
        <p:txBody>
          <a:bodyPr/>
          <a:lstStyle/>
          <a:p>
            <a:fld id="{9470FC08-118E-4D59-B45E-EC824107CC57}" type="datetime1">
              <a:rPr lang="en-US" smtClean="0"/>
              <a:t>2022.09.26</a:t>
            </a:fld>
            <a:endParaRPr lang="en-US"/>
          </a:p>
        </p:txBody>
      </p:sp>
      <p:sp>
        <p:nvSpPr>
          <p:cNvPr id="4" name="Footer Placeholder 3">
            <a:extLst>
              <a:ext uri="{FF2B5EF4-FFF2-40B4-BE49-F238E27FC236}">
                <a16:creationId xmlns:a16="http://schemas.microsoft.com/office/drawing/2014/main" id="{2C7E72D7-7533-4E0C-A670-4CAB9ECC6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D2E53-658F-437A-B00F-70D0E06AFE41}"/>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9215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0DC46-5671-4FE0-BCA1-EA3E94E2D8F7}"/>
              </a:ext>
            </a:extLst>
          </p:cNvPr>
          <p:cNvSpPr>
            <a:spLocks noGrp="1"/>
          </p:cNvSpPr>
          <p:nvPr>
            <p:ph type="dt" sz="half" idx="10"/>
          </p:nvPr>
        </p:nvSpPr>
        <p:spPr/>
        <p:txBody>
          <a:bodyPr/>
          <a:lstStyle/>
          <a:p>
            <a:fld id="{41D52F7B-B388-42F1-9775-A3A352E6FCFE}" type="datetime1">
              <a:rPr lang="en-US" smtClean="0"/>
              <a:t>2022.09.26</a:t>
            </a:fld>
            <a:endParaRPr lang="en-US"/>
          </a:p>
        </p:txBody>
      </p:sp>
      <p:sp>
        <p:nvSpPr>
          <p:cNvPr id="3" name="Footer Placeholder 2">
            <a:extLst>
              <a:ext uri="{FF2B5EF4-FFF2-40B4-BE49-F238E27FC236}">
                <a16:creationId xmlns:a16="http://schemas.microsoft.com/office/drawing/2014/main" id="{B5B7601E-5E23-4B44-899A-ED6B1655F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47B23-BEA0-4649-B1B5-1FEA5D2DCC8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92641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7" y="2130126"/>
            <a:ext cx="10362617" cy="1470288"/>
          </a:xfrm>
        </p:spPr>
        <p:txBody>
          <a:bodyPr/>
          <a:lstStyle/>
          <a:p>
            <a:r>
              <a:rPr lang="en-US" dirty="0"/>
              <a:t>Click to edit Master title style</a:t>
            </a:r>
          </a:p>
        </p:txBody>
      </p:sp>
      <p:sp>
        <p:nvSpPr>
          <p:cNvPr id="3" name="Subtitle 2"/>
          <p:cNvSpPr>
            <a:spLocks noGrp="1"/>
          </p:cNvSpPr>
          <p:nvPr>
            <p:ph type="subTitle" idx="1"/>
          </p:nvPr>
        </p:nvSpPr>
        <p:spPr>
          <a:xfrm>
            <a:off x="1829385" y="3885873"/>
            <a:ext cx="8533235" cy="1752871"/>
          </a:xfrm>
        </p:spPr>
        <p:txBody>
          <a:bodyPr/>
          <a:lstStyle>
            <a:lvl1pPr marL="0" indent="0" algn="ctr">
              <a:buNone/>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r>
              <a:rPr lang="en-US"/>
              <a:t>Click to edit Master subtitle style</a:t>
            </a:r>
          </a:p>
        </p:txBody>
      </p:sp>
    </p:spTree>
    <p:extLst>
      <p:ext uri="{BB962C8B-B14F-4D97-AF65-F5344CB8AC3E}">
        <p14:creationId xmlns:p14="http://schemas.microsoft.com/office/powerpoint/2010/main" val="422887166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y customized titl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C593030B-AAE3-42E6-A801-E69282AC1342}"/>
              </a:ext>
            </a:extLst>
          </p:cNvPr>
          <p:cNvSpPr/>
          <p:nvPr userDrawn="1"/>
        </p:nvSpPr>
        <p:spPr>
          <a:xfrm>
            <a:off x="9541765" y="1188721"/>
            <a:ext cx="2647315" cy="4867910"/>
          </a:xfrm>
          <a:custGeom>
            <a:avLst/>
            <a:gdLst/>
            <a:ahLst/>
            <a:cxnLst/>
            <a:rect l="l" t="t" r="r" b="b"/>
            <a:pathLst>
              <a:path w="2647315" h="4867910">
                <a:moveTo>
                  <a:pt x="2647188" y="0"/>
                </a:moveTo>
                <a:lnTo>
                  <a:pt x="0" y="0"/>
                </a:lnTo>
                <a:lnTo>
                  <a:pt x="2647188" y="4867414"/>
                </a:lnTo>
                <a:lnTo>
                  <a:pt x="2647188" y="0"/>
                </a:lnTo>
                <a:close/>
              </a:path>
            </a:pathLst>
          </a:custGeom>
          <a:solidFill>
            <a:srgbClr val="F1F1F1"/>
          </a:solidFill>
        </p:spPr>
        <p:txBody>
          <a:bodyPr wrap="square" lIns="0" tIns="0" rIns="0" bIns="0" rtlCol="0"/>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 name="Title 1"/>
          <p:cNvSpPr>
            <a:spLocks noGrp="1"/>
          </p:cNvSpPr>
          <p:nvPr>
            <p:ph type="ctrTitle"/>
          </p:nvPr>
        </p:nvSpPr>
        <p:spPr>
          <a:xfrm>
            <a:off x="760577" y="2130129"/>
            <a:ext cx="9314915" cy="2426709"/>
          </a:xfrm>
        </p:spPr>
        <p:txBody>
          <a:bodyPr/>
          <a:lstStyle>
            <a:lvl1pPr marL="0" algn="l" defTabSz="905103" rtl="0" eaLnBrk="0" fontAlgn="base" latinLnBrk="0" hangingPunct="0">
              <a:spcBef>
                <a:spcPct val="0"/>
              </a:spcBef>
              <a:spcAft>
                <a:spcPct val="0"/>
              </a:spcAft>
              <a:defRPr lang="en-US" sz="6000" b="1" kern="1200" dirty="0">
                <a:solidFill>
                  <a:srgbClr val="000066"/>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760577" y="4571589"/>
            <a:ext cx="9314915" cy="1470288"/>
          </a:xfrm>
        </p:spPr>
        <p:txBody>
          <a:bodyPr/>
          <a:lstStyle>
            <a:lvl1pPr marL="0" indent="0" algn="l">
              <a:buNone/>
              <a:defRPr lang="en-US" sz="2400" baseline="0" dirty="0">
                <a:solidFill>
                  <a:schemeClr val="tx1"/>
                </a:solidFill>
                <a:latin typeface="Arial" charset="0"/>
                <a:ea typeface="+mn-ea"/>
                <a:cs typeface="+mn-cs"/>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pPr marL="0" lvl="0" indent="0" algn="l" defTabSz="905103" rtl="0" eaLnBrk="0" fontAlgn="base" hangingPunct="0">
              <a:spcBef>
                <a:spcPct val="20000"/>
              </a:spcBef>
              <a:spcAft>
                <a:spcPct val="0"/>
              </a:spcAft>
              <a:buNone/>
            </a:pPr>
            <a:r>
              <a:rPr lang="en-US" dirty="0"/>
              <a:t>Click to edit Master subtitle style</a:t>
            </a:r>
          </a:p>
        </p:txBody>
      </p:sp>
    </p:spTree>
    <p:extLst>
      <p:ext uri="{BB962C8B-B14F-4D97-AF65-F5344CB8AC3E}">
        <p14:creationId xmlns:p14="http://schemas.microsoft.com/office/powerpoint/2010/main" val="3128455899"/>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85D-5005-486A-94E1-0426FAFA1F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625116D-7C38-4D9F-9E4F-4C4E4AF525F4}"/>
              </a:ext>
            </a:extLst>
          </p:cNvPr>
          <p:cNvSpPr>
            <a:spLocks noGrp="1"/>
          </p:cNvSpPr>
          <p:nvPr>
            <p:ph type="sldNum" sz="quarter" idx="10"/>
          </p:nvPr>
        </p:nvSpPr>
        <p:spPr/>
        <p:txBody>
          <a:bodyPr/>
          <a:lstStyle/>
          <a:p>
            <a:pPr>
              <a:defRPr/>
            </a:pPr>
            <a:fld id="{A8E01A80-7DFA-4C1F-BC6E-A2FE76CAFE34}" type="slidenum">
              <a:rPr lang="en-US" smtClean="0"/>
              <a:pPr>
                <a:defRPr/>
              </a:pPr>
              <a:t>‹#›</a:t>
            </a:fld>
            <a:endParaRPr lang="en-US" dirty="0"/>
          </a:p>
        </p:txBody>
      </p:sp>
      <p:sp>
        <p:nvSpPr>
          <p:cNvPr id="4" name="Content Placeholder 2">
            <a:extLst>
              <a:ext uri="{FF2B5EF4-FFF2-40B4-BE49-F238E27FC236}">
                <a16:creationId xmlns:a16="http://schemas.microsoft.com/office/drawing/2014/main" id="{AB491484-72A4-4787-9DA2-A5688DACCDFF}"/>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51A1E973-2B8A-40E8-8074-141D025746CD}"/>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7413329"/>
      </p:ext>
    </p:extLst>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6B75D-19BC-40C6-99F3-2190813DC15F}"/>
              </a:ext>
            </a:extLst>
          </p:cNvPr>
          <p:cNvSpPr>
            <a:spLocks noGrp="1"/>
          </p:cNvSpPr>
          <p:nvPr>
            <p:ph type="title"/>
          </p:nvPr>
        </p:nvSpPr>
        <p:spPr>
          <a:xfrm>
            <a:off x="838200" y="365129"/>
            <a:ext cx="10515600" cy="1325563"/>
          </a:xfrm>
          <a:prstGeom prst="rect">
            <a:avLst/>
          </a:prstGeom>
        </p:spPr>
        <p:txBody>
          <a:bodyPr vert="horz" lIns="91440" tIns="45720" rIns="91440" bIns="45720" rtlCol="0" anchor="t" anchorCtr="0">
            <a:normAutofit/>
          </a:bodyPr>
          <a:lstStyle/>
          <a:p>
            <a:r>
              <a:rPr lang="en-US" dirty="0"/>
              <a:t>Click to edit Master </a:t>
            </a:r>
            <a:br>
              <a:rPr lang="en-US" dirty="0"/>
            </a:br>
            <a:r>
              <a:rPr lang="en-US" dirty="0"/>
              <a:t>title style</a:t>
            </a:r>
          </a:p>
        </p:txBody>
      </p:sp>
      <p:sp>
        <p:nvSpPr>
          <p:cNvPr id="3" name="Text Placeholder 2">
            <a:extLst>
              <a:ext uri="{FF2B5EF4-FFF2-40B4-BE49-F238E27FC236}">
                <a16:creationId xmlns:a16="http://schemas.microsoft.com/office/drawing/2014/main" id="{7AD162CB-15A8-43CE-B79E-8ED469E1EF48}"/>
              </a:ext>
            </a:extLst>
          </p:cNvPr>
          <p:cNvSpPr>
            <a:spLocks noGrp="1"/>
          </p:cNvSpPr>
          <p:nvPr>
            <p:ph type="body" idx="1"/>
          </p:nvPr>
        </p:nvSpPr>
        <p:spPr>
          <a:xfrm>
            <a:off x="838200" y="1825624"/>
            <a:ext cx="10515600" cy="45601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E744FA32-B350-47DF-9C7A-B70DA1E02F9D}"/>
              </a:ext>
            </a:extLst>
          </p:cNvPr>
          <p:cNvSpPr>
            <a:spLocks noGrp="1"/>
          </p:cNvSpPr>
          <p:nvPr>
            <p:ph type="dt" sz="half" idx="2"/>
          </p:nvPr>
        </p:nvSpPr>
        <p:spPr>
          <a:xfrm>
            <a:off x="838200" y="649129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542DA-856C-492C-B5B3-046521ED174C}" type="datetime1">
              <a:rPr lang="en-US" smtClean="0"/>
              <a:t>2022.09.26</a:t>
            </a:fld>
            <a:endParaRPr lang="en-US"/>
          </a:p>
        </p:txBody>
      </p:sp>
      <p:sp>
        <p:nvSpPr>
          <p:cNvPr id="5" name="Footer Placeholder 4">
            <a:extLst>
              <a:ext uri="{FF2B5EF4-FFF2-40B4-BE49-F238E27FC236}">
                <a16:creationId xmlns:a16="http://schemas.microsoft.com/office/drawing/2014/main" id="{682F2877-11A8-4FC5-97A4-AC3C2298DB47}"/>
              </a:ext>
            </a:extLst>
          </p:cNvPr>
          <p:cNvSpPr>
            <a:spLocks noGrp="1"/>
          </p:cNvSpPr>
          <p:nvPr>
            <p:ph type="ftr" sz="quarter" idx="3"/>
          </p:nvPr>
        </p:nvSpPr>
        <p:spPr>
          <a:xfrm>
            <a:off x="4038600" y="649129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2ECE1-698A-4B24-91AE-D6307B1C43BA}"/>
              </a:ext>
            </a:extLst>
          </p:cNvPr>
          <p:cNvSpPr>
            <a:spLocks noGrp="1"/>
          </p:cNvSpPr>
          <p:nvPr>
            <p:ph type="sldNum" sz="quarter" idx="4"/>
          </p:nvPr>
        </p:nvSpPr>
        <p:spPr>
          <a:xfrm>
            <a:off x="8610600" y="64912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E2427-8788-484D-A54B-CA5B3637160B}" type="slidenum">
              <a:rPr lang="en-US" smtClean="0"/>
              <a:t>‹#›</a:t>
            </a:fld>
            <a:endParaRPr lang="en-US"/>
          </a:p>
        </p:txBody>
      </p:sp>
    </p:spTree>
    <p:extLst>
      <p:ext uri="{BB962C8B-B14F-4D97-AF65-F5344CB8AC3E}">
        <p14:creationId xmlns:p14="http://schemas.microsoft.com/office/powerpoint/2010/main" val="148377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354"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8534400" y="989755"/>
            <a:ext cx="3657600" cy="76025"/>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3075" name="Rectangle 2"/>
          <p:cNvSpPr>
            <a:spLocks noGrp="1" noChangeArrowheads="1"/>
          </p:cNvSpPr>
          <p:nvPr>
            <p:ph type="title"/>
          </p:nvPr>
        </p:nvSpPr>
        <p:spPr bwMode="auto">
          <a:xfrm>
            <a:off x="1610908" y="-114753"/>
            <a:ext cx="8970189" cy="1143239"/>
          </a:xfrm>
          <a:prstGeom prst="rect">
            <a:avLst/>
          </a:prstGeom>
          <a:noFill/>
          <a:ln w="9525">
            <a:noFill/>
            <a:miter lim="800000"/>
            <a:headEnd/>
            <a:tailEnd/>
          </a:ln>
        </p:spPr>
        <p:txBody>
          <a:bodyPr vert="horz" wrap="square" lIns="100292" tIns="50146" rIns="100292" bIns="50146" numCol="1" anchor="ctr" anchorCtr="0" compatLnSpc="1">
            <a:prstTxWarp prst="textNoShape">
              <a:avLst/>
            </a:prstTxWarp>
          </a:bodyPr>
          <a:lstStyle/>
          <a:p>
            <a:pPr lvl="0"/>
            <a:r>
              <a:rPr lang="en-US" dirty="0"/>
              <a:t>Click to edit Master title style</a:t>
            </a:r>
          </a:p>
        </p:txBody>
      </p:sp>
      <p:sp>
        <p:nvSpPr>
          <p:cNvPr id="3076" name="Rectangle 3"/>
          <p:cNvSpPr>
            <a:spLocks noGrp="1" noChangeArrowheads="1"/>
          </p:cNvSpPr>
          <p:nvPr>
            <p:ph type="body" idx="1"/>
          </p:nvPr>
        </p:nvSpPr>
        <p:spPr bwMode="auto">
          <a:xfrm>
            <a:off x="518524" y="1550620"/>
            <a:ext cx="10966585" cy="4115373"/>
          </a:xfrm>
          <a:prstGeom prst="rect">
            <a:avLst/>
          </a:prstGeom>
          <a:noFill/>
          <a:ln w="9525">
            <a:noFill/>
            <a:miter lim="800000"/>
            <a:headEnd/>
            <a:tailEnd/>
          </a:ln>
        </p:spPr>
        <p:txBody>
          <a:bodyPr vert="horz" wrap="square" lIns="100292" tIns="50146" rIns="100292" bIns="501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33" name="Rectangle 9"/>
          <p:cNvSpPr>
            <a:spLocks noChangeArrowheads="1"/>
          </p:cNvSpPr>
          <p:nvPr/>
        </p:nvSpPr>
        <p:spPr bwMode="auto">
          <a:xfrm flipV="1">
            <a:off x="0" y="989755"/>
            <a:ext cx="3657600" cy="74590"/>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59" name="Text Box 35"/>
          <p:cNvSpPr txBox="1">
            <a:spLocks noChangeArrowheads="1"/>
          </p:cNvSpPr>
          <p:nvPr/>
        </p:nvSpPr>
        <p:spPr bwMode="auto">
          <a:xfrm>
            <a:off x="4101833" y="902258"/>
            <a:ext cx="3988339" cy="278089"/>
          </a:xfrm>
          <a:prstGeom prst="rect">
            <a:avLst/>
          </a:prstGeom>
          <a:noFill/>
          <a:ln w="9525">
            <a:noFill/>
            <a:miter lim="800000"/>
            <a:headEnd/>
            <a:tailEnd/>
          </a:ln>
          <a:effectLst/>
        </p:spPr>
        <p:txBody>
          <a:bodyPr wrap="none" lIns="82615" tIns="41307" rIns="82615" bIns="41307">
            <a:spAutoFit/>
          </a:bodyPr>
          <a:lstStyle/>
          <a:p>
            <a:pPr marL="0" marR="0" lvl="0" indent="0" algn="l" defTabSz="826210" rtl="0" eaLnBrk="0" fontAlgn="base" latinLnBrk="0" hangingPunct="0">
              <a:lnSpc>
                <a:spcPct val="100000"/>
              </a:lnSpc>
              <a:spcBef>
                <a:spcPct val="0"/>
              </a:spcBef>
              <a:spcAft>
                <a:spcPct val="0"/>
              </a:spcAft>
              <a:buClrTx/>
              <a:buSzTx/>
              <a:buFontTx/>
              <a:buNone/>
              <a:tabLst/>
              <a:defRPr/>
            </a:pPr>
            <a:r>
              <a:rPr kumimoji="0" lang="en-US" sz="1265" b="1" i="1" u="none" strike="noStrike" kern="1200" cap="none" spc="0" normalizeH="0" baseline="0" noProof="0" dirty="0">
                <a:ln>
                  <a:noFill/>
                </a:ln>
                <a:solidFill>
                  <a:srgbClr val="000066"/>
                </a:solidFill>
                <a:effectLst/>
                <a:uLnTx/>
                <a:uFillTx/>
                <a:latin typeface="Arial" charset="0"/>
                <a:ea typeface="+mn-ea"/>
                <a:cs typeface="Arial" charset="0"/>
              </a:rPr>
              <a:t>Develop America's Airmen Today ... for Tomorrow</a:t>
            </a:r>
          </a:p>
        </p:txBody>
      </p:sp>
      <p:sp>
        <p:nvSpPr>
          <p:cNvPr id="1070" name="Rectangle 46"/>
          <p:cNvSpPr>
            <a:spLocks noChangeArrowheads="1"/>
          </p:cNvSpPr>
          <p:nvPr/>
        </p:nvSpPr>
        <p:spPr bwMode="auto">
          <a:xfrm flipV="1">
            <a:off x="1943" y="6508000"/>
            <a:ext cx="3474720" cy="41598"/>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71" name="Rectangle 47"/>
          <p:cNvSpPr>
            <a:spLocks noChangeArrowheads="1"/>
          </p:cNvSpPr>
          <p:nvPr/>
        </p:nvSpPr>
        <p:spPr bwMode="auto">
          <a:xfrm flipV="1">
            <a:off x="8717280" y="6492226"/>
            <a:ext cx="3474720" cy="41599"/>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0" name="Text Box 12"/>
          <p:cNvSpPr txBox="1">
            <a:spLocks noChangeArrowheads="1"/>
          </p:cNvSpPr>
          <p:nvPr userDrawn="1"/>
        </p:nvSpPr>
        <p:spPr bwMode="auto">
          <a:xfrm>
            <a:off x="3531541" y="6377470"/>
            <a:ext cx="5128925" cy="256622"/>
          </a:xfrm>
          <a:prstGeom prst="rect">
            <a:avLst/>
          </a:prstGeom>
          <a:noFill/>
          <a:ln w="9525">
            <a:noFill/>
            <a:miter lim="800000"/>
            <a:headEnd/>
            <a:tailEnd/>
          </a:ln>
          <a:effectLst/>
        </p:spPr>
        <p:txBody>
          <a:bodyPr wrap="none" lIns="75067" tIns="37535" rIns="75067" bIns="37535">
            <a:spAutoFit/>
          </a:bodyPr>
          <a:lstStyle/>
          <a:p>
            <a:pPr marL="0" marR="0" lvl="0" indent="0" algn="l" defTabSz="751041" rtl="0" eaLnBrk="0" fontAlgn="auto" latinLnBrk="0" hangingPunct="0">
              <a:lnSpc>
                <a:spcPct val="100000"/>
              </a:lnSpc>
              <a:spcBef>
                <a:spcPts val="0"/>
              </a:spcBef>
              <a:spcAft>
                <a:spcPts val="0"/>
              </a:spcAft>
              <a:buClrTx/>
              <a:buSzTx/>
              <a:buFontTx/>
              <a:buNone/>
              <a:tabLst/>
              <a:defRPr/>
            </a:pPr>
            <a:r>
              <a:rPr kumimoji="0" lang="en-US" sz="1175" b="1" i="1" u="none" strike="noStrike" kern="1200" cap="none" spc="0" normalizeH="0" baseline="0" noProof="0" dirty="0">
                <a:ln>
                  <a:noFill/>
                </a:ln>
                <a:solidFill>
                  <a:srgbClr val="000066"/>
                </a:solidFill>
                <a:effectLst/>
                <a:uLnTx/>
                <a:uFillTx/>
                <a:latin typeface="Arial"/>
                <a:ea typeface="+mn-ea"/>
                <a:cs typeface="Arial" charset="0"/>
              </a:rPr>
              <a:t>Air University: The Intellectual and Leadership Center of the Air Force</a:t>
            </a:r>
          </a:p>
        </p:txBody>
      </p:sp>
      <p:sp>
        <p:nvSpPr>
          <p:cNvPr id="21" name="Text Box 13"/>
          <p:cNvSpPr txBox="1">
            <a:spLocks noChangeArrowheads="1"/>
          </p:cNvSpPr>
          <p:nvPr userDrawn="1"/>
        </p:nvSpPr>
        <p:spPr bwMode="auto">
          <a:xfrm>
            <a:off x="5075213" y="6615583"/>
            <a:ext cx="2041572" cy="241870"/>
          </a:xfrm>
          <a:prstGeom prst="rect">
            <a:avLst/>
          </a:prstGeom>
          <a:noFill/>
          <a:ln w="9525">
            <a:noFill/>
            <a:miter lim="800000"/>
            <a:headEnd/>
            <a:tailEnd/>
          </a:ln>
          <a:effectLst/>
        </p:spPr>
        <p:txBody>
          <a:bodyPr wrap="none" lIns="74289" tIns="37152" rIns="74289" bIns="37152">
            <a:spAutoFit/>
          </a:bodyPr>
          <a:lstStyle/>
          <a:p>
            <a:pPr marL="0" marR="0" lvl="0" indent="0" algn="l" defTabSz="741505" rtl="0" eaLnBrk="0" fontAlgn="auto" latinLnBrk="0" hangingPunct="0">
              <a:lnSpc>
                <a:spcPct val="100000"/>
              </a:lnSpc>
              <a:spcBef>
                <a:spcPts val="0"/>
              </a:spcBef>
              <a:spcAft>
                <a:spcPts val="0"/>
              </a:spcAft>
              <a:buClrTx/>
              <a:buSzTx/>
              <a:buFontTx/>
              <a:buNone/>
              <a:tabLst/>
              <a:defRPr/>
            </a:pPr>
            <a:r>
              <a:rPr kumimoji="0" lang="en-US" sz="1084" b="1" i="1" u="none" strike="noStrike" kern="1200" cap="none" spc="0" normalizeH="0" baseline="0" noProof="0" dirty="0">
                <a:ln>
                  <a:noFill/>
                </a:ln>
                <a:solidFill>
                  <a:srgbClr val="000066"/>
                </a:solidFill>
                <a:effectLst/>
                <a:uLnTx/>
                <a:uFillTx/>
                <a:latin typeface="Arial"/>
                <a:ea typeface="+mn-ea"/>
                <a:cs typeface="Arial" charset="0"/>
              </a:rPr>
              <a:t>Aim High…Fly – Fight – Win </a:t>
            </a:r>
            <a:endParaRPr kumimoji="0" lang="en-US" sz="1084" b="0" i="1" u="none" strike="noStrike" kern="1200" cap="none" spc="0" normalizeH="0" baseline="0" noProof="0" dirty="0">
              <a:ln>
                <a:noFill/>
              </a:ln>
              <a:solidFill>
                <a:srgbClr val="000000"/>
              </a:solidFill>
              <a:effectLst/>
              <a:uLnTx/>
              <a:uFillTx/>
              <a:latin typeface="Arial"/>
              <a:ea typeface="+mn-ea"/>
              <a:cs typeface="Arial" charset="0"/>
            </a:endParaRPr>
          </a:p>
        </p:txBody>
      </p:sp>
      <p:pic>
        <p:nvPicPr>
          <p:cNvPr id="13" name="Picture 33" descr="chrmblue_std small">
            <a:extLst>
              <a:ext uri="{FF2B5EF4-FFF2-40B4-BE49-F238E27FC236}">
                <a16:creationId xmlns:a16="http://schemas.microsoft.com/office/drawing/2014/main" id="{75F70967-286A-4660-88F6-ECE9414E2B5D}"/>
              </a:ext>
            </a:extLst>
          </p:cNvPr>
          <p:cNvPicPr>
            <a:picLocks noChangeAspect="1" noChangeArrowheads="1"/>
          </p:cNvPicPr>
          <p:nvPr userDrawn="1"/>
        </p:nvPicPr>
        <p:blipFill>
          <a:blip r:embed="rId5" cstate="print"/>
          <a:srcRect/>
          <a:stretch>
            <a:fillRect/>
          </a:stretch>
        </p:blipFill>
        <p:spPr bwMode="auto">
          <a:xfrm>
            <a:off x="171319" y="75143"/>
            <a:ext cx="876300" cy="819150"/>
          </a:xfrm>
          <a:prstGeom prst="rect">
            <a:avLst/>
          </a:prstGeom>
          <a:noFill/>
          <a:ln w="9525">
            <a:noFill/>
            <a:miter lim="800000"/>
            <a:headEnd/>
            <a:tailEnd/>
          </a:ln>
        </p:spPr>
      </p:pic>
      <p:pic>
        <p:nvPicPr>
          <p:cNvPr id="14" name="Picture 17" descr="AFIT(good)">
            <a:extLst>
              <a:ext uri="{FF2B5EF4-FFF2-40B4-BE49-F238E27FC236}">
                <a16:creationId xmlns:a16="http://schemas.microsoft.com/office/drawing/2014/main" id="{B6EB820F-5086-4272-821F-C63075049462}"/>
              </a:ext>
            </a:extLst>
          </p:cNvPr>
          <p:cNvPicPr>
            <a:picLocks noChangeAspect="1" noChangeArrowheads="1"/>
          </p:cNvPicPr>
          <p:nvPr userDrawn="1"/>
        </p:nvPicPr>
        <p:blipFill>
          <a:blip r:embed="rId6" cstate="print">
            <a:duotone>
              <a:prstClr val="black"/>
              <a:schemeClr val="accent2">
                <a:tint val="45000"/>
                <a:satMod val="400000"/>
              </a:schemeClr>
            </a:duotone>
          </a:blip>
          <a:srcRect/>
          <a:stretch>
            <a:fillRect/>
          </a:stretch>
        </p:blipFill>
        <p:spPr bwMode="auto">
          <a:xfrm>
            <a:off x="10566652" y="137473"/>
            <a:ext cx="1447801" cy="694493"/>
          </a:xfrm>
          <a:prstGeom prst="rect">
            <a:avLst/>
          </a:prstGeom>
          <a:noFill/>
          <a:ln w="9525">
            <a:noFill/>
            <a:miter lim="800000"/>
            <a:headEnd/>
            <a:tailEnd/>
          </a:ln>
        </p:spPr>
      </p:pic>
      <p:sp>
        <p:nvSpPr>
          <p:cNvPr id="15" name="Slide Number Placeholder 15">
            <a:extLst>
              <a:ext uri="{FF2B5EF4-FFF2-40B4-BE49-F238E27FC236}">
                <a16:creationId xmlns:a16="http://schemas.microsoft.com/office/drawing/2014/main" id="{B0BE7E7F-1ADC-42D1-B32E-D9E126599915}"/>
              </a:ext>
            </a:extLst>
          </p:cNvPr>
          <p:cNvSpPr>
            <a:spLocks noGrp="1"/>
          </p:cNvSpPr>
          <p:nvPr>
            <p:ph type="sldNum" sz="quarter" idx="4"/>
          </p:nvPr>
        </p:nvSpPr>
        <p:spPr>
          <a:xfrm>
            <a:off x="9864583" y="6465915"/>
            <a:ext cx="2325476" cy="404089"/>
          </a:xfrm>
          <a:prstGeom prst="rect">
            <a:avLst/>
          </a:prstGeom>
        </p:spPr>
        <p:txBody>
          <a:bodyPr vert="horz" lIns="100289" tIns="50143" rIns="100289" bIns="50143" rtlCol="0" anchor="ctr"/>
          <a:lstStyle>
            <a:lvl1pPr algn="r">
              <a:defRPr sz="1300">
                <a:solidFill>
                  <a:srgbClr val="000000">
                    <a:tint val="75000"/>
                  </a:srgbClr>
                </a:solidFill>
                <a:cs typeface="Arial" charset="0"/>
              </a:defRPr>
            </a:lvl1pPr>
          </a:lstStyle>
          <a:p>
            <a:pPr>
              <a:defRPr/>
            </a:pPr>
            <a:fld id="{A8E01A80-7DFA-4C1F-BC6E-A2FE76CAFE34}" type="slidenum">
              <a:rPr lang="en-US"/>
              <a:pPr>
                <a:defRPr/>
              </a:pPr>
              <a:t>‹#›</a:t>
            </a:fld>
            <a:endParaRPr lang="en-US" dirty="0"/>
          </a:p>
        </p:txBody>
      </p:sp>
    </p:spTree>
    <p:extLst>
      <p:ext uri="{BB962C8B-B14F-4D97-AF65-F5344CB8AC3E}">
        <p14:creationId xmlns:p14="http://schemas.microsoft.com/office/powerpoint/2010/main" val="2968026800"/>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7" r:id="rId3"/>
  </p:sldLayoutIdLst>
  <p:transition advClick="0"/>
  <p:hf hdr="0" ftr="0"/>
  <p:txStyles>
    <p:titleStyle>
      <a:lvl1pPr algn="ctr" defTabSz="905103" rtl="0" eaLnBrk="0" fontAlgn="base" hangingPunct="0">
        <a:spcBef>
          <a:spcPct val="0"/>
        </a:spcBef>
        <a:spcAft>
          <a:spcPct val="0"/>
        </a:spcAft>
        <a:defRPr sz="3524" b="1">
          <a:solidFill>
            <a:schemeClr val="folHlink"/>
          </a:solidFill>
          <a:latin typeface="+mj-lt"/>
          <a:ea typeface="+mj-ea"/>
          <a:cs typeface="+mj-cs"/>
        </a:defRPr>
      </a:lvl1pPr>
      <a:lvl2pPr algn="ctr" defTabSz="905103" rtl="0" eaLnBrk="0" fontAlgn="base" hangingPunct="0">
        <a:spcBef>
          <a:spcPct val="0"/>
        </a:spcBef>
        <a:spcAft>
          <a:spcPct val="0"/>
        </a:spcAft>
        <a:defRPr sz="3524" b="1">
          <a:solidFill>
            <a:schemeClr val="folHlink"/>
          </a:solidFill>
          <a:latin typeface="Arial" charset="0"/>
        </a:defRPr>
      </a:lvl2pPr>
      <a:lvl3pPr algn="ctr" defTabSz="905103" rtl="0" eaLnBrk="0" fontAlgn="base" hangingPunct="0">
        <a:spcBef>
          <a:spcPct val="0"/>
        </a:spcBef>
        <a:spcAft>
          <a:spcPct val="0"/>
        </a:spcAft>
        <a:defRPr sz="3524" b="1">
          <a:solidFill>
            <a:schemeClr val="folHlink"/>
          </a:solidFill>
          <a:latin typeface="Arial" charset="0"/>
        </a:defRPr>
      </a:lvl3pPr>
      <a:lvl4pPr algn="ctr" defTabSz="905103" rtl="0" eaLnBrk="0" fontAlgn="base" hangingPunct="0">
        <a:spcBef>
          <a:spcPct val="0"/>
        </a:spcBef>
        <a:spcAft>
          <a:spcPct val="0"/>
        </a:spcAft>
        <a:defRPr sz="3524" b="1">
          <a:solidFill>
            <a:schemeClr val="folHlink"/>
          </a:solidFill>
          <a:latin typeface="Arial" charset="0"/>
        </a:defRPr>
      </a:lvl4pPr>
      <a:lvl5pPr algn="ctr" defTabSz="905103" rtl="0" eaLnBrk="0" fontAlgn="base" hangingPunct="0">
        <a:spcBef>
          <a:spcPct val="0"/>
        </a:spcBef>
        <a:spcAft>
          <a:spcPct val="0"/>
        </a:spcAft>
        <a:defRPr sz="3524" b="1">
          <a:solidFill>
            <a:schemeClr val="folHlink"/>
          </a:solidFill>
          <a:latin typeface="Arial" charset="0"/>
        </a:defRPr>
      </a:lvl5pPr>
      <a:lvl6pPr marL="413062" algn="ctr" defTabSz="906444" rtl="0" eaLnBrk="0" fontAlgn="base" hangingPunct="0">
        <a:spcBef>
          <a:spcPct val="0"/>
        </a:spcBef>
        <a:spcAft>
          <a:spcPct val="0"/>
        </a:spcAft>
        <a:defRPr sz="3524" b="1">
          <a:solidFill>
            <a:schemeClr val="folHlink"/>
          </a:solidFill>
          <a:latin typeface="Arial" charset="0"/>
        </a:defRPr>
      </a:lvl6pPr>
      <a:lvl7pPr marL="826126" algn="ctr" defTabSz="906444" rtl="0" eaLnBrk="0" fontAlgn="base" hangingPunct="0">
        <a:spcBef>
          <a:spcPct val="0"/>
        </a:spcBef>
        <a:spcAft>
          <a:spcPct val="0"/>
        </a:spcAft>
        <a:defRPr sz="3524" b="1">
          <a:solidFill>
            <a:schemeClr val="folHlink"/>
          </a:solidFill>
          <a:latin typeface="Arial" charset="0"/>
        </a:defRPr>
      </a:lvl7pPr>
      <a:lvl8pPr marL="1239188" algn="ctr" defTabSz="906444" rtl="0" eaLnBrk="0" fontAlgn="base" hangingPunct="0">
        <a:spcBef>
          <a:spcPct val="0"/>
        </a:spcBef>
        <a:spcAft>
          <a:spcPct val="0"/>
        </a:spcAft>
        <a:defRPr sz="3524" b="1">
          <a:solidFill>
            <a:schemeClr val="folHlink"/>
          </a:solidFill>
          <a:latin typeface="Arial" charset="0"/>
        </a:defRPr>
      </a:lvl8pPr>
      <a:lvl9pPr marL="1652251" algn="ctr" defTabSz="906444" rtl="0" eaLnBrk="0" fontAlgn="base" hangingPunct="0">
        <a:spcBef>
          <a:spcPct val="0"/>
        </a:spcBef>
        <a:spcAft>
          <a:spcPct val="0"/>
        </a:spcAft>
        <a:defRPr sz="3524" b="1">
          <a:solidFill>
            <a:schemeClr val="folHlink"/>
          </a:solidFill>
          <a:latin typeface="Arial" charset="0"/>
        </a:defRPr>
      </a:lvl9pPr>
    </p:titleStyle>
    <p:bodyStyle>
      <a:lvl1pPr marL="338518" indent="-338518" algn="l" defTabSz="905103" rtl="0" eaLnBrk="0" fontAlgn="base" hangingPunct="0">
        <a:spcBef>
          <a:spcPct val="20000"/>
        </a:spcBef>
        <a:spcAft>
          <a:spcPct val="0"/>
        </a:spcAft>
        <a:buChar char="•"/>
        <a:defRPr sz="2620">
          <a:solidFill>
            <a:schemeClr val="tx1"/>
          </a:solidFill>
          <a:latin typeface="+mn-lt"/>
          <a:ea typeface="+mn-ea"/>
          <a:cs typeface="+mn-cs"/>
        </a:defRPr>
      </a:lvl1pPr>
      <a:lvl2pPr marL="734410" indent="-281141" algn="l" defTabSz="905103" rtl="0" eaLnBrk="0" fontAlgn="base" hangingPunct="0">
        <a:spcBef>
          <a:spcPct val="20000"/>
        </a:spcBef>
        <a:spcAft>
          <a:spcPct val="0"/>
        </a:spcAft>
        <a:buChar char="•"/>
        <a:defRPr sz="2169">
          <a:solidFill>
            <a:schemeClr val="tx1"/>
          </a:solidFill>
          <a:latin typeface="+mn-lt"/>
        </a:defRPr>
      </a:lvl2pPr>
      <a:lvl3pPr marL="1131737" indent="-225200" algn="l" defTabSz="905103" rtl="0" eaLnBrk="0" fontAlgn="base" hangingPunct="0">
        <a:spcBef>
          <a:spcPct val="20000"/>
        </a:spcBef>
        <a:spcAft>
          <a:spcPct val="0"/>
        </a:spcAft>
        <a:buChar char="•"/>
        <a:defRPr sz="1807">
          <a:solidFill>
            <a:schemeClr val="tx1"/>
          </a:solidFill>
          <a:latin typeface="+mn-lt"/>
        </a:defRPr>
      </a:lvl3pPr>
      <a:lvl4pPr marL="1585004" indent="-225200" algn="l" defTabSz="905103" rtl="0" eaLnBrk="0" fontAlgn="base" hangingPunct="0">
        <a:spcBef>
          <a:spcPct val="20000"/>
        </a:spcBef>
        <a:spcAft>
          <a:spcPct val="0"/>
        </a:spcAft>
        <a:defRPr sz="1807">
          <a:solidFill>
            <a:schemeClr val="tx1"/>
          </a:solidFill>
          <a:latin typeface="+mn-lt"/>
        </a:defRPr>
      </a:lvl4pPr>
      <a:lvl5pPr marL="2038273" indent="-225200" algn="l" defTabSz="905103" rtl="0" eaLnBrk="0" fontAlgn="base" hangingPunct="0">
        <a:spcBef>
          <a:spcPct val="20000"/>
        </a:spcBef>
        <a:spcAft>
          <a:spcPct val="0"/>
        </a:spcAft>
        <a:buChar char="»"/>
        <a:defRPr sz="1807">
          <a:solidFill>
            <a:schemeClr val="tx1"/>
          </a:solidFill>
          <a:latin typeface="+mn-lt"/>
        </a:defRPr>
      </a:lvl5pPr>
      <a:lvl6pPr marL="2452560" indent="-226612" algn="l" defTabSz="906444" rtl="0" eaLnBrk="0" fontAlgn="base" hangingPunct="0">
        <a:spcBef>
          <a:spcPct val="20000"/>
        </a:spcBef>
        <a:spcAft>
          <a:spcPct val="0"/>
        </a:spcAft>
        <a:buChar char="»"/>
        <a:defRPr sz="1807">
          <a:solidFill>
            <a:schemeClr val="tx1"/>
          </a:solidFill>
          <a:latin typeface="+mn-lt"/>
        </a:defRPr>
      </a:lvl6pPr>
      <a:lvl7pPr marL="2865623" indent="-226612" algn="l" defTabSz="906444" rtl="0" eaLnBrk="0" fontAlgn="base" hangingPunct="0">
        <a:spcBef>
          <a:spcPct val="20000"/>
        </a:spcBef>
        <a:spcAft>
          <a:spcPct val="0"/>
        </a:spcAft>
        <a:buChar char="»"/>
        <a:defRPr sz="1807">
          <a:solidFill>
            <a:schemeClr val="tx1"/>
          </a:solidFill>
          <a:latin typeface="+mn-lt"/>
        </a:defRPr>
      </a:lvl7pPr>
      <a:lvl8pPr marL="3278685" indent="-226612" algn="l" defTabSz="906444" rtl="0" eaLnBrk="0" fontAlgn="base" hangingPunct="0">
        <a:spcBef>
          <a:spcPct val="20000"/>
        </a:spcBef>
        <a:spcAft>
          <a:spcPct val="0"/>
        </a:spcAft>
        <a:buChar char="»"/>
        <a:defRPr sz="1807">
          <a:solidFill>
            <a:schemeClr val="tx1"/>
          </a:solidFill>
          <a:latin typeface="+mn-lt"/>
        </a:defRPr>
      </a:lvl8pPr>
      <a:lvl9pPr marL="3691748" indent="-226612" algn="l" defTabSz="906444" rtl="0" eaLnBrk="0" fontAlgn="base" hangingPunct="0">
        <a:spcBef>
          <a:spcPct val="20000"/>
        </a:spcBef>
        <a:spcAft>
          <a:spcPct val="0"/>
        </a:spcAft>
        <a:buChar char="»"/>
        <a:defRPr sz="1807">
          <a:solidFill>
            <a:schemeClr val="tx1"/>
          </a:solidFill>
          <a:latin typeface="+mn-lt"/>
        </a:defRPr>
      </a:lvl9pPr>
    </p:bodyStyle>
    <p:otherStyle>
      <a:defPPr>
        <a:defRPr lang="en-US"/>
      </a:defPPr>
      <a:lvl1pPr marL="0" algn="l" defTabSz="826126" rtl="0" eaLnBrk="1" latinLnBrk="0" hangingPunct="1">
        <a:defRPr sz="1627" kern="1200">
          <a:solidFill>
            <a:schemeClr val="tx1"/>
          </a:solidFill>
          <a:latin typeface="+mn-lt"/>
          <a:ea typeface="+mn-ea"/>
          <a:cs typeface="+mn-cs"/>
        </a:defRPr>
      </a:lvl1pPr>
      <a:lvl2pPr marL="413062" algn="l" defTabSz="826126" rtl="0" eaLnBrk="1" latinLnBrk="0" hangingPunct="1">
        <a:defRPr sz="1627" kern="1200">
          <a:solidFill>
            <a:schemeClr val="tx1"/>
          </a:solidFill>
          <a:latin typeface="+mn-lt"/>
          <a:ea typeface="+mn-ea"/>
          <a:cs typeface="+mn-cs"/>
        </a:defRPr>
      </a:lvl2pPr>
      <a:lvl3pPr marL="826126" algn="l" defTabSz="826126" rtl="0" eaLnBrk="1" latinLnBrk="0" hangingPunct="1">
        <a:defRPr sz="1627" kern="1200">
          <a:solidFill>
            <a:schemeClr val="tx1"/>
          </a:solidFill>
          <a:latin typeface="+mn-lt"/>
          <a:ea typeface="+mn-ea"/>
          <a:cs typeface="+mn-cs"/>
        </a:defRPr>
      </a:lvl3pPr>
      <a:lvl4pPr marL="1239188" algn="l" defTabSz="826126" rtl="0" eaLnBrk="1" latinLnBrk="0" hangingPunct="1">
        <a:defRPr sz="1627" kern="1200">
          <a:solidFill>
            <a:schemeClr val="tx1"/>
          </a:solidFill>
          <a:latin typeface="+mn-lt"/>
          <a:ea typeface="+mn-ea"/>
          <a:cs typeface="+mn-cs"/>
        </a:defRPr>
      </a:lvl4pPr>
      <a:lvl5pPr marL="1652251" algn="l" defTabSz="826126" rtl="0" eaLnBrk="1" latinLnBrk="0" hangingPunct="1">
        <a:defRPr sz="1627" kern="1200">
          <a:solidFill>
            <a:schemeClr val="tx1"/>
          </a:solidFill>
          <a:latin typeface="+mn-lt"/>
          <a:ea typeface="+mn-ea"/>
          <a:cs typeface="+mn-cs"/>
        </a:defRPr>
      </a:lvl5pPr>
      <a:lvl6pPr marL="2065312" algn="l" defTabSz="826126" rtl="0" eaLnBrk="1" latinLnBrk="0" hangingPunct="1">
        <a:defRPr sz="1627" kern="1200">
          <a:solidFill>
            <a:schemeClr val="tx1"/>
          </a:solidFill>
          <a:latin typeface="+mn-lt"/>
          <a:ea typeface="+mn-ea"/>
          <a:cs typeface="+mn-cs"/>
        </a:defRPr>
      </a:lvl6pPr>
      <a:lvl7pPr marL="2478377" algn="l" defTabSz="826126" rtl="0" eaLnBrk="1" latinLnBrk="0" hangingPunct="1">
        <a:defRPr sz="1627" kern="1200">
          <a:solidFill>
            <a:schemeClr val="tx1"/>
          </a:solidFill>
          <a:latin typeface="+mn-lt"/>
          <a:ea typeface="+mn-ea"/>
          <a:cs typeface="+mn-cs"/>
        </a:defRPr>
      </a:lvl7pPr>
      <a:lvl8pPr marL="2891440" algn="l" defTabSz="826126" rtl="0" eaLnBrk="1" latinLnBrk="0" hangingPunct="1">
        <a:defRPr sz="1627" kern="1200">
          <a:solidFill>
            <a:schemeClr val="tx1"/>
          </a:solidFill>
          <a:latin typeface="+mn-lt"/>
          <a:ea typeface="+mn-ea"/>
          <a:cs typeface="+mn-cs"/>
        </a:defRPr>
      </a:lvl8pPr>
      <a:lvl9pPr marL="3304501" algn="l" defTabSz="826126" rtl="0" eaLnBrk="1" latinLnBrk="0" hangingPunct="1">
        <a:defRPr sz="1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lab.gs.mi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renton3983/Excel_Automation_with_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lab.gs.mil/"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RGOj5yH7evk"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github.com/mgaree/DSOR-short-course" TargetMode="External"/><Relationship Id="rId4" Type="http://schemas.openxmlformats.org/officeDocument/2006/relationships/hyperlink" Target="https://www.youtube.com/watch?v=USjZcfj8yx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C7D23-0E70-4F73-BE9E-852BDA2DE472}"/>
              </a:ext>
            </a:extLst>
          </p:cNvPr>
          <p:cNvSpPr>
            <a:spLocks noGrp="1"/>
          </p:cNvSpPr>
          <p:nvPr>
            <p:ph type="ctrTitle"/>
          </p:nvPr>
        </p:nvSpPr>
        <p:spPr>
          <a:xfrm>
            <a:off x="760577" y="2130129"/>
            <a:ext cx="9858931" cy="2426709"/>
          </a:xfrm>
        </p:spPr>
        <p:txBody>
          <a:bodyPr/>
          <a:lstStyle/>
          <a:p>
            <a:r>
              <a:rPr lang="en-US" sz="5400" dirty="0"/>
              <a:t>Version control: Git </a:t>
            </a:r>
            <a:br>
              <a:rPr lang="en-US" sz="5400" dirty="0"/>
            </a:br>
            <a:r>
              <a:rPr lang="en-US" sz="5400" dirty="0"/>
              <a:t>&amp; GitHub/GitLab</a:t>
            </a:r>
            <a:endParaRPr lang="en-US" sz="5400" strike="sngStrike" dirty="0"/>
          </a:p>
        </p:txBody>
      </p:sp>
      <p:sp>
        <p:nvSpPr>
          <p:cNvPr id="5" name="Subtitle 4">
            <a:extLst>
              <a:ext uri="{FF2B5EF4-FFF2-40B4-BE49-F238E27FC236}">
                <a16:creationId xmlns:a16="http://schemas.microsoft.com/office/drawing/2014/main" id="{FDA3489B-AB8C-4D88-A01C-063B42A3FB51}"/>
              </a:ext>
            </a:extLst>
          </p:cNvPr>
          <p:cNvSpPr>
            <a:spLocks noGrp="1"/>
          </p:cNvSpPr>
          <p:nvPr>
            <p:ph type="subTitle" idx="1"/>
          </p:nvPr>
        </p:nvSpPr>
        <p:spPr/>
        <p:txBody>
          <a:bodyPr/>
          <a:lstStyle/>
          <a:p>
            <a:r>
              <a:rPr lang="en-US" dirty="0"/>
              <a:t>DSOR Short Course</a:t>
            </a:r>
          </a:p>
          <a:p>
            <a:r>
              <a:rPr lang="en-US" dirty="0"/>
              <a:t>Sept 2022</a:t>
            </a:r>
          </a:p>
        </p:txBody>
      </p:sp>
    </p:spTree>
    <p:extLst>
      <p:ext uri="{BB962C8B-B14F-4D97-AF65-F5344CB8AC3E}">
        <p14:creationId xmlns:p14="http://schemas.microsoft.com/office/powerpoint/2010/main" val="2180556989"/>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4031-87CF-44C2-96F2-012099E95C9A}"/>
              </a:ext>
            </a:extLst>
          </p:cNvPr>
          <p:cNvSpPr>
            <a:spLocks noGrp="1"/>
          </p:cNvSpPr>
          <p:nvPr>
            <p:ph type="title"/>
          </p:nvPr>
        </p:nvSpPr>
        <p:spPr/>
        <p:txBody>
          <a:bodyPr/>
          <a:lstStyle/>
          <a:p>
            <a:r>
              <a:rPr lang="en-US" dirty="0"/>
              <a:t>Git is a popular VCS, while</a:t>
            </a:r>
            <a:br>
              <a:rPr lang="en-US" dirty="0"/>
            </a:br>
            <a:r>
              <a:rPr lang="en-US" dirty="0"/>
              <a:t>GitHub is a cloud hosting service for Git</a:t>
            </a:r>
          </a:p>
        </p:txBody>
      </p:sp>
      <p:sp>
        <p:nvSpPr>
          <p:cNvPr id="4" name="Slide Number Placeholder 3">
            <a:extLst>
              <a:ext uri="{FF2B5EF4-FFF2-40B4-BE49-F238E27FC236}">
                <a16:creationId xmlns:a16="http://schemas.microsoft.com/office/drawing/2014/main" id="{4FDBDA65-90D2-463C-84E6-F91DAEBC613D}"/>
              </a:ext>
            </a:extLst>
          </p:cNvPr>
          <p:cNvSpPr>
            <a:spLocks noGrp="1"/>
          </p:cNvSpPr>
          <p:nvPr>
            <p:ph type="sldNum" sz="quarter" idx="12"/>
          </p:nvPr>
        </p:nvSpPr>
        <p:spPr/>
        <p:txBody>
          <a:bodyPr/>
          <a:lstStyle/>
          <a:p>
            <a:fld id="{474E2427-8788-484D-A54B-CA5B3637160B}" type="slidenum">
              <a:rPr lang="en-US" smtClean="0"/>
              <a:t>10</a:t>
            </a:fld>
            <a:endParaRPr lang="en-US"/>
          </a:p>
        </p:txBody>
      </p:sp>
      <p:pic>
        <p:nvPicPr>
          <p:cNvPr id="7170" name="Picture 2" descr="Git vs. GitHub">
            <a:extLst>
              <a:ext uri="{FF2B5EF4-FFF2-40B4-BE49-F238E27FC236}">
                <a16:creationId xmlns:a16="http://schemas.microsoft.com/office/drawing/2014/main" id="{B39B1645-3EEB-4EEB-A95E-C3CECD11F0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25656" y="1690692"/>
            <a:ext cx="7042444" cy="48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82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3D0-F5EC-0FF4-D259-6480038393D1}"/>
              </a:ext>
            </a:extLst>
          </p:cNvPr>
          <p:cNvSpPr>
            <a:spLocks noGrp="1"/>
          </p:cNvSpPr>
          <p:nvPr>
            <p:ph type="title"/>
          </p:nvPr>
        </p:nvSpPr>
        <p:spPr/>
        <p:txBody>
          <a:bodyPr/>
          <a:lstStyle/>
          <a:p>
            <a:r>
              <a:rPr lang="en-US" dirty="0"/>
              <a:t>GitLab is essentially GitHub </a:t>
            </a:r>
            <a:br>
              <a:rPr lang="en-US" dirty="0"/>
            </a:br>
            <a:r>
              <a:rPr lang="en-US" dirty="0"/>
              <a:t>and is used by the DoD (</a:t>
            </a:r>
            <a:r>
              <a:rPr lang="en-US" dirty="0">
                <a:hlinkClick r:id="rId3"/>
              </a:rPr>
              <a:t>https://gitlab.gs.mil/</a:t>
            </a:r>
            <a:r>
              <a:rPr lang="en-US" dirty="0"/>
              <a:t>)</a:t>
            </a:r>
          </a:p>
        </p:txBody>
      </p:sp>
      <p:pic>
        <p:nvPicPr>
          <p:cNvPr id="12" name="Content Placeholder 11">
            <a:extLst>
              <a:ext uri="{FF2B5EF4-FFF2-40B4-BE49-F238E27FC236}">
                <a16:creationId xmlns:a16="http://schemas.microsoft.com/office/drawing/2014/main" id="{06A7B6BD-B88C-482F-0264-8653B8F9EC8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862306"/>
            <a:ext cx="10515600" cy="4002917"/>
          </a:xfrm>
        </p:spPr>
      </p:pic>
      <p:sp>
        <p:nvSpPr>
          <p:cNvPr id="4" name="Slide Number Placeholder 3">
            <a:extLst>
              <a:ext uri="{FF2B5EF4-FFF2-40B4-BE49-F238E27FC236}">
                <a16:creationId xmlns:a16="http://schemas.microsoft.com/office/drawing/2014/main" id="{3C2C0C04-4FDE-9517-C65F-3AABC83BFC45}"/>
              </a:ext>
            </a:extLst>
          </p:cNvPr>
          <p:cNvSpPr>
            <a:spLocks noGrp="1"/>
          </p:cNvSpPr>
          <p:nvPr>
            <p:ph type="sldNum" sz="quarter" idx="12"/>
          </p:nvPr>
        </p:nvSpPr>
        <p:spPr/>
        <p:txBody>
          <a:bodyPr/>
          <a:lstStyle/>
          <a:p>
            <a:fld id="{474E2427-8788-484D-A54B-CA5B3637160B}" type="slidenum">
              <a:rPr lang="en-US" smtClean="0"/>
              <a:t>11</a:t>
            </a:fld>
            <a:endParaRPr lang="en-US"/>
          </a:p>
        </p:txBody>
      </p:sp>
    </p:spTree>
    <p:extLst>
      <p:ext uri="{BB962C8B-B14F-4D97-AF65-F5344CB8AC3E}">
        <p14:creationId xmlns:p14="http://schemas.microsoft.com/office/powerpoint/2010/main" val="326604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B39B-93D8-2242-DCD9-4AE96C9752FD}"/>
              </a:ext>
            </a:extLst>
          </p:cNvPr>
          <p:cNvSpPr>
            <a:spLocks noGrp="1"/>
          </p:cNvSpPr>
          <p:nvPr>
            <p:ph type="title"/>
          </p:nvPr>
        </p:nvSpPr>
        <p:spPr/>
        <p:txBody>
          <a:bodyPr/>
          <a:lstStyle/>
          <a:p>
            <a:r>
              <a:rPr lang="en-US" dirty="0"/>
              <a:t>Git supports numerous workflows </a:t>
            </a:r>
            <a:br>
              <a:rPr lang="en-US" dirty="0"/>
            </a:br>
            <a:r>
              <a:rPr lang="en-US" dirty="0"/>
              <a:t>and </a:t>
            </a:r>
            <a:r>
              <a:rPr lang="en-US" dirty="0">
                <a:solidFill>
                  <a:schemeClr val="accent5">
                    <a:lumMod val="75000"/>
                  </a:schemeClr>
                </a:solidFill>
              </a:rPr>
              <a:t>branching</a:t>
            </a:r>
            <a:r>
              <a:rPr lang="en-US" dirty="0"/>
              <a:t> strategies</a:t>
            </a:r>
          </a:p>
        </p:txBody>
      </p:sp>
      <p:pic>
        <p:nvPicPr>
          <p:cNvPr id="10242" name="Picture 2" descr="Branching and merging - Git introduction">
            <a:extLst>
              <a:ext uri="{FF2B5EF4-FFF2-40B4-BE49-F238E27FC236}">
                <a16:creationId xmlns:a16="http://schemas.microsoft.com/office/drawing/2014/main" id="{6B8FADEB-DCED-44C4-9424-0FBBAAD3E4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21450" y="1690692"/>
            <a:ext cx="7832350" cy="45166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6A5BEDC-705C-4032-AFF9-596A60116A06}"/>
              </a:ext>
            </a:extLst>
          </p:cNvPr>
          <p:cNvSpPr>
            <a:spLocks noGrp="1"/>
          </p:cNvSpPr>
          <p:nvPr>
            <p:ph type="sldNum" sz="quarter" idx="12"/>
          </p:nvPr>
        </p:nvSpPr>
        <p:spPr/>
        <p:txBody>
          <a:bodyPr/>
          <a:lstStyle/>
          <a:p>
            <a:fld id="{474E2427-8788-484D-A54B-CA5B3637160B}" type="slidenum">
              <a:rPr lang="en-US" smtClean="0"/>
              <a:t>12</a:t>
            </a:fld>
            <a:endParaRPr lang="en-US"/>
          </a:p>
        </p:txBody>
      </p:sp>
    </p:spTree>
    <p:extLst>
      <p:ext uri="{BB962C8B-B14F-4D97-AF65-F5344CB8AC3E}">
        <p14:creationId xmlns:p14="http://schemas.microsoft.com/office/powerpoint/2010/main" val="403927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CABFAA-EEE1-4C02-AD04-60B34DB310AC}"/>
              </a:ext>
            </a:extLst>
          </p:cNvPr>
          <p:cNvSpPr>
            <a:spLocks noGrp="1"/>
          </p:cNvSpPr>
          <p:nvPr>
            <p:ph type="sldNum" sz="quarter" idx="12"/>
          </p:nvPr>
        </p:nvSpPr>
        <p:spPr/>
        <p:txBody>
          <a:bodyPr/>
          <a:lstStyle/>
          <a:p>
            <a:fld id="{474E2427-8788-484D-A54B-CA5B3637160B}" type="slidenum">
              <a:rPr lang="en-US" smtClean="0"/>
              <a:t>13</a:t>
            </a:fld>
            <a:endParaRPr lang="en-US"/>
          </a:p>
        </p:txBody>
      </p:sp>
      <p:pic>
        <p:nvPicPr>
          <p:cNvPr id="8194" name="Picture 2" descr="5 Git Workflows &amp;amp; Branching Strategy to deliver better code">
            <a:extLst>
              <a:ext uri="{FF2B5EF4-FFF2-40B4-BE49-F238E27FC236}">
                <a16:creationId xmlns:a16="http://schemas.microsoft.com/office/drawing/2014/main" id="{80D31290-BB83-4FA7-B427-F9EE3C99DC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32261" y="2221128"/>
            <a:ext cx="7521539" cy="367801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asic Git Workflow">
            <a:extLst>
              <a:ext uri="{FF2B5EF4-FFF2-40B4-BE49-F238E27FC236}">
                <a16:creationId xmlns:a16="http://schemas.microsoft.com/office/drawing/2014/main" id="{F08DE290-2186-43A7-A7EE-75F221CD4A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293" r="3365" b="41407"/>
          <a:stretch/>
        </p:blipFill>
        <p:spPr bwMode="auto">
          <a:xfrm>
            <a:off x="3452116" y="1908787"/>
            <a:ext cx="7643975" cy="58549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1DE64B06-9A12-4FD5-A091-A4A5D5413B07}"/>
              </a:ext>
            </a:extLst>
          </p:cNvPr>
          <p:cNvCxnSpPr>
            <a:cxnSpLocks/>
          </p:cNvCxnSpPr>
          <p:nvPr/>
        </p:nvCxnSpPr>
        <p:spPr>
          <a:xfrm>
            <a:off x="4150760" y="2607296"/>
            <a:ext cx="6945331" cy="0"/>
          </a:xfrm>
          <a:prstGeom prst="line">
            <a:avLst/>
          </a:prstGeom>
          <a:ln>
            <a:solidFill>
              <a:srgbClr val="9DA8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2142-15A6-4362-93E0-D0CAD9ED3207}"/>
              </a:ext>
            </a:extLst>
          </p:cNvPr>
          <p:cNvSpPr>
            <a:spLocks noGrp="1"/>
          </p:cNvSpPr>
          <p:nvPr>
            <p:ph type="title"/>
          </p:nvPr>
        </p:nvSpPr>
        <p:spPr/>
        <p:txBody>
          <a:bodyPr/>
          <a:lstStyle/>
          <a:p>
            <a:r>
              <a:rPr lang="en-US" dirty="0"/>
              <a:t>With Git, a file is </a:t>
            </a:r>
            <a:r>
              <a:rPr lang="en-US" dirty="0">
                <a:solidFill>
                  <a:schemeClr val="accent5">
                    <a:lumMod val="75000"/>
                  </a:schemeClr>
                </a:solidFill>
              </a:rPr>
              <a:t>modified</a:t>
            </a:r>
            <a:r>
              <a:rPr lang="en-US" dirty="0"/>
              <a:t>, </a:t>
            </a:r>
            <a:br>
              <a:rPr lang="en-US" dirty="0"/>
            </a:br>
            <a:r>
              <a:rPr lang="en-US" dirty="0">
                <a:solidFill>
                  <a:schemeClr val="accent5">
                    <a:lumMod val="75000"/>
                  </a:schemeClr>
                </a:solidFill>
              </a:rPr>
              <a:t>staged</a:t>
            </a:r>
            <a:r>
              <a:rPr lang="en-US" dirty="0"/>
              <a:t>, or </a:t>
            </a:r>
            <a:r>
              <a:rPr lang="en-US" dirty="0">
                <a:solidFill>
                  <a:schemeClr val="accent5">
                    <a:lumMod val="75000"/>
                  </a:schemeClr>
                </a:solidFill>
              </a:rPr>
              <a:t>committed</a:t>
            </a:r>
          </a:p>
        </p:txBody>
      </p:sp>
      <p:sp>
        <p:nvSpPr>
          <p:cNvPr id="4" name="Slide Number Placeholder 3">
            <a:extLst>
              <a:ext uri="{FF2B5EF4-FFF2-40B4-BE49-F238E27FC236}">
                <a16:creationId xmlns:a16="http://schemas.microsoft.com/office/drawing/2014/main" id="{68E6868B-4000-4F00-91D4-B154DA7AF4E4}"/>
              </a:ext>
            </a:extLst>
          </p:cNvPr>
          <p:cNvSpPr>
            <a:spLocks noGrp="1"/>
          </p:cNvSpPr>
          <p:nvPr>
            <p:ph type="sldNum" sz="quarter" idx="12"/>
          </p:nvPr>
        </p:nvSpPr>
        <p:spPr/>
        <p:txBody>
          <a:bodyPr/>
          <a:lstStyle/>
          <a:p>
            <a:fld id="{474E2427-8788-484D-A54B-CA5B3637160B}" type="slidenum">
              <a:rPr lang="en-US" smtClean="0"/>
              <a:t>14</a:t>
            </a:fld>
            <a:endParaRPr lang="en-US"/>
          </a:p>
        </p:txBody>
      </p:sp>
      <p:pic>
        <p:nvPicPr>
          <p:cNvPr id="9218" name="Picture 2" descr="Working tree, staging area, and Git directory.">
            <a:extLst>
              <a:ext uri="{FF2B5EF4-FFF2-40B4-BE49-F238E27FC236}">
                <a16:creationId xmlns:a16="http://schemas.microsoft.com/office/drawing/2014/main" id="{546C2FD6-B5A7-4941-8F60-04C0943CE0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2081879"/>
            <a:ext cx="7315200" cy="403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04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9A60-D47E-48CA-89D3-8D26C39B0A00}"/>
              </a:ext>
            </a:extLst>
          </p:cNvPr>
          <p:cNvSpPr>
            <a:spLocks noGrp="1"/>
          </p:cNvSpPr>
          <p:nvPr>
            <p:ph type="title"/>
          </p:nvPr>
        </p:nvSpPr>
        <p:spPr/>
        <p:txBody>
          <a:bodyPr/>
          <a:lstStyle/>
          <a:p>
            <a:r>
              <a:rPr lang="en-US" dirty="0"/>
              <a:t>Typical flow: edit a file, stage it, </a:t>
            </a:r>
            <a:br>
              <a:rPr lang="en-US" dirty="0"/>
            </a:br>
            <a:r>
              <a:rPr lang="en-US" dirty="0"/>
              <a:t>then create a commit</a:t>
            </a:r>
          </a:p>
        </p:txBody>
      </p:sp>
      <p:sp>
        <p:nvSpPr>
          <p:cNvPr id="4" name="Slide Number Placeholder 3">
            <a:extLst>
              <a:ext uri="{FF2B5EF4-FFF2-40B4-BE49-F238E27FC236}">
                <a16:creationId xmlns:a16="http://schemas.microsoft.com/office/drawing/2014/main" id="{9C15C5AA-AE9A-41A5-A6B3-5AB057CBBF65}"/>
              </a:ext>
            </a:extLst>
          </p:cNvPr>
          <p:cNvSpPr>
            <a:spLocks noGrp="1"/>
          </p:cNvSpPr>
          <p:nvPr>
            <p:ph type="sldNum" sz="quarter" idx="12"/>
          </p:nvPr>
        </p:nvSpPr>
        <p:spPr/>
        <p:txBody>
          <a:bodyPr/>
          <a:lstStyle/>
          <a:p>
            <a:fld id="{474E2427-8788-484D-A54B-CA5B3637160B}" type="slidenum">
              <a:rPr lang="en-US" smtClean="0"/>
              <a:t>15</a:t>
            </a:fld>
            <a:endParaRPr lang="en-US"/>
          </a:p>
        </p:txBody>
      </p:sp>
      <p:pic>
        <p:nvPicPr>
          <p:cNvPr id="11266" name="Picture 2" descr="Git add modified file">
            <a:extLst>
              <a:ext uri="{FF2B5EF4-FFF2-40B4-BE49-F238E27FC236}">
                <a16:creationId xmlns:a16="http://schemas.microsoft.com/office/drawing/2014/main" id="{17DD40FC-F71F-4EED-A8AA-3E287EE31E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771222"/>
            <a:ext cx="10515600" cy="472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9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5043-E763-46B2-9F49-76B9E0026AFA}"/>
              </a:ext>
            </a:extLst>
          </p:cNvPr>
          <p:cNvSpPr>
            <a:spLocks noGrp="1"/>
          </p:cNvSpPr>
          <p:nvPr>
            <p:ph type="title"/>
          </p:nvPr>
        </p:nvSpPr>
        <p:spPr/>
        <p:txBody>
          <a:bodyPr/>
          <a:lstStyle/>
          <a:p>
            <a:r>
              <a:rPr lang="en-US" dirty="0"/>
              <a:t>Using short, descriptive commit messages makes for a more useful log of commits</a:t>
            </a:r>
          </a:p>
        </p:txBody>
      </p:sp>
      <p:sp>
        <p:nvSpPr>
          <p:cNvPr id="4" name="Slide Number Placeholder 3">
            <a:extLst>
              <a:ext uri="{FF2B5EF4-FFF2-40B4-BE49-F238E27FC236}">
                <a16:creationId xmlns:a16="http://schemas.microsoft.com/office/drawing/2014/main" id="{E935E702-4BA3-48F9-BB0B-B10DC04A7CED}"/>
              </a:ext>
            </a:extLst>
          </p:cNvPr>
          <p:cNvSpPr>
            <a:spLocks noGrp="1"/>
          </p:cNvSpPr>
          <p:nvPr>
            <p:ph type="sldNum" sz="quarter" idx="12"/>
          </p:nvPr>
        </p:nvSpPr>
        <p:spPr/>
        <p:txBody>
          <a:bodyPr/>
          <a:lstStyle/>
          <a:p>
            <a:fld id="{474E2427-8788-484D-A54B-CA5B3637160B}" type="slidenum">
              <a:rPr lang="en-US" smtClean="0"/>
              <a:t>16</a:t>
            </a:fld>
            <a:endParaRPr lang="en-US"/>
          </a:p>
        </p:txBody>
      </p:sp>
      <p:pic>
        <p:nvPicPr>
          <p:cNvPr id="12290" name="Picture 2" descr="Git logs">
            <a:extLst>
              <a:ext uri="{FF2B5EF4-FFF2-40B4-BE49-F238E27FC236}">
                <a16:creationId xmlns:a16="http://schemas.microsoft.com/office/drawing/2014/main" id="{9BA6E438-48E7-4D73-B0AB-29E169F0A9D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4058" b="5466"/>
          <a:stretch/>
        </p:blipFill>
        <p:spPr bwMode="auto">
          <a:xfrm>
            <a:off x="838201" y="2565467"/>
            <a:ext cx="10515010" cy="386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8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D722-4F42-41D8-985C-AAA9C1E5666B}"/>
              </a:ext>
            </a:extLst>
          </p:cNvPr>
          <p:cNvSpPr>
            <a:spLocks noGrp="1"/>
          </p:cNvSpPr>
          <p:nvPr>
            <p:ph type="title"/>
          </p:nvPr>
        </p:nvSpPr>
        <p:spPr/>
        <p:txBody>
          <a:bodyPr/>
          <a:lstStyle/>
          <a:p>
            <a:r>
              <a:rPr lang="en-US" dirty="0"/>
              <a:t>History on GitHub is basically the same</a:t>
            </a:r>
          </a:p>
        </p:txBody>
      </p:sp>
      <p:sp>
        <p:nvSpPr>
          <p:cNvPr id="4" name="Slide Number Placeholder 3">
            <a:extLst>
              <a:ext uri="{FF2B5EF4-FFF2-40B4-BE49-F238E27FC236}">
                <a16:creationId xmlns:a16="http://schemas.microsoft.com/office/drawing/2014/main" id="{64324B3A-07AC-42B9-9915-9E64A60B75EF}"/>
              </a:ext>
            </a:extLst>
          </p:cNvPr>
          <p:cNvSpPr>
            <a:spLocks noGrp="1"/>
          </p:cNvSpPr>
          <p:nvPr>
            <p:ph type="sldNum" sz="quarter" idx="12"/>
          </p:nvPr>
        </p:nvSpPr>
        <p:spPr/>
        <p:txBody>
          <a:bodyPr/>
          <a:lstStyle/>
          <a:p>
            <a:fld id="{474E2427-8788-484D-A54B-CA5B3637160B}" type="slidenum">
              <a:rPr lang="en-US" smtClean="0"/>
              <a:t>17</a:t>
            </a:fld>
            <a:endParaRPr lang="en-US"/>
          </a:p>
        </p:txBody>
      </p:sp>
      <p:pic>
        <p:nvPicPr>
          <p:cNvPr id="10" name="Content Placeholder 9">
            <a:extLst>
              <a:ext uri="{FF2B5EF4-FFF2-40B4-BE49-F238E27FC236}">
                <a16:creationId xmlns:a16="http://schemas.microsoft.com/office/drawing/2014/main" id="{9A39B997-CD56-4169-BE1F-00B4F361B509}"/>
              </a:ext>
            </a:extLst>
          </p:cNvPr>
          <p:cNvPicPr>
            <a:picLocks noGrp="1" noChangeAspect="1"/>
          </p:cNvPicPr>
          <p:nvPr>
            <p:ph idx="1"/>
          </p:nvPr>
        </p:nvPicPr>
        <p:blipFill>
          <a:blip r:embed="rId3"/>
          <a:stretch>
            <a:fillRect/>
          </a:stretch>
        </p:blipFill>
        <p:spPr>
          <a:xfrm>
            <a:off x="838200" y="1449977"/>
            <a:ext cx="10515600" cy="5041314"/>
          </a:xfrm>
        </p:spPr>
      </p:pic>
    </p:spTree>
    <p:extLst>
      <p:ext uri="{BB962C8B-B14F-4D97-AF65-F5344CB8AC3E}">
        <p14:creationId xmlns:p14="http://schemas.microsoft.com/office/powerpoint/2010/main" val="382620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F353-62FA-09FE-6EEB-14AA3980A4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21EAA-7442-8345-BF35-5F9F60AA883C}"/>
              </a:ext>
            </a:extLst>
          </p:cNvPr>
          <p:cNvSpPr>
            <a:spLocks noGrp="1"/>
          </p:cNvSpPr>
          <p:nvPr>
            <p:ph idx="1"/>
          </p:nvPr>
        </p:nvSpPr>
        <p:spPr/>
        <p:txBody>
          <a:bodyPr/>
          <a:lstStyle/>
          <a:p>
            <a:pPr marL="0" indent="0">
              <a:buNone/>
            </a:pPr>
            <a:r>
              <a:rPr lang="en-US" dirty="0">
                <a:hlinkClick r:id="rId3"/>
              </a:rPr>
              <a:t>Show GitHub example</a:t>
            </a:r>
            <a:endParaRPr lang="en-US" dirty="0"/>
          </a:p>
        </p:txBody>
      </p:sp>
      <p:sp>
        <p:nvSpPr>
          <p:cNvPr id="4" name="Slide Number Placeholder 3">
            <a:extLst>
              <a:ext uri="{FF2B5EF4-FFF2-40B4-BE49-F238E27FC236}">
                <a16:creationId xmlns:a16="http://schemas.microsoft.com/office/drawing/2014/main" id="{F281960D-8C2A-281C-5AEC-6640C51786AE}"/>
              </a:ext>
            </a:extLst>
          </p:cNvPr>
          <p:cNvSpPr>
            <a:spLocks noGrp="1"/>
          </p:cNvSpPr>
          <p:nvPr>
            <p:ph type="sldNum" sz="quarter" idx="12"/>
          </p:nvPr>
        </p:nvSpPr>
        <p:spPr/>
        <p:txBody>
          <a:bodyPr/>
          <a:lstStyle/>
          <a:p>
            <a:fld id="{474E2427-8788-484D-A54B-CA5B3637160B}" type="slidenum">
              <a:rPr lang="en-US" smtClean="0"/>
              <a:t>18</a:t>
            </a:fld>
            <a:endParaRPr lang="en-US"/>
          </a:p>
        </p:txBody>
      </p:sp>
    </p:spTree>
    <p:extLst>
      <p:ext uri="{BB962C8B-B14F-4D97-AF65-F5344CB8AC3E}">
        <p14:creationId xmlns:p14="http://schemas.microsoft.com/office/powerpoint/2010/main" val="440328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4293-F090-4BF8-B7AC-9F208BAB5AA6}"/>
              </a:ext>
            </a:extLst>
          </p:cNvPr>
          <p:cNvSpPr>
            <a:spLocks noGrp="1"/>
          </p:cNvSpPr>
          <p:nvPr>
            <p:ph type="title"/>
          </p:nvPr>
        </p:nvSpPr>
        <p:spPr/>
        <p:txBody>
          <a:bodyPr/>
          <a:lstStyle/>
          <a:p>
            <a:r>
              <a:rPr lang="en-US" dirty="0"/>
              <a:t>Version control: not just for coding</a:t>
            </a:r>
          </a:p>
        </p:txBody>
      </p:sp>
      <p:sp>
        <p:nvSpPr>
          <p:cNvPr id="3" name="Slide Number Placeholder 2">
            <a:extLst>
              <a:ext uri="{FF2B5EF4-FFF2-40B4-BE49-F238E27FC236}">
                <a16:creationId xmlns:a16="http://schemas.microsoft.com/office/drawing/2014/main" id="{61122117-213E-46D7-97BD-A3DABAF1D4D3}"/>
              </a:ext>
            </a:extLst>
          </p:cNvPr>
          <p:cNvSpPr>
            <a:spLocks noGrp="1"/>
          </p:cNvSpPr>
          <p:nvPr>
            <p:ph type="sldNum" sz="quarter" idx="12"/>
          </p:nvPr>
        </p:nvSpPr>
        <p:spPr/>
        <p:txBody>
          <a:bodyPr/>
          <a:lstStyle/>
          <a:p>
            <a:fld id="{474E2427-8788-484D-A54B-CA5B3637160B}" type="slidenum">
              <a:rPr lang="en-US" smtClean="0"/>
              <a:t>19</a:t>
            </a:fld>
            <a:endParaRPr lang="en-US"/>
          </a:p>
        </p:txBody>
      </p:sp>
      <p:sp>
        <p:nvSpPr>
          <p:cNvPr id="9" name="Content Placeholder 8">
            <a:extLst>
              <a:ext uri="{FF2B5EF4-FFF2-40B4-BE49-F238E27FC236}">
                <a16:creationId xmlns:a16="http://schemas.microsoft.com/office/drawing/2014/main" id="{3A450B46-CFE2-406B-95A1-49E3A9FDEC69}"/>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F1036D41-670C-4580-B472-701BECD3916D}"/>
              </a:ext>
            </a:extLst>
          </p:cNvPr>
          <p:cNvPicPr>
            <a:picLocks noChangeAspect="1"/>
          </p:cNvPicPr>
          <p:nvPr/>
        </p:nvPicPr>
        <p:blipFill>
          <a:blip r:embed="rId3"/>
          <a:stretch>
            <a:fillRect/>
          </a:stretch>
        </p:blipFill>
        <p:spPr>
          <a:xfrm>
            <a:off x="3789894" y="1483812"/>
            <a:ext cx="7563906" cy="4887007"/>
          </a:xfrm>
          <a:prstGeom prst="rect">
            <a:avLst/>
          </a:prstGeom>
        </p:spPr>
      </p:pic>
      <p:sp>
        <p:nvSpPr>
          <p:cNvPr id="7" name="Rectangle: Rounded Corners 6">
            <a:extLst>
              <a:ext uri="{FF2B5EF4-FFF2-40B4-BE49-F238E27FC236}">
                <a16:creationId xmlns:a16="http://schemas.microsoft.com/office/drawing/2014/main" id="{600FDDE8-4816-4DE5-9990-F0593E7D1C91}"/>
              </a:ext>
            </a:extLst>
          </p:cNvPr>
          <p:cNvSpPr/>
          <p:nvPr/>
        </p:nvSpPr>
        <p:spPr>
          <a:xfrm>
            <a:off x="3328827" y="4654997"/>
            <a:ext cx="1592494" cy="71919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421903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buFont typeface="+mj-lt"/>
              <a:buAutoNum type="arabicPeriod"/>
            </a:pPr>
            <a:r>
              <a:rPr lang="en-US" dirty="0"/>
              <a:t>Understand the value of version control software.</a:t>
            </a:r>
            <a:br>
              <a:rPr lang="en-US" dirty="0"/>
            </a:br>
            <a:endParaRPr lang="en-US" dirty="0"/>
          </a:p>
          <a:p>
            <a:pPr marL="514350" indent="-514350">
              <a:buFont typeface="+mj-lt"/>
              <a:buAutoNum type="arabicPeriod"/>
            </a:pPr>
            <a:r>
              <a:rPr lang="en-US" dirty="0"/>
              <a:t>Use Git for basic version control operations.</a:t>
            </a:r>
          </a:p>
          <a:p>
            <a:pPr marL="514350" indent="-514350">
              <a:buFont typeface="+mj-lt"/>
              <a:buAutoNum type="arabicPeriod"/>
            </a:pPr>
            <a:endParaRPr lang="en-US" dirty="0"/>
          </a:p>
          <a:p>
            <a:pPr marL="514350" indent="-514350">
              <a:buFont typeface="+mj-lt"/>
              <a:buAutoNum type="arabicPeriod"/>
            </a:pPr>
            <a:r>
              <a:rPr lang="en-US" dirty="0"/>
              <a:t>Sync changes to a remote repository using GitHub.</a:t>
            </a:r>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2</a:t>
            </a:fld>
            <a:endParaRPr lang="en-US"/>
          </a:p>
        </p:txBody>
      </p:sp>
    </p:spTree>
    <p:extLst>
      <p:ext uri="{BB962C8B-B14F-4D97-AF65-F5344CB8AC3E}">
        <p14:creationId xmlns:p14="http://schemas.microsoft.com/office/powerpoint/2010/main" val="125307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B1C9-3794-481B-9EB4-A0DA2869DA24}"/>
              </a:ext>
            </a:extLst>
          </p:cNvPr>
          <p:cNvSpPr>
            <a:spLocks noGrp="1"/>
          </p:cNvSpPr>
          <p:nvPr>
            <p:ph type="title"/>
          </p:nvPr>
        </p:nvSpPr>
        <p:spPr/>
        <p:txBody>
          <a:bodyPr/>
          <a:lstStyle/>
          <a:p>
            <a:r>
              <a:rPr lang="en-US" dirty="0"/>
              <a:t>Detailed diff of a LaTeX source file </a:t>
            </a:r>
            <a:br>
              <a:rPr lang="en-US" dirty="0"/>
            </a:br>
            <a:r>
              <a:rPr lang="en-US" dirty="0"/>
              <a:t>as committed from Overleaf</a:t>
            </a:r>
          </a:p>
        </p:txBody>
      </p:sp>
      <p:pic>
        <p:nvPicPr>
          <p:cNvPr id="6" name="Content Placeholder 5">
            <a:extLst>
              <a:ext uri="{FF2B5EF4-FFF2-40B4-BE49-F238E27FC236}">
                <a16:creationId xmlns:a16="http://schemas.microsoft.com/office/drawing/2014/main" id="{6EDC6D09-9D39-4423-9E9B-26DC95D5B3A5}"/>
              </a:ext>
            </a:extLst>
          </p:cNvPr>
          <p:cNvPicPr>
            <a:picLocks noGrp="1" noChangeAspect="1"/>
          </p:cNvPicPr>
          <p:nvPr>
            <p:ph idx="1"/>
          </p:nvPr>
        </p:nvPicPr>
        <p:blipFill>
          <a:blip r:embed="rId3"/>
          <a:stretch>
            <a:fillRect/>
          </a:stretch>
        </p:blipFill>
        <p:spPr>
          <a:xfrm>
            <a:off x="1500027" y="1708606"/>
            <a:ext cx="9853773" cy="4782685"/>
          </a:xfrm>
        </p:spPr>
      </p:pic>
      <p:sp>
        <p:nvSpPr>
          <p:cNvPr id="4" name="Slide Number Placeholder 3">
            <a:extLst>
              <a:ext uri="{FF2B5EF4-FFF2-40B4-BE49-F238E27FC236}">
                <a16:creationId xmlns:a16="http://schemas.microsoft.com/office/drawing/2014/main" id="{1145FA59-7624-43EC-81F5-1B8F1C69E960}"/>
              </a:ext>
            </a:extLst>
          </p:cNvPr>
          <p:cNvSpPr>
            <a:spLocks noGrp="1"/>
          </p:cNvSpPr>
          <p:nvPr>
            <p:ph type="sldNum" sz="quarter" idx="12"/>
          </p:nvPr>
        </p:nvSpPr>
        <p:spPr/>
        <p:txBody>
          <a:bodyPr/>
          <a:lstStyle/>
          <a:p>
            <a:fld id="{474E2427-8788-484D-A54B-CA5B3637160B}" type="slidenum">
              <a:rPr lang="en-US" smtClean="0"/>
              <a:t>20</a:t>
            </a:fld>
            <a:endParaRPr lang="en-US"/>
          </a:p>
        </p:txBody>
      </p:sp>
    </p:spTree>
    <p:extLst>
      <p:ext uri="{BB962C8B-B14F-4D97-AF65-F5344CB8AC3E}">
        <p14:creationId xmlns:p14="http://schemas.microsoft.com/office/powerpoint/2010/main" val="61297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a:xfrm>
            <a:off x="838200" y="345535"/>
            <a:ext cx="10515600" cy="1325563"/>
          </a:xfrm>
        </p:spPr>
        <p:txBody>
          <a:bodyPr/>
          <a:lstStyle/>
          <a:p>
            <a:r>
              <a:rPr lang="en-US" sz="4000" dirty="0">
                <a:solidFill>
                  <a:schemeClr val="bg1">
                    <a:lumMod val="50000"/>
                  </a:schemeClr>
                </a:solidFill>
              </a:rPr>
              <a:t>Version control: Git &amp; GitHub/GitLab</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What is version control? Why use it?</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Git &amp; GitHub/GitLab</a:t>
            </a:r>
          </a:p>
          <a:p>
            <a:pPr marL="0" indent="0">
              <a:buNone/>
            </a:pPr>
            <a:endParaRPr lang="en-US" dirty="0">
              <a:solidFill>
                <a:schemeClr val="bg1">
                  <a:lumMod val="50000"/>
                </a:schemeClr>
              </a:solidFill>
            </a:endParaRPr>
          </a:p>
          <a:p>
            <a:pPr marL="0" indent="0">
              <a:buNone/>
            </a:pPr>
            <a:r>
              <a:rPr lang="en-US" dirty="0"/>
              <a:t>Hands-on activities</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21</a:t>
            </a:fld>
            <a:endParaRPr lang="en-US"/>
          </a:p>
        </p:txBody>
      </p:sp>
    </p:spTree>
    <p:extLst>
      <p:ext uri="{BB962C8B-B14F-4D97-AF65-F5344CB8AC3E}">
        <p14:creationId xmlns:p14="http://schemas.microsoft.com/office/powerpoint/2010/main" val="373701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55F8-3D70-53BC-AD90-8B9132C2C444}"/>
              </a:ext>
            </a:extLst>
          </p:cNvPr>
          <p:cNvSpPr>
            <a:spLocks noGrp="1"/>
          </p:cNvSpPr>
          <p:nvPr>
            <p:ph type="title"/>
          </p:nvPr>
        </p:nvSpPr>
        <p:spPr/>
        <p:txBody>
          <a:bodyPr/>
          <a:lstStyle/>
          <a:p>
            <a:r>
              <a:rPr lang="en-US" dirty="0"/>
              <a:t>Prep work #1 – install Git</a:t>
            </a:r>
            <a:endParaRPr lang="en-US" dirty="0">
              <a:solidFill>
                <a:schemeClr val="bg1">
                  <a:lumMod val="50000"/>
                </a:schemeClr>
              </a:solidFill>
            </a:endParaRPr>
          </a:p>
        </p:txBody>
      </p:sp>
      <p:sp>
        <p:nvSpPr>
          <p:cNvPr id="3" name="Content Placeholder 2">
            <a:extLst>
              <a:ext uri="{FF2B5EF4-FFF2-40B4-BE49-F238E27FC236}">
                <a16:creationId xmlns:a16="http://schemas.microsoft.com/office/drawing/2014/main" id="{5D106D9D-D45A-22B1-5474-692D87B7C5D0}"/>
              </a:ext>
            </a:extLst>
          </p:cNvPr>
          <p:cNvSpPr>
            <a:spLocks noGrp="1"/>
          </p:cNvSpPr>
          <p:nvPr>
            <p:ph idx="1"/>
          </p:nvPr>
        </p:nvSpPr>
        <p:spPr/>
        <p:txBody>
          <a:bodyPr/>
          <a:lstStyle/>
          <a:p>
            <a:pPr marL="0" indent="0">
              <a:buNone/>
            </a:pPr>
            <a:r>
              <a:rPr lang="en-US" dirty="0"/>
              <a:t>Mac users: git may already be installed; try</a:t>
            </a:r>
          </a:p>
          <a:p>
            <a:pPr marL="0" indent="0">
              <a:buNone/>
            </a:pPr>
            <a:r>
              <a:rPr lang="en-US" dirty="0">
                <a:latin typeface="Lucida Console" panose="020B0609040504020204" pitchFamily="49" charset="0"/>
              </a:rPr>
              <a:t>   $ git --version</a:t>
            </a:r>
          </a:p>
          <a:p>
            <a:pPr marL="0" indent="0">
              <a:buNone/>
            </a:pPr>
            <a:endParaRPr lang="en-US" dirty="0"/>
          </a:p>
          <a:p>
            <a:pPr marL="0" indent="0">
              <a:buNone/>
            </a:pPr>
            <a:r>
              <a:rPr lang="en-US" dirty="0"/>
              <a:t>Anaconda users: </a:t>
            </a:r>
            <a:r>
              <a:rPr lang="en-US" dirty="0" err="1">
                <a:latin typeface="Lucida Console" panose="020B0609040504020204" pitchFamily="49" charset="0"/>
              </a:rPr>
              <a:t>conda</a:t>
            </a:r>
            <a:r>
              <a:rPr lang="en-US" dirty="0">
                <a:latin typeface="Lucida Console" panose="020B0609040504020204" pitchFamily="49" charset="0"/>
              </a:rPr>
              <a:t> install git</a:t>
            </a:r>
            <a:r>
              <a:rPr lang="en-US" dirty="0"/>
              <a:t> from the Anaconda prompt</a:t>
            </a:r>
          </a:p>
          <a:p>
            <a:pPr marL="0" indent="0">
              <a:buNone/>
            </a:pPr>
            <a:endParaRPr lang="en-US" dirty="0"/>
          </a:p>
          <a:p>
            <a:pPr marL="0" indent="0">
              <a:buNone/>
            </a:pPr>
            <a:r>
              <a:rPr lang="en-US" dirty="0"/>
              <a:t>Or, get installer from Google or</a:t>
            </a:r>
            <a:br>
              <a:rPr lang="en-US" dirty="0"/>
            </a:br>
            <a:r>
              <a:rPr lang="en-US" dirty="0"/>
              <a:t>https://git-scm.com/downloads</a:t>
            </a:r>
          </a:p>
        </p:txBody>
      </p:sp>
      <p:sp>
        <p:nvSpPr>
          <p:cNvPr id="4" name="Slide Number Placeholder 3">
            <a:extLst>
              <a:ext uri="{FF2B5EF4-FFF2-40B4-BE49-F238E27FC236}">
                <a16:creationId xmlns:a16="http://schemas.microsoft.com/office/drawing/2014/main" id="{E54940B2-B131-B148-0270-77C86D9356CC}"/>
              </a:ext>
            </a:extLst>
          </p:cNvPr>
          <p:cNvSpPr>
            <a:spLocks noGrp="1"/>
          </p:cNvSpPr>
          <p:nvPr>
            <p:ph type="sldNum" sz="quarter" idx="12"/>
          </p:nvPr>
        </p:nvSpPr>
        <p:spPr/>
        <p:txBody>
          <a:bodyPr/>
          <a:lstStyle/>
          <a:p>
            <a:fld id="{474E2427-8788-484D-A54B-CA5B3637160B}" type="slidenum">
              <a:rPr lang="en-US" smtClean="0"/>
              <a:t>22</a:t>
            </a:fld>
            <a:endParaRPr lang="en-US"/>
          </a:p>
        </p:txBody>
      </p:sp>
    </p:spTree>
    <p:extLst>
      <p:ext uri="{BB962C8B-B14F-4D97-AF65-F5344CB8AC3E}">
        <p14:creationId xmlns:p14="http://schemas.microsoft.com/office/powerpoint/2010/main" val="381432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58D8-1828-36D5-1A93-669E0FA96391}"/>
              </a:ext>
            </a:extLst>
          </p:cNvPr>
          <p:cNvSpPr>
            <a:spLocks noGrp="1"/>
          </p:cNvSpPr>
          <p:nvPr>
            <p:ph type="title"/>
          </p:nvPr>
        </p:nvSpPr>
        <p:spPr/>
        <p:txBody>
          <a:bodyPr/>
          <a:lstStyle/>
          <a:p>
            <a:r>
              <a:rPr lang="en-US" dirty="0"/>
              <a:t>Prep work #2 – configure Git</a:t>
            </a:r>
          </a:p>
        </p:txBody>
      </p:sp>
      <p:sp>
        <p:nvSpPr>
          <p:cNvPr id="3" name="Content Placeholder 2">
            <a:extLst>
              <a:ext uri="{FF2B5EF4-FFF2-40B4-BE49-F238E27FC236}">
                <a16:creationId xmlns:a16="http://schemas.microsoft.com/office/drawing/2014/main" id="{F28569F1-9A0C-D59C-F1DA-57110AD91946}"/>
              </a:ext>
            </a:extLst>
          </p:cNvPr>
          <p:cNvSpPr>
            <a:spLocks noGrp="1"/>
          </p:cNvSpPr>
          <p:nvPr>
            <p:ph idx="1"/>
          </p:nvPr>
        </p:nvSpPr>
        <p:spPr>
          <a:xfrm>
            <a:off x="838200" y="1825624"/>
            <a:ext cx="10515600" cy="4545195"/>
          </a:xfrm>
        </p:spPr>
        <p:txBody>
          <a:bodyPr/>
          <a:lstStyle/>
          <a:p>
            <a:pPr marL="0" indent="0">
              <a:buNone/>
            </a:pPr>
            <a:r>
              <a:rPr lang="en-US" dirty="0"/>
              <a:t>In the terminal (Mac terminal, Anaconda prompt, </a:t>
            </a:r>
            <a:br>
              <a:rPr lang="en-US" dirty="0"/>
            </a:br>
            <a:r>
              <a:rPr lang="en-US" dirty="0"/>
              <a:t>or </a:t>
            </a:r>
            <a:r>
              <a:rPr lang="en-US" dirty="0" err="1"/>
              <a:t>GitBash</a:t>
            </a:r>
            <a:r>
              <a:rPr lang="en-US" dirty="0"/>
              <a:t> terminal), do:</a:t>
            </a:r>
          </a:p>
          <a:p>
            <a:pPr marL="0" indent="0">
              <a:buNone/>
            </a:pPr>
            <a:endParaRPr lang="en-US" dirty="0"/>
          </a:p>
          <a:p>
            <a:pPr marL="0" indent="0">
              <a:buNone/>
            </a:pPr>
            <a:r>
              <a:rPr lang="en-US" dirty="0">
                <a:latin typeface="Lucida Console" panose="020B0609040504020204" pitchFamily="49" charset="0"/>
              </a:rPr>
              <a:t>$ git --version</a:t>
            </a:r>
          </a:p>
          <a:p>
            <a:pPr marL="0" indent="0">
              <a:buNone/>
            </a:pPr>
            <a:r>
              <a:rPr lang="en-US" dirty="0">
                <a:latin typeface="Lucida Console" panose="020B0609040504020204" pitchFamily="49" charset="0"/>
              </a:rPr>
              <a:t>$ git config --global user.name “Your Name”</a:t>
            </a:r>
          </a:p>
          <a:p>
            <a:pPr marL="0" indent="0">
              <a:buNone/>
            </a:pPr>
            <a:r>
              <a:rPr lang="en-US" dirty="0">
                <a:latin typeface="Lucida Console" panose="020B0609040504020204" pitchFamily="49" charset="0"/>
              </a:rPr>
              <a:t>$ git config --global </a:t>
            </a:r>
            <a:r>
              <a:rPr lang="en-US" dirty="0" err="1">
                <a:latin typeface="Lucida Console" panose="020B0609040504020204" pitchFamily="49" charset="0"/>
              </a:rPr>
              <a:t>user.email</a:t>
            </a:r>
            <a:r>
              <a:rPr lang="en-US" dirty="0">
                <a:latin typeface="Lucida Console" panose="020B0609040504020204" pitchFamily="49" charset="0"/>
              </a:rPr>
              <a:t> “Your Email”</a:t>
            </a:r>
          </a:p>
          <a:p>
            <a:pPr marL="0" indent="0">
              <a:buNone/>
            </a:pPr>
            <a:endParaRPr lang="en-US" dirty="0"/>
          </a:p>
          <a:p>
            <a:pPr marL="0" indent="0">
              <a:buNone/>
            </a:pPr>
            <a:r>
              <a:rPr lang="en-US" dirty="0"/>
              <a:t>Use an email address you can access during this session</a:t>
            </a:r>
          </a:p>
          <a:p>
            <a:pPr marL="0" indent="0">
              <a:buNone/>
            </a:pPr>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E8BBBE3E-25EA-C2D5-733D-11D92ED31C60}"/>
              </a:ext>
            </a:extLst>
          </p:cNvPr>
          <p:cNvSpPr>
            <a:spLocks noGrp="1"/>
          </p:cNvSpPr>
          <p:nvPr>
            <p:ph type="sldNum" sz="quarter" idx="12"/>
          </p:nvPr>
        </p:nvSpPr>
        <p:spPr/>
        <p:txBody>
          <a:bodyPr/>
          <a:lstStyle/>
          <a:p>
            <a:fld id="{474E2427-8788-484D-A54B-CA5B3637160B}" type="slidenum">
              <a:rPr lang="en-US" smtClean="0"/>
              <a:t>23</a:t>
            </a:fld>
            <a:endParaRPr lang="en-US"/>
          </a:p>
        </p:txBody>
      </p:sp>
      <p:sp>
        <p:nvSpPr>
          <p:cNvPr id="5" name="TextBox 4">
            <a:extLst>
              <a:ext uri="{FF2B5EF4-FFF2-40B4-BE49-F238E27FC236}">
                <a16:creationId xmlns:a16="http://schemas.microsoft.com/office/drawing/2014/main" id="{142BA167-8B96-6E79-47C8-F37402D7CC25}"/>
              </a:ext>
            </a:extLst>
          </p:cNvPr>
          <p:cNvSpPr txBox="1"/>
          <p:nvPr/>
        </p:nvSpPr>
        <p:spPr>
          <a:xfrm>
            <a:off x="8954588" y="2677886"/>
            <a:ext cx="2677885" cy="523220"/>
          </a:xfrm>
          <a:prstGeom prst="rect">
            <a:avLst/>
          </a:prstGeom>
          <a:noFill/>
        </p:spPr>
        <p:txBody>
          <a:bodyPr wrap="square" rtlCol="0">
            <a:spAutoFit/>
          </a:bodyPr>
          <a:lstStyle/>
          <a:p>
            <a:r>
              <a:rPr lang="en-US" sz="2800" dirty="0"/>
              <a:t>Include quotes!</a:t>
            </a:r>
          </a:p>
        </p:txBody>
      </p:sp>
      <p:cxnSp>
        <p:nvCxnSpPr>
          <p:cNvPr id="7" name="Straight Connector 6">
            <a:extLst>
              <a:ext uri="{FF2B5EF4-FFF2-40B4-BE49-F238E27FC236}">
                <a16:creationId xmlns:a16="http://schemas.microsoft.com/office/drawing/2014/main" id="{3482E20A-3579-9554-4E37-2719B68A9253}"/>
              </a:ext>
            </a:extLst>
          </p:cNvPr>
          <p:cNvCxnSpPr/>
          <p:nvPr/>
        </p:nvCxnSpPr>
        <p:spPr>
          <a:xfrm>
            <a:off x="9313817" y="3311437"/>
            <a:ext cx="0" cy="32657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28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FD95-48C8-81EC-52A2-F4877C030620}"/>
              </a:ext>
            </a:extLst>
          </p:cNvPr>
          <p:cNvSpPr>
            <a:spLocks noGrp="1"/>
          </p:cNvSpPr>
          <p:nvPr>
            <p:ph type="title"/>
          </p:nvPr>
        </p:nvSpPr>
        <p:spPr/>
        <p:txBody>
          <a:bodyPr/>
          <a:lstStyle/>
          <a:p>
            <a:r>
              <a:rPr lang="en-US" dirty="0"/>
              <a:t>Prep work #3 – </a:t>
            </a:r>
            <a:r>
              <a:rPr lang="en-US" dirty="0" err="1"/>
              <a:t>Goto</a:t>
            </a:r>
            <a:r>
              <a:rPr lang="en-US" dirty="0"/>
              <a:t> github.com and create your account</a:t>
            </a:r>
          </a:p>
        </p:txBody>
      </p:sp>
      <p:sp>
        <p:nvSpPr>
          <p:cNvPr id="4" name="Slide Number Placeholder 3">
            <a:extLst>
              <a:ext uri="{FF2B5EF4-FFF2-40B4-BE49-F238E27FC236}">
                <a16:creationId xmlns:a16="http://schemas.microsoft.com/office/drawing/2014/main" id="{BDE049FF-11A9-0BB7-5636-32459AE8F261}"/>
              </a:ext>
            </a:extLst>
          </p:cNvPr>
          <p:cNvSpPr>
            <a:spLocks noGrp="1"/>
          </p:cNvSpPr>
          <p:nvPr>
            <p:ph type="sldNum" sz="quarter" idx="12"/>
          </p:nvPr>
        </p:nvSpPr>
        <p:spPr/>
        <p:txBody>
          <a:bodyPr/>
          <a:lstStyle/>
          <a:p>
            <a:fld id="{474E2427-8788-484D-A54B-CA5B3637160B}" type="slidenum">
              <a:rPr lang="en-US" smtClean="0"/>
              <a:t>24</a:t>
            </a:fld>
            <a:endParaRPr lang="en-US"/>
          </a:p>
        </p:txBody>
      </p:sp>
      <p:sp>
        <p:nvSpPr>
          <p:cNvPr id="7" name="Arrow: Right 6">
            <a:extLst>
              <a:ext uri="{FF2B5EF4-FFF2-40B4-BE49-F238E27FC236}">
                <a16:creationId xmlns:a16="http://schemas.microsoft.com/office/drawing/2014/main" id="{B4BD860D-1F0C-B67D-20F3-0F58D771B261}"/>
              </a:ext>
            </a:extLst>
          </p:cNvPr>
          <p:cNvSpPr/>
          <p:nvPr/>
        </p:nvSpPr>
        <p:spPr>
          <a:xfrm>
            <a:off x="3657599" y="5636621"/>
            <a:ext cx="1214843" cy="5486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1C334511-FB0F-F725-A2AF-87AFE11CF281}"/>
              </a:ext>
            </a:extLst>
          </p:cNvPr>
          <p:cNvPicPr>
            <a:picLocks noGrp="1" noChangeAspect="1"/>
          </p:cNvPicPr>
          <p:nvPr>
            <p:ph sz="half" idx="2"/>
          </p:nvPr>
        </p:nvPicPr>
        <p:blipFill>
          <a:blip r:embed="rId2"/>
          <a:stretch>
            <a:fillRect/>
          </a:stretch>
        </p:blipFill>
        <p:spPr>
          <a:xfrm>
            <a:off x="5109070" y="1365069"/>
            <a:ext cx="5696754" cy="5021444"/>
          </a:xfrm>
        </p:spPr>
      </p:pic>
      <p:sp>
        <p:nvSpPr>
          <p:cNvPr id="11" name="Content Placeholder 10">
            <a:extLst>
              <a:ext uri="{FF2B5EF4-FFF2-40B4-BE49-F238E27FC236}">
                <a16:creationId xmlns:a16="http://schemas.microsoft.com/office/drawing/2014/main" id="{44E4D547-9DBE-5863-B69C-76F45162FD07}"/>
              </a:ext>
            </a:extLst>
          </p:cNvPr>
          <p:cNvSpPr>
            <a:spLocks noGrp="1"/>
          </p:cNvSpPr>
          <p:nvPr>
            <p:ph sz="half"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Use same email address as from git config step</a:t>
            </a:r>
          </a:p>
        </p:txBody>
      </p:sp>
    </p:spTree>
    <p:extLst>
      <p:ext uri="{BB962C8B-B14F-4D97-AF65-F5344CB8AC3E}">
        <p14:creationId xmlns:p14="http://schemas.microsoft.com/office/powerpoint/2010/main" val="288914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0EAC-183A-1883-28E0-5A8A4B1E5847}"/>
              </a:ext>
            </a:extLst>
          </p:cNvPr>
          <p:cNvSpPr>
            <a:spLocks noGrp="1"/>
          </p:cNvSpPr>
          <p:nvPr>
            <p:ph type="title"/>
          </p:nvPr>
        </p:nvSpPr>
        <p:spPr/>
        <p:txBody>
          <a:bodyPr/>
          <a:lstStyle/>
          <a:p>
            <a:r>
              <a:rPr lang="en-US" dirty="0"/>
              <a:t>Prep work #4 – confirm GitHub account </a:t>
            </a:r>
            <a:br>
              <a:rPr lang="en-US" dirty="0"/>
            </a:br>
            <a:r>
              <a:rPr lang="en-US" dirty="0"/>
              <a:t>via activation email</a:t>
            </a:r>
          </a:p>
        </p:txBody>
      </p:sp>
      <p:sp>
        <p:nvSpPr>
          <p:cNvPr id="6" name="Content Placeholder 5">
            <a:extLst>
              <a:ext uri="{FF2B5EF4-FFF2-40B4-BE49-F238E27FC236}">
                <a16:creationId xmlns:a16="http://schemas.microsoft.com/office/drawing/2014/main" id="{607720CC-66C2-6F5D-DBA5-F9D935D97615}"/>
              </a:ext>
            </a:extLst>
          </p:cNvPr>
          <p:cNvSpPr>
            <a:spLocks noGrp="1"/>
          </p:cNvSpPr>
          <p:nvPr>
            <p:ph idx="1"/>
          </p:nvPr>
        </p:nvSpPr>
        <p:spPr/>
        <p:txBody>
          <a:bodyPr/>
          <a:lstStyle/>
          <a:p>
            <a:pPr marL="0" indent="0">
              <a:buNone/>
            </a:pPr>
            <a:r>
              <a:rPr lang="en-US" dirty="0"/>
              <a:t>You can use GitHub read-only without this, but activation enables read-write access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60E2E912-A886-EF09-0672-641E54856E2D}"/>
              </a:ext>
            </a:extLst>
          </p:cNvPr>
          <p:cNvSpPr>
            <a:spLocks noGrp="1"/>
          </p:cNvSpPr>
          <p:nvPr>
            <p:ph type="sldNum" sz="quarter" idx="12"/>
          </p:nvPr>
        </p:nvSpPr>
        <p:spPr/>
        <p:txBody>
          <a:bodyPr/>
          <a:lstStyle/>
          <a:p>
            <a:fld id="{474E2427-8788-484D-A54B-CA5B3637160B}" type="slidenum">
              <a:rPr lang="en-US" smtClean="0"/>
              <a:t>25</a:t>
            </a:fld>
            <a:endParaRPr lang="en-US"/>
          </a:p>
        </p:txBody>
      </p:sp>
    </p:spTree>
    <p:extLst>
      <p:ext uri="{BB962C8B-B14F-4D97-AF65-F5344CB8AC3E}">
        <p14:creationId xmlns:p14="http://schemas.microsoft.com/office/powerpoint/2010/main" val="135692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B45E-CFB7-3EAC-A30A-61494308E19F}"/>
              </a:ext>
            </a:extLst>
          </p:cNvPr>
          <p:cNvSpPr>
            <a:spLocks noGrp="1"/>
          </p:cNvSpPr>
          <p:nvPr>
            <p:ph type="title"/>
          </p:nvPr>
        </p:nvSpPr>
        <p:spPr/>
        <p:txBody>
          <a:bodyPr/>
          <a:lstStyle/>
          <a:p>
            <a:r>
              <a:rPr lang="en-US" dirty="0"/>
              <a:t>Prep work #5 – open a text editor</a:t>
            </a:r>
          </a:p>
        </p:txBody>
      </p:sp>
      <p:sp>
        <p:nvSpPr>
          <p:cNvPr id="3" name="Content Placeholder 2">
            <a:extLst>
              <a:ext uri="{FF2B5EF4-FFF2-40B4-BE49-F238E27FC236}">
                <a16:creationId xmlns:a16="http://schemas.microsoft.com/office/drawing/2014/main" id="{DFFEDA7B-74D7-7A87-8032-C20C1E2B373C}"/>
              </a:ext>
            </a:extLst>
          </p:cNvPr>
          <p:cNvSpPr>
            <a:spLocks noGrp="1"/>
          </p:cNvSpPr>
          <p:nvPr>
            <p:ph idx="1"/>
          </p:nvPr>
        </p:nvSpPr>
        <p:spPr/>
        <p:txBody>
          <a:bodyPr/>
          <a:lstStyle/>
          <a:p>
            <a:pPr marL="0" indent="0">
              <a:buNone/>
            </a:pPr>
            <a:r>
              <a:rPr lang="en-US" dirty="0"/>
              <a:t>For today’s work, Notepad or TextEdit is fine</a:t>
            </a:r>
          </a:p>
          <a:p>
            <a:pPr marL="0" indent="0">
              <a:buNone/>
            </a:pPr>
            <a:endParaRPr lang="en-US" dirty="0"/>
          </a:p>
          <a:p>
            <a:pPr marL="0" indent="0">
              <a:buNone/>
            </a:pPr>
            <a:r>
              <a:rPr lang="en-US" dirty="0"/>
              <a:t>I like Notepad++. Atom is also great.</a:t>
            </a:r>
          </a:p>
          <a:p>
            <a:pPr marL="0" indent="0">
              <a:buNone/>
            </a:pPr>
            <a:endParaRPr lang="en-US" dirty="0"/>
          </a:p>
          <a:p>
            <a:pPr marL="0" indent="0">
              <a:buNone/>
            </a:pPr>
            <a:r>
              <a:rPr lang="en-US" dirty="0"/>
              <a:t>Or use a Python IDE – Spyder, </a:t>
            </a:r>
            <a:br>
              <a:rPr lang="en-US" dirty="0"/>
            </a:br>
            <a:r>
              <a:rPr lang="en-US" dirty="0"/>
              <a:t>Visual Studio Code, etc.</a:t>
            </a:r>
            <a:br>
              <a:rPr lang="en-US" dirty="0"/>
            </a:br>
            <a:r>
              <a:rPr lang="en-US" dirty="0">
                <a:solidFill>
                  <a:schemeClr val="bg1">
                    <a:lumMod val="50000"/>
                  </a:schemeClr>
                </a:solidFill>
              </a:rPr>
              <a:t>VS Code is popular among past students</a:t>
            </a:r>
          </a:p>
        </p:txBody>
      </p:sp>
      <p:sp>
        <p:nvSpPr>
          <p:cNvPr id="4" name="Slide Number Placeholder 3">
            <a:extLst>
              <a:ext uri="{FF2B5EF4-FFF2-40B4-BE49-F238E27FC236}">
                <a16:creationId xmlns:a16="http://schemas.microsoft.com/office/drawing/2014/main" id="{AE7CA0B9-BBCC-68B1-275A-7F8573A0392F}"/>
              </a:ext>
            </a:extLst>
          </p:cNvPr>
          <p:cNvSpPr>
            <a:spLocks noGrp="1"/>
          </p:cNvSpPr>
          <p:nvPr>
            <p:ph type="sldNum" sz="quarter" idx="12"/>
          </p:nvPr>
        </p:nvSpPr>
        <p:spPr/>
        <p:txBody>
          <a:bodyPr/>
          <a:lstStyle/>
          <a:p>
            <a:fld id="{474E2427-8788-484D-A54B-CA5B3637160B}" type="slidenum">
              <a:rPr lang="en-US" smtClean="0"/>
              <a:t>26</a:t>
            </a:fld>
            <a:endParaRPr lang="en-US"/>
          </a:p>
        </p:txBody>
      </p:sp>
    </p:spTree>
    <p:extLst>
      <p:ext uri="{BB962C8B-B14F-4D97-AF65-F5344CB8AC3E}">
        <p14:creationId xmlns:p14="http://schemas.microsoft.com/office/powerpoint/2010/main" val="415338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5142-2508-8392-B4EA-AB44AEE90103}"/>
              </a:ext>
            </a:extLst>
          </p:cNvPr>
          <p:cNvSpPr>
            <a:spLocks noGrp="1"/>
          </p:cNvSpPr>
          <p:nvPr>
            <p:ph type="title"/>
          </p:nvPr>
        </p:nvSpPr>
        <p:spPr/>
        <p:txBody>
          <a:bodyPr/>
          <a:lstStyle/>
          <a:p>
            <a:r>
              <a:rPr lang="en-US" dirty="0"/>
              <a:t>Prep work summary</a:t>
            </a:r>
          </a:p>
        </p:txBody>
      </p:sp>
      <p:sp>
        <p:nvSpPr>
          <p:cNvPr id="3" name="Content Placeholder 2">
            <a:extLst>
              <a:ext uri="{FF2B5EF4-FFF2-40B4-BE49-F238E27FC236}">
                <a16:creationId xmlns:a16="http://schemas.microsoft.com/office/drawing/2014/main" id="{13B3F9B3-510B-FA5A-7BA7-4702B9A13475}"/>
              </a:ext>
            </a:extLst>
          </p:cNvPr>
          <p:cNvSpPr>
            <a:spLocks noGrp="1"/>
          </p:cNvSpPr>
          <p:nvPr>
            <p:ph idx="1"/>
          </p:nvPr>
        </p:nvSpPr>
        <p:spPr>
          <a:xfrm>
            <a:off x="838200" y="1825624"/>
            <a:ext cx="10515600" cy="4545195"/>
          </a:xfrm>
        </p:spPr>
        <p:txBody>
          <a:bodyPr/>
          <a:lstStyle/>
          <a:p>
            <a:pPr marL="0" indent="0">
              <a:buNone/>
            </a:pPr>
            <a:r>
              <a:rPr lang="en-US" dirty="0">
                <a:latin typeface="Lucida Console" panose="020B0609040504020204" pitchFamily="49" charset="0"/>
              </a:rPr>
              <a:t>$ </a:t>
            </a:r>
            <a:r>
              <a:rPr lang="en-US" dirty="0" err="1">
                <a:latin typeface="Lucida Console" panose="020B0609040504020204" pitchFamily="49" charset="0"/>
              </a:rPr>
              <a:t>conda</a:t>
            </a:r>
            <a:r>
              <a:rPr lang="en-US" dirty="0">
                <a:latin typeface="Lucida Console" panose="020B0609040504020204" pitchFamily="49" charset="0"/>
              </a:rPr>
              <a:t> install git </a:t>
            </a:r>
            <a:r>
              <a:rPr lang="en-US" dirty="0"/>
              <a:t>(or find a downloader)</a:t>
            </a:r>
          </a:p>
          <a:p>
            <a:pPr marL="0" indent="0">
              <a:buNone/>
            </a:pPr>
            <a:r>
              <a:rPr lang="en-US" dirty="0">
                <a:latin typeface="Lucida Console" panose="020B0609040504020204" pitchFamily="49" charset="0"/>
              </a:rPr>
              <a:t>$ git --version</a:t>
            </a:r>
          </a:p>
          <a:p>
            <a:pPr marL="0" indent="0">
              <a:buNone/>
            </a:pPr>
            <a:r>
              <a:rPr lang="en-US" dirty="0">
                <a:latin typeface="Lucida Console" panose="020B0609040504020204" pitchFamily="49" charset="0"/>
              </a:rPr>
              <a:t>$ git config --global user.name “Your Name”</a:t>
            </a:r>
          </a:p>
          <a:p>
            <a:pPr marL="0" indent="0">
              <a:buNone/>
            </a:pPr>
            <a:r>
              <a:rPr lang="en-US" dirty="0">
                <a:latin typeface="Lucida Console" panose="020B0609040504020204" pitchFamily="49" charset="0"/>
              </a:rPr>
              <a:t>$ git config --global </a:t>
            </a:r>
            <a:r>
              <a:rPr lang="en-US" dirty="0" err="1">
                <a:latin typeface="Lucida Console" panose="020B0609040504020204" pitchFamily="49" charset="0"/>
              </a:rPr>
              <a:t>user.email</a:t>
            </a:r>
            <a:r>
              <a:rPr lang="en-US" dirty="0">
                <a:latin typeface="Lucida Console" panose="020B0609040504020204" pitchFamily="49" charset="0"/>
              </a:rPr>
              <a:t> “Your Email”</a:t>
            </a:r>
          </a:p>
          <a:p>
            <a:pPr marL="0" indent="0">
              <a:buNone/>
            </a:pPr>
            <a:endParaRPr lang="en-US" dirty="0"/>
          </a:p>
          <a:p>
            <a:pPr marL="0" indent="0">
              <a:buNone/>
            </a:pPr>
            <a:r>
              <a:rPr lang="en-US" dirty="0" err="1"/>
              <a:t>Goto</a:t>
            </a:r>
            <a:r>
              <a:rPr lang="en-US" dirty="0"/>
              <a:t> </a:t>
            </a:r>
            <a:r>
              <a:rPr lang="en-US" dirty="0">
                <a:hlinkClick r:id="rId2"/>
              </a:rPr>
              <a:t>https://github.com/</a:t>
            </a:r>
            <a:r>
              <a:rPr lang="en-US" dirty="0"/>
              <a:t> to create account using “Your Email”, </a:t>
            </a:r>
            <a:br>
              <a:rPr lang="en-US" dirty="0"/>
            </a:br>
            <a:r>
              <a:rPr lang="en-US" dirty="0"/>
              <a:t>then confirm email address (or </a:t>
            </a:r>
            <a:r>
              <a:rPr lang="en-US" dirty="0">
                <a:hlinkClick r:id="rId3"/>
              </a:rPr>
              <a:t>https://gitlab.gs.mil</a:t>
            </a:r>
            <a:r>
              <a:rPr lang="en-US" dirty="0"/>
              <a:t> for GitLab)</a:t>
            </a:r>
          </a:p>
          <a:p>
            <a:pPr marL="0" indent="0">
              <a:buNone/>
            </a:pPr>
            <a:endParaRPr lang="en-US" dirty="0"/>
          </a:p>
          <a:p>
            <a:pPr marL="0" indent="0">
              <a:buNone/>
            </a:pPr>
            <a:r>
              <a:rPr lang="en-US" dirty="0"/>
              <a:t>Open text editor of your choice (Notepad, Spyder, VS Code, …)</a:t>
            </a:r>
          </a:p>
        </p:txBody>
      </p:sp>
      <p:sp>
        <p:nvSpPr>
          <p:cNvPr id="4" name="Slide Number Placeholder 3">
            <a:extLst>
              <a:ext uri="{FF2B5EF4-FFF2-40B4-BE49-F238E27FC236}">
                <a16:creationId xmlns:a16="http://schemas.microsoft.com/office/drawing/2014/main" id="{F4314BCA-3C66-F1D3-636C-14AC189919C4}"/>
              </a:ext>
            </a:extLst>
          </p:cNvPr>
          <p:cNvSpPr>
            <a:spLocks noGrp="1"/>
          </p:cNvSpPr>
          <p:nvPr>
            <p:ph type="sldNum" sz="quarter" idx="12"/>
          </p:nvPr>
        </p:nvSpPr>
        <p:spPr/>
        <p:txBody>
          <a:bodyPr/>
          <a:lstStyle/>
          <a:p>
            <a:fld id="{474E2427-8788-484D-A54B-CA5B3637160B}" type="slidenum">
              <a:rPr lang="en-US" smtClean="0"/>
              <a:t>27</a:t>
            </a:fld>
            <a:endParaRPr lang="en-US"/>
          </a:p>
        </p:txBody>
      </p:sp>
    </p:spTree>
    <p:extLst>
      <p:ext uri="{BB962C8B-B14F-4D97-AF65-F5344CB8AC3E}">
        <p14:creationId xmlns:p14="http://schemas.microsoft.com/office/powerpoint/2010/main" val="1144797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807E-788A-37D2-2840-D08C91D0C3F5}"/>
              </a:ext>
            </a:extLst>
          </p:cNvPr>
          <p:cNvSpPr>
            <a:spLocks noGrp="1"/>
          </p:cNvSpPr>
          <p:nvPr>
            <p:ph type="title"/>
          </p:nvPr>
        </p:nvSpPr>
        <p:spPr/>
        <p:txBody>
          <a:bodyPr/>
          <a:lstStyle/>
          <a:p>
            <a:r>
              <a:rPr lang="en-US" dirty="0"/>
              <a:t>Task #1 – edit Readme in </a:t>
            </a:r>
            <a:br>
              <a:rPr lang="en-US" dirty="0"/>
            </a:br>
            <a:r>
              <a:rPr lang="en-US" dirty="0"/>
              <a:t>a new GitHub repository</a:t>
            </a:r>
          </a:p>
        </p:txBody>
      </p:sp>
      <p:sp>
        <p:nvSpPr>
          <p:cNvPr id="3" name="Content Placeholder 2">
            <a:extLst>
              <a:ext uri="{FF2B5EF4-FFF2-40B4-BE49-F238E27FC236}">
                <a16:creationId xmlns:a16="http://schemas.microsoft.com/office/drawing/2014/main" id="{656945BE-6756-A78C-CCEC-019A1EC554E1}"/>
              </a:ext>
            </a:extLst>
          </p:cNvPr>
          <p:cNvSpPr>
            <a:spLocks noGrp="1"/>
          </p:cNvSpPr>
          <p:nvPr>
            <p:ph idx="1"/>
          </p:nvPr>
        </p:nvSpPr>
        <p:spPr/>
        <p:txBody>
          <a:bodyPr/>
          <a:lstStyle/>
          <a:p>
            <a:pPr marL="0" indent="0">
              <a:buNone/>
            </a:pPr>
            <a:r>
              <a:rPr lang="en-US" dirty="0"/>
              <a:t>Create new repository on GitHub</a:t>
            </a:r>
          </a:p>
          <a:p>
            <a:pPr marL="0" indent="0">
              <a:buNone/>
            </a:pPr>
            <a:endParaRPr lang="en-US" dirty="0"/>
          </a:p>
          <a:p>
            <a:pPr marL="0" indent="0">
              <a:buNone/>
            </a:pPr>
            <a:r>
              <a:rPr lang="en-US" dirty="0"/>
              <a:t>Create new file within repository, name it Readme.md, add some text, and commit it</a:t>
            </a:r>
          </a:p>
          <a:p>
            <a:pPr marL="0" indent="0">
              <a:buNone/>
            </a:pPr>
            <a:endParaRPr lang="en-US" dirty="0"/>
          </a:p>
          <a:p>
            <a:pPr marL="0" indent="0">
              <a:buNone/>
            </a:pPr>
            <a:r>
              <a:rPr lang="en-US" dirty="0"/>
              <a:t>Edit that file, commit those changes, and see that the changes have been saved</a:t>
            </a:r>
          </a:p>
          <a:p>
            <a:pPr marL="0" indent="0">
              <a:buNone/>
            </a:pPr>
            <a:endParaRPr lang="en-US" dirty="0"/>
          </a:p>
          <a:p>
            <a:pPr marL="0" indent="0">
              <a:buNone/>
            </a:pPr>
            <a:r>
              <a:rPr lang="en-US" dirty="0"/>
              <a:t>View the commit to see the changes (“diff”)</a:t>
            </a:r>
          </a:p>
        </p:txBody>
      </p:sp>
      <p:sp>
        <p:nvSpPr>
          <p:cNvPr id="4" name="Slide Number Placeholder 3">
            <a:extLst>
              <a:ext uri="{FF2B5EF4-FFF2-40B4-BE49-F238E27FC236}">
                <a16:creationId xmlns:a16="http://schemas.microsoft.com/office/drawing/2014/main" id="{871FF1C6-12DF-C3DA-82BE-82EBD9BBA23D}"/>
              </a:ext>
            </a:extLst>
          </p:cNvPr>
          <p:cNvSpPr>
            <a:spLocks noGrp="1"/>
          </p:cNvSpPr>
          <p:nvPr>
            <p:ph type="sldNum" sz="quarter" idx="12"/>
          </p:nvPr>
        </p:nvSpPr>
        <p:spPr/>
        <p:txBody>
          <a:bodyPr/>
          <a:lstStyle/>
          <a:p>
            <a:fld id="{474E2427-8788-484D-A54B-CA5B3637160B}" type="slidenum">
              <a:rPr lang="en-US" smtClean="0"/>
              <a:t>28</a:t>
            </a:fld>
            <a:endParaRPr lang="en-US"/>
          </a:p>
        </p:txBody>
      </p:sp>
    </p:spTree>
    <p:extLst>
      <p:ext uri="{BB962C8B-B14F-4D97-AF65-F5344CB8AC3E}">
        <p14:creationId xmlns:p14="http://schemas.microsoft.com/office/powerpoint/2010/main" val="3646768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756B-1501-1C90-B3C7-F36F3ECFE2C6}"/>
              </a:ext>
            </a:extLst>
          </p:cNvPr>
          <p:cNvSpPr>
            <a:spLocks noGrp="1"/>
          </p:cNvSpPr>
          <p:nvPr>
            <p:ph type="title"/>
          </p:nvPr>
        </p:nvSpPr>
        <p:spPr/>
        <p:txBody>
          <a:bodyPr>
            <a:normAutofit/>
          </a:bodyPr>
          <a:lstStyle/>
          <a:p>
            <a:r>
              <a:rPr lang="en-US" dirty="0"/>
              <a:t>Task #2 – clone your new repository </a:t>
            </a:r>
            <a:br>
              <a:rPr lang="en-US" dirty="0"/>
            </a:br>
            <a:r>
              <a:rPr lang="en-US" dirty="0"/>
              <a:t>to your local machine and make changes</a:t>
            </a:r>
          </a:p>
        </p:txBody>
      </p:sp>
      <p:sp>
        <p:nvSpPr>
          <p:cNvPr id="3" name="Content Placeholder 2">
            <a:extLst>
              <a:ext uri="{FF2B5EF4-FFF2-40B4-BE49-F238E27FC236}">
                <a16:creationId xmlns:a16="http://schemas.microsoft.com/office/drawing/2014/main" id="{B7294C8D-F788-3612-33B5-A9DC0E9A0B45}"/>
              </a:ext>
            </a:extLst>
          </p:cNvPr>
          <p:cNvSpPr>
            <a:spLocks noGrp="1"/>
          </p:cNvSpPr>
          <p:nvPr>
            <p:ph sz="half" idx="1"/>
          </p:nvPr>
        </p:nvSpPr>
        <p:spPr/>
        <p:txBody>
          <a:bodyPr>
            <a:normAutofit/>
          </a:bodyPr>
          <a:lstStyle/>
          <a:p>
            <a:pPr marL="0" indent="0">
              <a:buNone/>
            </a:pPr>
            <a:endParaRPr lang="en-US" dirty="0">
              <a:solidFill>
                <a:schemeClr val="bg1">
                  <a:lumMod val="50000"/>
                </a:schemeClr>
              </a:solidFill>
            </a:endParaRPr>
          </a:p>
          <a:p>
            <a:pPr marL="0" indent="0">
              <a:buNone/>
            </a:pPr>
            <a:br>
              <a:rPr lang="en-US" dirty="0">
                <a:solidFill>
                  <a:schemeClr val="bg1">
                    <a:lumMod val="50000"/>
                  </a:schemeClr>
                </a:solidFill>
              </a:rPr>
            </a:br>
            <a:endParaRPr lang="en-US" dirty="0">
              <a:solidFill>
                <a:schemeClr val="bg1">
                  <a:lumMod val="50000"/>
                </a:schemeClr>
              </a:solidFill>
            </a:endParaRPr>
          </a:p>
          <a:p>
            <a:pPr marL="0" indent="0">
              <a:buNone/>
            </a:pPr>
            <a:r>
              <a:rPr lang="en-US" dirty="0">
                <a:solidFill>
                  <a:schemeClr val="bg1">
                    <a:lumMod val="50000"/>
                  </a:schemeClr>
                </a:solidFill>
              </a:rPr>
              <a:t>$ git log</a:t>
            </a:r>
            <a:br>
              <a:rPr lang="en-US" dirty="0">
                <a:solidFill>
                  <a:schemeClr val="bg1">
                    <a:lumMod val="50000"/>
                  </a:schemeClr>
                </a:solidFill>
              </a:rPr>
            </a:br>
            <a:r>
              <a:rPr lang="en-US" dirty="0">
                <a:solidFill>
                  <a:schemeClr val="bg1">
                    <a:lumMod val="50000"/>
                  </a:schemeClr>
                </a:solidFill>
              </a:rPr>
              <a:t>$ cd repo-name</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Use $ git status often</a:t>
            </a:r>
          </a:p>
        </p:txBody>
      </p:sp>
      <p:sp>
        <p:nvSpPr>
          <p:cNvPr id="5" name="Content Placeholder 4">
            <a:extLst>
              <a:ext uri="{FF2B5EF4-FFF2-40B4-BE49-F238E27FC236}">
                <a16:creationId xmlns:a16="http://schemas.microsoft.com/office/drawing/2014/main" id="{CDEFC8FA-CE1B-16FE-EB9F-1538A0B4B1B7}"/>
              </a:ext>
            </a:extLst>
          </p:cNvPr>
          <p:cNvSpPr>
            <a:spLocks noGrp="1"/>
          </p:cNvSpPr>
          <p:nvPr>
            <p:ph sz="half" idx="2"/>
          </p:nvPr>
        </p:nvSpPr>
        <p:spPr/>
        <p:txBody>
          <a:bodyPr>
            <a:normAutofit/>
          </a:bodyPr>
          <a:lstStyle/>
          <a:p>
            <a:pPr marL="0" indent="0">
              <a:buNone/>
            </a:pPr>
            <a:r>
              <a:rPr lang="en-US" dirty="0"/>
              <a:t>Use your terminal to clone the repo</a:t>
            </a:r>
            <a:br>
              <a:rPr lang="en-US" dirty="0"/>
            </a:br>
            <a:r>
              <a:rPr lang="en-US" dirty="0"/>
              <a:t>check out the green Code button &amp; HTTPS</a:t>
            </a:r>
          </a:p>
          <a:p>
            <a:pPr marL="0" indent="0">
              <a:buNone/>
            </a:pPr>
            <a:endParaRPr lang="en-US" dirty="0"/>
          </a:p>
          <a:p>
            <a:pPr marL="0" indent="0">
              <a:buNone/>
            </a:pPr>
            <a:r>
              <a:rPr lang="en-US" dirty="0"/>
              <a:t>Check the history of the project; </a:t>
            </a:r>
            <a:br>
              <a:rPr lang="en-US" dirty="0"/>
            </a:br>
            <a:r>
              <a:rPr lang="en-US" dirty="0"/>
              <a:t>you’ll need to change directory first</a:t>
            </a:r>
          </a:p>
          <a:p>
            <a:pPr marL="0" indent="0">
              <a:buNone/>
            </a:pPr>
            <a:endParaRPr lang="en-US" dirty="0"/>
          </a:p>
          <a:p>
            <a:pPr marL="0" indent="0">
              <a:buNone/>
            </a:pPr>
            <a:r>
              <a:rPr lang="en-US" dirty="0"/>
              <a:t>Make an edit in your text editor, save, </a:t>
            </a:r>
            <a:br>
              <a:rPr lang="en-US" dirty="0"/>
            </a:br>
            <a:r>
              <a:rPr lang="en-US" dirty="0"/>
              <a:t>stage the file, and commit it (locally)</a:t>
            </a:r>
            <a:br>
              <a:rPr lang="en-US" dirty="0"/>
            </a:br>
            <a:r>
              <a:rPr lang="en-US" dirty="0"/>
              <a:t>$ git commit -m “short description here”</a:t>
            </a:r>
          </a:p>
        </p:txBody>
      </p:sp>
      <p:sp>
        <p:nvSpPr>
          <p:cNvPr id="4" name="Slide Number Placeholder 3">
            <a:extLst>
              <a:ext uri="{FF2B5EF4-FFF2-40B4-BE49-F238E27FC236}">
                <a16:creationId xmlns:a16="http://schemas.microsoft.com/office/drawing/2014/main" id="{0E53C898-4517-52CA-DAE8-EC69E0457005}"/>
              </a:ext>
            </a:extLst>
          </p:cNvPr>
          <p:cNvSpPr>
            <a:spLocks noGrp="1"/>
          </p:cNvSpPr>
          <p:nvPr>
            <p:ph type="sldNum" sz="quarter" idx="12"/>
          </p:nvPr>
        </p:nvSpPr>
        <p:spPr/>
        <p:txBody>
          <a:bodyPr/>
          <a:lstStyle/>
          <a:p>
            <a:fld id="{474E2427-8788-484D-A54B-CA5B3637160B}" type="slidenum">
              <a:rPr lang="en-US" smtClean="0"/>
              <a:t>29</a:t>
            </a:fld>
            <a:endParaRPr lang="en-US"/>
          </a:p>
        </p:txBody>
      </p:sp>
      <p:pic>
        <p:nvPicPr>
          <p:cNvPr id="7" name="Picture 6">
            <a:extLst>
              <a:ext uri="{FF2B5EF4-FFF2-40B4-BE49-F238E27FC236}">
                <a16:creationId xmlns:a16="http://schemas.microsoft.com/office/drawing/2014/main" id="{9525CE14-A805-9401-51EF-411BEB3B8E21}"/>
              </a:ext>
            </a:extLst>
          </p:cNvPr>
          <p:cNvPicPr>
            <a:picLocks noChangeAspect="1"/>
          </p:cNvPicPr>
          <p:nvPr/>
        </p:nvPicPr>
        <p:blipFill>
          <a:blip r:embed="rId3"/>
          <a:stretch>
            <a:fillRect/>
          </a:stretch>
        </p:blipFill>
        <p:spPr>
          <a:xfrm>
            <a:off x="838200" y="1825625"/>
            <a:ext cx="2291980" cy="578668"/>
          </a:xfrm>
          <a:prstGeom prst="rect">
            <a:avLst/>
          </a:prstGeom>
        </p:spPr>
      </p:pic>
    </p:spTree>
    <p:extLst>
      <p:ext uri="{BB962C8B-B14F-4D97-AF65-F5344CB8AC3E}">
        <p14:creationId xmlns:p14="http://schemas.microsoft.com/office/powerpoint/2010/main" val="157940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t>Version control: Git &amp; GitHub/GitLab</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What is version control? Why use it?</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Git &amp; GitHub/GitLab</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Hands-on activities</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3</a:t>
            </a:fld>
            <a:endParaRPr lang="en-US"/>
          </a:p>
        </p:txBody>
      </p:sp>
    </p:spTree>
    <p:extLst>
      <p:ext uri="{BB962C8B-B14F-4D97-AF65-F5344CB8AC3E}">
        <p14:creationId xmlns:p14="http://schemas.microsoft.com/office/powerpoint/2010/main" val="2967257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8D48-518B-14CB-B289-59ADD5E6BA28}"/>
              </a:ext>
            </a:extLst>
          </p:cNvPr>
          <p:cNvSpPr>
            <a:spLocks noGrp="1"/>
          </p:cNvSpPr>
          <p:nvPr>
            <p:ph type="title"/>
          </p:nvPr>
        </p:nvSpPr>
        <p:spPr/>
        <p:txBody>
          <a:bodyPr/>
          <a:lstStyle/>
          <a:p>
            <a:r>
              <a:rPr lang="en-US" dirty="0"/>
              <a:t>Task #3 – push your changes back to GitHub</a:t>
            </a:r>
          </a:p>
        </p:txBody>
      </p:sp>
      <p:sp>
        <p:nvSpPr>
          <p:cNvPr id="4" name="Content Placeholder 3">
            <a:extLst>
              <a:ext uri="{FF2B5EF4-FFF2-40B4-BE49-F238E27FC236}">
                <a16:creationId xmlns:a16="http://schemas.microsoft.com/office/drawing/2014/main" id="{57D9BC34-407E-7305-2942-C25DB8702749}"/>
              </a:ext>
            </a:extLst>
          </p:cNvPr>
          <p:cNvSpPr>
            <a:spLocks noGrp="1"/>
          </p:cNvSpPr>
          <p:nvPr>
            <p:ph sz="half" idx="2"/>
          </p:nvPr>
        </p:nvSpPr>
        <p:spPr/>
        <p:txBody>
          <a:bodyPr/>
          <a:lstStyle/>
          <a:p>
            <a:pPr marL="0" indent="0">
              <a:buNone/>
            </a:pPr>
            <a:r>
              <a:rPr lang="en-US" dirty="0"/>
              <a:t>$ git push</a:t>
            </a:r>
          </a:p>
          <a:p>
            <a:pPr marL="0" indent="0">
              <a:buNone/>
            </a:pPr>
            <a:endParaRPr lang="en-US" dirty="0"/>
          </a:p>
          <a:p>
            <a:pPr marL="0" indent="0">
              <a:buNone/>
            </a:pPr>
            <a:r>
              <a:rPr lang="en-US" dirty="0"/>
              <a:t>Sign in via browser</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DBD87E0A-4496-56CD-9003-3E91EBD0C3CF}"/>
              </a:ext>
            </a:extLst>
          </p:cNvPr>
          <p:cNvSpPr>
            <a:spLocks noGrp="1"/>
          </p:cNvSpPr>
          <p:nvPr>
            <p:ph type="sldNum" sz="quarter" idx="12"/>
          </p:nvPr>
        </p:nvSpPr>
        <p:spPr/>
        <p:txBody>
          <a:bodyPr/>
          <a:lstStyle/>
          <a:p>
            <a:fld id="{474E2427-8788-484D-A54B-CA5B3637160B}" type="slidenum">
              <a:rPr lang="en-US" smtClean="0"/>
              <a:t>30</a:t>
            </a:fld>
            <a:endParaRPr lang="en-US"/>
          </a:p>
        </p:txBody>
      </p:sp>
      <p:pic>
        <p:nvPicPr>
          <p:cNvPr id="9" name="Picture 8">
            <a:extLst>
              <a:ext uri="{FF2B5EF4-FFF2-40B4-BE49-F238E27FC236}">
                <a16:creationId xmlns:a16="http://schemas.microsoft.com/office/drawing/2014/main" id="{A63FB622-59D7-24C2-E5EB-2141C7F2B478}"/>
              </a:ext>
            </a:extLst>
          </p:cNvPr>
          <p:cNvPicPr>
            <a:picLocks noChangeAspect="1"/>
          </p:cNvPicPr>
          <p:nvPr/>
        </p:nvPicPr>
        <p:blipFill rotWithShape="1">
          <a:blip r:embed="rId3"/>
          <a:srcRect r="3298"/>
          <a:stretch/>
        </p:blipFill>
        <p:spPr>
          <a:xfrm>
            <a:off x="4038599" y="3528288"/>
            <a:ext cx="3619922" cy="2857521"/>
          </a:xfrm>
          <a:prstGeom prst="rect">
            <a:avLst/>
          </a:prstGeom>
        </p:spPr>
      </p:pic>
      <p:pic>
        <p:nvPicPr>
          <p:cNvPr id="11" name="Picture 10">
            <a:extLst>
              <a:ext uri="{FF2B5EF4-FFF2-40B4-BE49-F238E27FC236}">
                <a16:creationId xmlns:a16="http://schemas.microsoft.com/office/drawing/2014/main" id="{C780408F-FD53-D09F-AD22-B1404C2DBBB0}"/>
              </a:ext>
            </a:extLst>
          </p:cNvPr>
          <p:cNvPicPr>
            <a:picLocks noChangeAspect="1"/>
          </p:cNvPicPr>
          <p:nvPr/>
        </p:nvPicPr>
        <p:blipFill>
          <a:blip r:embed="rId4"/>
          <a:stretch>
            <a:fillRect/>
          </a:stretch>
        </p:blipFill>
        <p:spPr>
          <a:xfrm>
            <a:off x="7992876" y="2377440"/>
            <a:ext cx="3277579" cy="4008369"/>
          </a:xfrm>
          <a:prstGeom prst="rect">
            <a:avLst/>
          </a:prstGeom>
        </p:spPr>
      </p:pic>
    </p:spTree>
    <p:extLst>
      <p:ext uri="{BB962C8B-B14F-4D97-AF65-F5344CB8AC3E}">
        <p14:creationId xmlns:p14="http://schemas.microsoft.com/office/powerpoint/2010/main" val="67584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2717-15FA-416E-FE92-94862C32039E}"/>
              </a:ext>
            </a:extLst>
          </p:cNvPr>
          <p:cNvSpPr>
            <a:spLocks noGrp="1"/>
          </p:cNvSpPr>
          <p:nvPr>
            <p:ph type="title"/>
          </p:nvPr>
        </p:nvSpPr>
        <p:spPr/>
        <p:txBody>
          <a:bodyPr/>
          <a:lstStyle/>
          <a:p>
            <a:r>
              <a:rPr lang="en-US" dirty="0"/>
              <a:t>Task #4 – create a new branch &amp; a new file, then commit &amp; push these changes</a:t>
            </a:r>
          </a:p>
        </p:txBody>
      </p:sp>
      <p:sp>
        <p:nvSpPr>
          <p:cNvPr id="4" name="Content Placeholder 3">
            <a:extLst>
              <a:ext uri="{FF2B5EF4-FFF2-40B4-BE49-F238E27FC236}">
                <a16:creationId xmlns:a16="http://schemas.microsoft.com/office/drawing/2014/main" id="{47B9BE3E-DE5F-AD98-28EA-1DC79693AA5E}"/>
              </a:ext>
            </a:extLst>
          </p:cNvPr>
          <p:cNvSpPr>
            <a:spLocks noGrp="1"/>
          </p:cNvSpPr>
          <p:nvPr>
            <p:ph idx="1"/>
          </p:nvPr>
        </p:nvSpPr>
        <p:spPr/>
        <p:txBody>
          <a:bodyPr/>
          <a:lstStyle/>
          <a:p>
            <a:pPr marL="0" indent="0">
              <a:buNone/>
            </a:pPr>
            <a:r>
              <a:rPr lang="en-US" dirty="0"/>
              <a:t>$ git checkout -b &lt;new branch name&gt;</a:t>
            </a:r>
            <a:br>
              <a:rPr lang="en-US" dirty="0"/>
            </a:br>
            <a:r>
              <a:rPr lang="en-US" dirty="0">
                <a:solidFill>
                  <a:schemeClr val="bg1">
                    <a:lumMod val="50000"/>
                  </a:schemeClr>
                </a:solidFill>
              </a:rPr>
              <a:t>The -b combines creating &amp; switching to it</a:t>
            </a:r>
          </a:p>
          <a:p>
            <a:pPr marL="0" indent="0">
              <a:buNone/>
            </a:pPr>
            <a:endParaRPr lang="en-US" dirty="0"/>
          </a:p>
          <a:p>
            <a:pPr marL="0" indent="0">
              <a:buNone/>
            </a:pPr>
            <a:r>
              <a:rPr lang="en-US" dirty="0"/>
              <a:t>When you go to push, there should be an error; it tells you the command to solve it</a:t>
            </a:r>
          </a:p>
          <a:p>
            <a:pPr marL="0" indent="0">
              <a:buNone/>
            </a:pPr>
            <a:endParaRPr lang="en-US" dirty="0"/>
          </a:p>
          <a:p>
            <a:pPr marL="0" indent="0">
              <a:buNone/>
            </a:pPr>
            <a:r>
              <a:rPr lang="en-US" dirty="0"/>
              <a:t>On GitHub, you’ll need to switch branches </a:t>
            </a:r>
            <a:br>
              <a:rPr lang="en-US" dirty="0"/>
            </a:br>
            <a:r>
              <a:rPr lang="en-US" dirty="0"/>
              <a:t>in order to view your latest creations</a:t>
            </a:r>
          </a:p>
          <a:p>
            <a:pPr marL="0" indent="0">
              <a:buNone/>
            </a:pPr>
            <a:endParaRPr lang="en-US" dirty="0"/>
          </a:p>
        </p:txBody>
      </p:sp>
      <p:sp>
        <p:nvSpPr>
          <p:cNvPr id="5" name="Slide Number Placeholder 4">
            <a:extLst>
              <a:ext uri="{FF2B5EF4-FFF2-40B4-BE49-F238E27FC236}">
                <a16:creationId xmlns:a16="http://schemas.microsoft.com/office/drawing/2014/main" id="{5220EF90-C7BC-A892-8E93-D22AC528218D}"/>
              </a:ext>
            </a:extLst>
          </p:cNvPr>
          <p:cNvSpPr>
            <a:spLocks noGrp="1"/>
          </p:cNvSpPr>
          <p:nvPr>
            <p:ph type="sldNum" sz="quarter" idx="12"/>
          </p:nvPr>
        </p:nvSpPr>
        <p:spPr/>
        <p:txBody>
          <a:bodyPr/>
          <a:lstStyle/>
          <a:p>
            <a:fld id="{474E2427-8788-484D-A54B-CA5B3637160B}" type="slidenum">
              <a:rPr lang="en-US" smtClean="0"/>
              <a:t>31</a:t>
            </a:fld>
            <a:endParaRPr lang="en-US"/>
          </a:p>
        </p:txBody>
      </p:sp>
    </p:spTree>
    <p:extLst>
      <p:ext uri="{BB962C8B-B14F-4D97-AF65-F5344CB8AC3E}">
        <p14:creationId xmlns:p14="http://schemas.microsoft.com/office/powerpoint/2010/main" val="695325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B6F8-60CF-FF11-F32A-20197B938DB9}"/>
              </a:ext>
            </a:extLst>
          </p:cNvPr>
          <p:cNvSpPr>
            <a:spLocks noGrp="1"/>
          </p:cNvSpPr>
          <p:nvPr>
            <p:ph type="title"/>
          </p:nvPr>
        </p:nvSpPr>
        <p:spPr/>
        <p:txBody>
          <a:bodyPr>
            <a:normAutofit/>
          </a:bodyPr>
          <a:lstStyle/>
          <a:p>
            <a:r>
              <a:rPr lang="en-US" dirty="0"/>
              <a:t>Task #5 – create a merge conflict between branches and resolve the merge successfully</a:t>
            </a:r>
          </a:p>
        </p:txBody>
      </p:sp>
      <p:sp>
        <p:nvSpPr>
          <p:cNvPr id="6" name="Content Placeholder 5">
            <a:extLst>
              <a:ext uri="{FF2B5EF4-FFF2-40B4-BE49-F238E27FC236}">
                <a16:creationId xmlns:a16="http://schemas.microsoft.com/office/drawing/2014/main" id="{738E27E3-964C-2902-4D37-E264DA5CA9A1}"/>
              </a:ext>
            </a:extLst>
          </p:cNvPr>
          <p:cNvSpPr>
            <a:spLocks noGrp="1"/>
          </p:cNvSpPr>
          <p:nvPr>
            <p:ph sz="half" idx="2"/>
          </p:nvPr>
        </p:nvSpPr>
        <p:spPr>
          <a:xfrm>
            <a:off x="4038599" y="1825627"/>
            <a:ext cx="7652657" cy="4560185"/>
          </a:xfrm>
        </p:spPr>
        <p:txBody>
          <a:bodyPr>
            <a:normAutofit/>
          </a:bodyPr>
          <a:lstStyle/>
          <a:p>
            <a:pPr marL="0" indent="0">
              <a:buNone/>
            </a:pPr>
            <a:r>
              <a:rPr lang="en-US" dirty="0"/>
              <a:t>Merge conflicts can arise when changes happen in the same lines in two branches</a:t>
            </a:r>
            <a:br>
              <a:rPr lang="en-US" dirty="0"/>
            </a:br>
            <a:r>
              <a:rPr lang="en-US" dirty="0">
                <a:solidFill>
                  <a:schemeClr val="bg1">
                    <a:lumMod val="50000"/>
                  </a:schemeClr>
                </a:solidFill>
              </a:rPr>
              <a:t>So make that happen!</a:t>
            </a:r>
          </a:p>
          <a:p>
            <a:pPr marL="0" indent="0">
              <a:buNone/>
            </a:pPr>
            <a:endParaRPr lang="en-US" dirty="0"/>
          </a:p>
          <a:p>
            <a:pPr marL="0" indent="0">
              <a:buNone/>
            </a:pPr>
            <a:r>
              <a:rPr lang="en-US" dirty="0"/>
              <a:t>Switch branches: $ git checkout &lt;branch&gt;</a:t>
            </a:r>
            <a:br>
              <a:rPr lang="en-US" dirty="0"/>
            </a:br>
            <a:r>
              <a:rPr lang="en-US" dirty="0"/>
              <a:t>Compare branches: $ git diff &lt;branch&gt;</a:t>
            </a:r>
          </a:p>
          <a:p>
            <a:pPr marL="0" indent="0">
              <a:buNone/>
            </a:pPr>
            <a:endParaRPr lang="en-US" dirty="0"/>
          </a:p>
          <a:p>
            <a:pPr marL="0" indent="0">
              <a:buNone/>
            </a:pPr>
            <a:r>
              <a:rPr lang="en-US" dirty="0"/>
              <a:t>From main branch, $ git merge &lt;new branch&gt;</a:t>
            </a:r>
            <a:br>
              <a:rPr lang="en-US" dirty="0"/>
            </a:br>
            <a:r>
              <a:rPr lang="en-US" dirty="0">
                <a:solidFill>
                  <a:schemeClr val="bg1">
                    <a:lumMod val="50000"/>
                  </a:schemeClr>
                </a:solidFill>
              </a:rPr>
              <a:t>Recommend use text editor to resolve conflict</a:t>
            </a:r>
          </a:p>
        </p:txBody>
      </p:sp>
      <p:sp>
        <p:nvSpPr>
          <p:cNvPr id="4" name="Slide Number Placeholder 3">
            <a:extLst>
              <a:ext uri="{FF2B5EF4-FFF2-40B4-BE49-F238E27FC236}">
                <a16:creationId xmlns:a16="http://schemas.microsoft.com/office/drawing/2014/main" id="{B7D6470B-C315-F7D6-89B8-D277258A9F02}"/>
              </a:ext>
            </a:extLst>
          </p:cNvPr>
          <p:cNvSpPr>
            <a:spLocks noGrp="1"/>
          </p:cNvSpPr>
          <p:nvPr>
            <p:ph type="sldNum" sz="quarter" idx="12"/>
          </p:nvPr>
        </p:nvSpPr>
        <p:spPr/>
        <p:txBody>
          <a:bodyPr/>
          <a:lstStyle/>
          <a:p>
            <a:fld id="{474E2427-8788-484D-A54B-CA5B3637160B}" type="slidenum">
              <a:rPr lang="en-US" smtClean="0"/>
              <a:t>32</a:t>
            </a:fld>
            <a:endParaRPr lang="en-US"/>
          </a:p>
        </p:txBody>
      </p:sp>
    </p:spTree>
    <p:extLst>
      <p:ext uri="{BB962C8B-B14F-4D97-AF65-F5344CB8AC3E}">
        <p14:creationId xmlns:p14="http://schemas.microsoft.com/office/powerpoint/2010/main" val="173791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9B3B-07F6-EBAD-EC30-50BCCB72D14C}"/>
              </a:ext>
            </a:extLst>
          </p:cNvPr>
          <p:cNvSpPr>
            <a:spLocks noGrp="1"/>
          </p:cNvSpPr>
          <p:nvPr>
            <p:ph type="title"/>
          </p:nvPr>
        </p:nvSpPr>
        <p:spPr>
          <a:xfrm>
            <a:off x="838200" y="345534"/>
            <a:ext cx="10515600" cy="1325563"/>
          </a:xfrm>
        </p:spPr>
        <p:txBody>
          <a:bodyPr/>
          <a:lstStyle/>
          <a:p>
            <a:r>
              <a:rPr lang="en-US" dirty="0"/>
              <a:t>Task #6 – collaborate with a classmate;</a:t>
            </a:r>
            <a:br>
              <a:rPr lang="en-US" dirty="0"/>
            </a:br>
            <a:r>
              <a:rPr lang="en-US" dirty="0"/>
              <a:t>treat one of your repos as “the group project”</a:t>
            </a:r>
          </a:p>
        </p:txBody>
      </p:sp>
      <p:sp>
        <p:nvSpPr>
          <p:cNvPr id="3" name="Content Placeholder 2">
            <a:extLst>
              <a:ext uri="{FF2B5EF4-FFF2-40B4-BE49-F238E27FC236}">
                <a16:creationId xmlns:a16="http://schemas.microsoft.com/office/drawing/2014/main" id="{D8714509-56ED-AA40-A273-2709838D43CA}"/>
              </a:ext>
            </a:extLst>
          </p:cNvPr>
          <p:cNvSpPr>
            <a:spLocks noGrp="1"/>
          </p:cNvSpPr>
          <p:nvPr>
            <p:ph sz="half" idx="1"/>
          </p:nvPr>
        </p:nvSpPr>
        <p:spPr>
          <a:xfrm>
            <a:off x="838200" y="1825625"/>
            <a:ext cx="2819400" cy="4560184"/>
          </a:xfrm>
        </p:spPr>
        <p:txBody>
          <a:bodyPr>
            <a:normAutofit/>
          </a:bodyPr>
          <a:lstStyle/>
          <a:p>
            <a:pPr marL="0" indent="0">
              <a:buNone/>
            </a:pPr>
            <a:r>
              <a:rPr lang="en-US" dirty="0"/>
              <a:t>After gaining access, </a:t>
            </a:r>
            <a:r>
              <a:rPr lang="en-US" dirty="0">
                <a:solidFill>
                  <a:schemeClr val="accent2">
                    <a:lumMod val="75000"/>
                  </a:schemeClr>
                </a:solidFill>
              </a:rPr>
              <a:t>$ cd ..</a:t>
            </a:r>
            <a:r>
              <a:rPr lang="en-US" dirty="0"/>
              <a:t>, clone the group’s repo, make changes, </a:t>
            </a:r>
            <a:br>
              <a:rPr lang="en-US" dirty="0"/>
            </a:br>
            <a:r>
              <a:rPr lang="en-US" dirty="0"/>
              <a:t>commit, &amp; push</a:t>
            </a:r>
          </a:p>
          <a:p>
            <a:pPr marL="0" indent="0">
              <a:buNone/>
            </a:pPr>
            <a:endParaRPr lang="en-US" dirty="0"/>
          </a:p>
          <a:p>
            <a:pPr marL="0" indent="0">
              <a:buNone/>
            </a:pPr>
            <a:r>
              <a:rPr lang="en-US" dirty="0"/>
              <a:t>Project owner: then pull down the new work</a:t>
            </a:r>
          </a:p>
        </p:txBody>
      </p:sp>
      <p:pic>
        <p:nvPicPr>
          <p:cNvPr id="7" name="Content Placeholder 6">
            <a:extLst>
              <a:ext uri="{FF2B5EF4-FFF2-40B4-BE49-F238E27FC236}">
                <a16:creationId xmlns:a16="http://schemas.microsoft.com/office/drawing/2014/main" id="{0524624B-64F5-51AB-0A61-D3E190B7B2E3}"/>
              </a:ext>
            </a:extLst>
          </p:cNvPr>
          <p:cNvPicPr>
            <a:picLocks noGrp="1" noChangeAspect="1"/>
          </p:cNvPicPr>
          <p:nvPr>
            <p:ph sz="half" idx="2"/>
          </p:nvPr>
        </p:nvPicPr>
        <p:blipFill rotWithShape="1">
          <a:blip r:embed="rId3"/>
          <a:srcRect l="1598" t="8805" r="4366" b="3267"/>
          <a:stretch/>
        </p:blipFill>
        <p:spPr>
          <a:xfrm>
            <a:off x="3971109" y="1562025"/>
            <a:ext cx="6727566" cy="4929266"/>
          </a:xfrm>
        </p:spPr>
      </p:pic>
      <p:sp>
        <p:nvSpPr>
          <p:cNvPr id="5" name="Slide Number Placeholder 4">
            <a:extLst>
              <a:ext uri="{FF2B5EF4-FFF2-40B4-BE49-F238E27FC236}">
                <a16:creationId xmlns:a16="http://schemas.microsoft.com/office/drawing/2014/main" id="{0BDE60EB-3C8B-A8AA-DFBA-3E1F14F44F4A}"/>
              </a:ext>
            </a:extLst>
          </p:cNvPr>
          <p:cNvSpPr>
            <a:spLocks noGrp="1"/>
          </p:cNvSpPr>
          <p:nvPr>
            <p:ph type="sldNum" sz="quarter" idx="12"/>
          </p:nvPr>
        </p:nvSpPr>
        <p:spPr/>
        <p:txBody>
          <a:bodyPr/>
          <a:lstStyle/>
          <a:p>
            <a:fld id="{474E2427-8788-484D-A54B-CA5B3637160B}" type="slidenum">
              <a:rPr lang="en-US" smtClean="0"/>
              <a:t>33</a:t>
            </a:fld>
            <a:endParaRPr lang="en-US"/>
          </a:p>
        </p:txBody>
      </p:sp>
      <p:pic>
        <p:nvPicPr>
          <p:cNvPr id="9" name="Graphic 8" descr="Badge 1 outline">
            <a:extLst>
              <a:ext uri="{FF2B5EF4-FFF2-40B4-BE49-F238E27FC236}">
                <a16:creationId xmlns:a16="http://schemas.microsoft.com/office/drawing/2014/main" id="{A7B5118D-13F6-26CB-D179-9AF169A7D5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54492" y="2259875"/>
            <a:ext cx="914400" cy="914400"/>
          </a:xfrm>
          <a:prstGeom prst="rect">
            <a:avLst/>
          </a:prstGeom>
        </p:spPr>
      </p:pic>
      <p:pic>
        <p:nvPicPr>
          <p:cNvPr id="11" name="Graphic 10" descr="Badge outline">
            <a:extLst>
              <a:ext uri="{FF2B5EF4-FFF2-40B4-BE49-F238E27FC236}">
                <a16:creationId xmlns:a16="http://schemas.microsoft.com/office/drawing/2014/main" id="{6C91B938-B3CA-1EDA-902D-B8344CF49D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87329" y="2810167"/>
            <a:ext cx="914400" cy="914400"/>
          </a:xfrm>
          <a:prstGeom prst="rect">
            <a:avLst/>
          </a:prstGeom>
        </p:spPr>
      </p:pic>
      <p:pic>
        <p:nvPicPr>
          <p:cNvPr id="13" name="Graphic 12" descr="Badge 3 outline">
            <a:extLst>
              <a:ext uri="{FF2B5EF4-FFF2-40B4-BE49-F238E27FC236}">
                <a16:creationId xmlns:a16="http://schemas.microsoft.com/office/drawing/2014/main" id="{22BE0852-DBEE-DB6B-7C29-4FA2D125E5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7292" y="5759454"/>
            <a:ext cx="914400" cy="914400"/>
          </a:xfrm>
          <a:prstGeom prst="rect">
            <a:avLst/>
          </a:prstGeom>
        </p:spPr>
      </p:pic>
    </p:spTree>
    <p:extLst>
      <p:ext uri="{BB962C8B-B14F-4D97-AF65-F5344CB8AC3E}">
        <p14:creationId xmlns:p14="http://schemas.microsoft.com/office/powerpoint/2010/main" val="994542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392F-DEE1-91BE-403A-F3E24D2FF272}"/>
              </a:ext>
            </a:extLst>
          </p:cNvPr>
          <p:cNvSpPr>
            <a:spLocks noGrp="1"/>
          </p:cNvSpPr>
          <p:nvPr>
            <p:ph type="title"/>
          </p:nvPr>
        </p:nvSpPr>
        <p:spPr>
          <a:xfrm>
            <a:off x="838200" y="345535"/>
            <a:ext cx="10515600" cy="1325563"/>
          </a:xfrm>
        </p:spPr>
        <p:txBody>
          <a:bodyPr/>
          <a:lstStyle/>
          <a:p>
            <a:r>
              <a:rPr lang="en-US" dirty="0"/>
              <a:t>Task #7 – contribute to someone else’s project via forking and pull requests</a:t>
            </a:r>
          </a:p>
        </p:txBody>
      </p:sp>
      <p:sp>
        <p:nvSpPr>
          <p:cNvPr id="3" name="Content Placeholder 2">
            <a:extLst>
              <a:ext uri="{FF2B5EF4-FFF2-40B4-BE49-F238E27FC236}">
                <a16:creationId xmlns:a16="http://schemas.microsoft.com/office/drawing/2014/main" id="{36FBB70B-F40E-A74D-EA38-02F6CB68B935}"/>
              </a:ext>
            </a:extLst>
          </p:cNvPr>
          <p:cNvSpPr>
            <a:spLocks noGrp="1"/>
          </p:cNvSpPr>
          <p:nvPr>
            <p:ph sz="half" idx="1"/>
          </p:nvPr>
        </p:nvSpPr>
        <p:spPr>
          <a:xfrm>
            <a:off x="838199" y="1825625"/>
            <a:ext cx="3126377" cy="4560184"/>
          </a:xfrm>
        </p:spPr>
        <p:txBody>
          <a:bodyPr/>
          <a:lstStyle/>
          <a:p>
            <a:pPr marL="0" indent="0">
              <a:buNone/>
            </a:pPr>
            <a:r>
              <a:rPr lang="en-US" dirty="0"/>
              <a:t>To try fixing a Python bug (&amp; getting these slides), use:</a:t>
            </a:r>
          </a:p>
          <a:p>
            <a:pPr marL="0" indent="0">
              <a:buNone/>
            </a:pPr>
            <a:r>
              <a:rPr lang="en-US" dirty="0">
                <a:solidFill>
                  <a:schemeClr val="accent1">
                    <a:lumMod val="75000"/>
                  </a:schemeClr>
                </a:solidFill>
              </a:rPr>
              <a:t>mgaree/DSOR-short-course</a:t>
            </a:r>
          </a:p>
        </p:txBody>
      </p:sp>
      <p:sp>
        <p:nvSpPr>
          <p:cNvPr id="4" name="Content Placeholder 3">
            <a:extLst>
              <a:ext uri="{FF2B5EF4-FFF2-40B4-BE49-F238E27FC236}">
                <a16:creationId xmlns:a16="http://schemas.microsoft.com/office/drawing/2014/main" id="{CF4A3D6F-2DDF-60A5-EED2-98EF80CBE830}"/>
              </a:ext>
            </a:extLst>
          </p:cNvPr>
          <p:cNvSpPr>
            <a:spLocks noGrp="1"/>
          </p:cNvSpPr>
          <p:nvPr>
            <p:ph sz="half" idx="2"/>
          </p:nvPr>
        </p:nvSpPr>
        <p:spPr/>
        <p:txBody>
          <a:bodyPr/>
          <a:lstStyle/>
          <a:p>
            <a:pPr marL="0" indent="0">
              <a:buNone/>
            </a:pPr>
            <a:endParaRPr lang="en-US" dirty="0"/>
          </a:p>
          <a:p>
            <a:pPr marL="0" indent="0">
              <a:buNone/>
            </a:pPr>
            <a:endParaRPr lang="en-US" dirty="0"/>
          </a:p>
          <a:p>
            <a:pPr marL="0" indent="0">
              <a:buNone/>
            </a:pPr>
            <a:r>
              <a:rPr lang="en-US" dirty="0"/>
              <a:t>Fork the project – makes a copy into your own repositories</a:t>
            </a:r>
          </a:p>
          <a:p>
            <a:pPr marL="0" indent="0">
              <a:buNone/>
            </a:pPr>
            <a:endParaRPr lang="en-US" dirty="0"/>
          </a:p>
          <a:p>
            <a:pPr marL="0" indent="0">
              <a:buNone/>
            </a:pPr>
            <a:r>
              <a:rPr lang="en-US" dirty="0"/>
              <a:t>Clone, create a new branch, make changes, commit, &amp; push to GitHub as usual</a:t>
            </a:r>
          </a:p>
          <a:p>
            <a:pPr marL="0" indent="0">
              <a:buNone/>
            </a:pPr>
            <a:endParaRPr lang="en-US" dirty="0"/>
          </a:p>
          <a:p>
            <a:pPr marL="0" indent="0">
              <a:buNone/>
            </a:pPr>
            <a:r>
              <a:rPr lang="en-US" dirty="0"/>
              <a:t>On GitHub, “Compare &amp; pull request”</a:t>
            </a:r>
          </a:p>
        </p:txBody>
      </p:sp>
      <p:sp>
        <p:nvSpPr>
          <p:cNvPr id="5" name="Slide Number Placeholder 4">
            <a:extLst>
              <a:ext uri="{FF2B5EF4-FFF2-40B4-BE49-F238E27FC236}">
                <a16:creationId xmlns:a16="http://schemas.microsoft.com/office/drawing/2014/main" id="{96D0ACC8-159C-2D5A-367B-667F61399A08}"/>
              </a:ext>
            </a:extLst>
          </p:cNvPr>
          <p:cNvSpPr>
            <a:spLocks noGrp="1"/>
          </p:cNvSpPr>
          <p:nvPr>
            <p:ph type="sldNum" sz="quarter" idx="12"/>
          </p:nvPr>
        </p:nvSpPr>
        <p:spPr/>
        <p:txBody>
          <a:bodyPr/>
          <a:lstStyle/>
          <a:p>
            <a:fld id="{474E2427-8788-484D-A54B-CA5B3637160B}" type="slidenum">
              <a:rPr lang="en-US" smtClean="0"/>
              <a:t>34</a:t>
            </a:fld>
            <a:endParaRPr lang="en-US"/>
          </a:p>
        </p:txBody>
      </p:sp>
      <p:pic>
        <p:nvPicPr>
          <p:cNvPr id="9" name="Picture 8">
            <a:extLst>
              <a:ext uri="{FF2B5EF4-FFF2-40B4-BE49-F238E27FC236}">
                <a16:creationId xmlns:a16="http://schemas.microsoft.com/office/drawing/2014/main" id="{590D5DFE-C3DA-0E7B-1E3D-7E092FB1D560}"/>
              </a:ext>
            </a:extLst>
          </p:cNvPr>
          <p:cNvPicPr>
            <a:picLocks noChangeAspect="1"/>
          </p:cNvPicPr>
          <p:nvPr/>
        </p:nvPicPr>
        <p:blipFill>
          <a:blip r:embed="rId3"/>
          <a:stretch>
            <a:fillRect/>
          </a:stretch>
        </p:blipFill>
        <p:spPr>
          <a:xfrm>
            <a:off x="4038600" y="1825625"/>
            <a:ext cx="6570385" cy="868069"/>
          </a:xfrm>
          <a:prstGeom prst="rect">
            <a:avLst/>
          </a:prstGeom>
        </p:spPr>
      </p:pic>
    </p:spTree>
    <p:extLst>
      <p:ext uri="{BB962C8B-B14F-4D97-AF65-F5344CB8AC3E}">
        <p14:creationId xmlns:p14="http://schemas.microsoft.com/office/powerpoint/2010/main" val="3597216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8D38-12DD-A28E-132E-A65E11A5A210}"/>
              </a:ext>
            </a:extLst>
          </p:cNvPr>
          <p:cNvSpPr>
            <a:spLocks noGrp="1"/>
          </p:cNvSpPr>
          <p:nvPr>
            <p:ph type="title"/>
          </p:nvPr>
        </p:nvSpPr>
        <p:spPr/>
        <p:txBody>
          <a:bodyPr/>
          <a:lstStyle/>
          <a:p>
            <a:r>
              <a:rPr lang="en-US" dirty="0"/>
              <a:t>A reasonable workflow for </a:t>
            </a:r>
            <a:br>
              <a:rPr lang="en-US" dirty="0"/>
            </a:br>
            <a:r>
              <a:rPr lang="en-US" dirty="0"/>
              <a:t>using Git for coursework</a:t>
            </a:r>
          </a:p>
        </p:txBody>
      </p:sp>
      <p:sp>
        <p:nvSpPr>
          <p:cNvPr id="3" name="Content Placeholder 2">
            <a:extLst>
              <a:ext uri="{FF2B5EF4-FFF2-40B4-BE49-F238E27FC236}">
                <a16:creationId xmlns:a16="http://schemas.microsoft.com/office/drawing/2014/main" id="{8A46AF14-BE66-1C1F-9FAD-F63EADCAA77A}"/>
              </a:ext>
            </a:extLst>
          </p:cNvPr>
          <p:cNvSpPr>
            <a:spLocks noGrp="1"/>
          </p:cNvSpPr>
          <p:nvPr>
            <p:ph sz="half" idx="1"/>
          </p:nvPr>
        </p:nvSpPr>
        <p:spPr>
          <a:xfrm>
            <a:off x="838200" y="1825625"/>
            <a:ext cx="2956560" cy="4560184"/>
          </a:xfrm>
        </p:spPr>
        <p:txBody>
          <a:bodyPr/>
          <a:lstStyle/>
          <a:p>
            <a:pPr marL="0" indent="0">
              <a:buNone/>
            </a:pPr>
            <a:r>
              <a:rPr lang="en-US" dirty="0"/>
              <a:t>$ git </a:t>
            </a:r>
            <a:r>
              <a:rPr lang="en-US" dirty="0" err="1"/>
              <a:t>init</a:t>
            </a:r>
            <a:r>
              <a:rPr lang="en-US" dirty="0"/>
              <a:t> &lt;name&gt;</a:t>
            </a:r>
            <a:br>
              <a:rPr lang="en-US" dirty="0"/>
            </a:br>
            <a:br>
              <a:rPr lang="en-US" dirty="0"/>
            </a:br>
            <a:endParaRPr lang="en-US" dirty="0"/>
          </a:p>
          <a:p>
            <a:pPr marL="0" indent="0">
              <a:buNone/>
            </a:pPr>
            <a:endParaRPr lang="en-US" dirty="0"/>
          </a:p>
          <a:p>
            <a:pPr marL="0" indent="0">
              <a:buNone/>
            </a:pPr>
            <a:r>
              <a:rPr lang="en-US" dirty="0"/>
              <a:t>$ git add .</a:t>
            </a:r>
          </a:p>
          <a:p>
            <a:pPr marL="0" indent="0">
              <a:buNone/>
            </a:pPr>
            <a:r>
              <a:rPr lang="en-US" dirty="0"/>
              <a:t>$ git status</a:t>
            </a:r>
          </a:p>
          <a:p>
            <a:pPr marL="0" indent="0">
              <a:buNone/>
            </a:pPr>
            <a:r>
              <a:rPr lang="en-US" dirty="0"/>
              <a:t>$ git diff</a:t>
            </a:r>
          </a:p>
          <a:p>
            <a:pPr marL="0" indent="0">
              <a:buNone/>
            </a:pPr>
            <a:r>
              <a:rPr lang="en-US" dirty="0"/>
              <a:t>$ git commit -m</a:t>
            </a:r>
          </a:p>
        </p:txBody>
      </p:sp>
      <p:sp>
        <p:nvSpPr>
          <p:cNvPr id="8" name="Content Placeholder 7">
            <a:extLst>
              <a:ext uri="{FF2B5EF4-FFF2-40B4-BE49-F238E27FC236}">
                <a16:creationId xmlns:a16="http://schemas.microsoft.com/office/drawing/2014/main" id="{5724C5B0-2A6A-D90D-867E-FB1E432FD5C6}"/>
              </a:ext>
            </a:extLst>
          </p:cNvPr>
          <p:cNvSpPr>
            <a:spLocks noGrp="1"/>
          </p:cNvSpPr>
          <p:nvPr>
            <p:ph sz="half" idx="2"/>
          </p:nvPr>
        </p:nvSpPr>
        <p:spPr>
          <a:xfrm>
            <a:off x="4038599" y="1825627"/>
            <a:ext cx="7659189" cy="4560185"/>
          </a:xfrm>
        </p:spPr>
        <p:txBody>
          <a:bodyPr/>
          <a:lstStyle/>
          <a:p>
            <a:pPr marL="0" indent="0">
              <a:buNone/>
            </a:pPr>
            <a:r>
              <a:rPr lang="en-US" dirty="0"/>
              <a:t>Stay local unless you need the cloud support, and make your repos private if using GitHub</a:t>
            </a:r>
            <a:br>
              <a:rPr lang="en-US" dirty="0"/>
            </a:br>
            <a:r>
              <a:rPr lang="en-US" dirty="0">
                <a:solidFill>
                  <a:schemeClr val="bg1">
                    <a:lumMod val="50000"/>
                  </a:schemeClr>
                </a:solidFill>
              </a:rPr>
              <a:t>Ensures you’re not sharing HW by mistake</a:t>
            </a:r>
          </a:p>
          <a:p>
            <a:pPr marL="0" indent="0">
              <a:buNone/>
            </a:pPr>
            <a:endParaRPr lang="en-US" dirty="0"/>
          </a:p>
          <a:p>
            <a:pPr marL="0" indent="0">
              <a:buNone/>
            </a:pPr>
            <a:r>
              <a:rPr lang="en-US" dirty="0"/>
              <a:t>If multiple HW problems, make a commit for each one; it’s fine to commit work in progress!</a:t>
            </a:r>
          </a:p>
          <a:p>
            <a:pPr marL="0" indent="0">
              <a:buNone/>
            </a:pPr>
            <a:endParaRPr lang="en-US" dirty="0"/>
          </a:p>
          <a:p>
            <a:pPr marL="0" indent="0">
              <a:buNone/>
            </a:pPr>
            <a:r>
              <a:rPr lang="en-US" dirty="0"/>
              <a:t>For longer projects, a daily commit can help you stay organized between work sessions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3DDD4C-5B88-F745-0142-4877BBFCBEBB}"/>
              </a:ext>
            </a:extLst>
          </p:cNvPr>
          <p:cNvSpPr>
            <a:spLocks noGrp="1"/>
          </p:cNvSpPr>
          <p:nvPr>
            <p:ph type="sldNum" sz="quarter" idx="12"/>
          </p:nvPr>
        </p:nvSpPr>
        <p:spPr/>
        <p:txBody>
          <a:bodyPr/>
          <a:lstStyle/>
          <a:p>
            <a:fld id="{474E2427-8788-484D-A54B-CA5B3637160B}" type="slidenum">
              <a:rPr lang="en-US" smtClean="0"/>
              <a:pPr/>
              <a:t>35</a:t>
            </a:fld>
            <a:endParaRPr lang="en-US"/>
          </a:p>
        </p:txBody>
      </p:sp>
    </p:spTree>
    <p:extLst>
      <p:ext uri="{BB962C8B-B14F-4D97-AF65-F5344CB8AC3E}">
        <p14:creationId xmlns:p14="http://schemas.microsoft.com/office/powerpoint/2010/main" val="4102592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7CCD-F733-7CE9-08C9-B8E6474C86AD}"/>
              </a:ext>
            </a:extLst>
          </p:cNvPr>
          <p:cNvSpPr>
            <a:spLocks noGrp="1"/>
          </p:cNvSpPr>
          <p:nvPr>
            <p:ph type="title"/>
          </p:nvPr>
        </p:nvSpPr>
        <p:spPr/>
        <p:txBody>
          <a:bodyPr/>
          <a:lstStyle/>
          <a:p>
            <a:r>
              <a:rPr lang="en-US" dirty="0"/>
              <a:t>Pro tips – Git is quite friendly, but there’s a few edge cases that cause most of the pain</a:t>
            </a:r>
          </a:p>
        </p:txBody>
      </p:sp>
      <p:sp>
        <p:nvSpPr>
          <p:cNvPr id="4" name="Content Placeholder 3">
            <a:extLst>
              <a:ext uri="{FF2B5EF4-FFF2-40B4-BE49-F238E27FC236}">
                <a16:creationId xmlns:a16="http://schemas.microsoft.com/office/drawing/2014/main" id="{85987A23-3E23-B325-3BAB-855874F9760C}"/>
              </a:ext>
            </a:extLst>
          </p:cNvPr>
          <p:cNvSpPr>
            <a:spLocks noGrp="1"/>
          </p:cNvSpPr>
          <p:nvPr>
            <p:ph idx="1"/>
          </p:nvPr>
        </p:nvSpPr>
        <p:spPr/>
        <p:txBody>
          <a:bodyPr>
            <a:normAutofit lnSpcReduction="10000"/>
          </a:bodyPr>
          <a:lstStyle/>
          <a:p>
            <a:pPr marL="0" indent="0">
              <a:buNone/>
            </a:pPr>
            <a:r>
              <a:rPr lang="en-US" dirty="0"/>
              <a:t>When pushing from more than one machine: commit locally, pull, &amp; merge BEFORE push</a:t>
            </a:r>
            <a:br>
              <a:rPr lang="en-US" dirty="0"/>
            </a:br>
            <a:endParaRPr lang="en-US" dirty="0"/>
          </a:p>
          <a:p>
            <a:pPr marL="0" indent="0">
              <a:buNone/>
            </a:pPr>
            <a:r>
              <a:rPr lang="en-US" dirty="0"/>
              <a:t>If using branches, keep an eye on which branch you’re on before pushing</a:t>
            </a:r>
          </a:p>
          <a:p>
            <a:pPr marL="0" indent="0">
              <a:buNone/>
            </a:pPr>
            <a:endParaRPr lang="en-US" dirty="0"/>
          </a:p>
          <a:p>
            <a:pPr marL="0" indent="0">
              <a:buNone/>
            </a:pPr>
            <a:r>
              <a:rPr lang="en-US" dirty="0"/>
              <a:t>Stay well-organized and you’ll avoid most merge conflicts; if they happen, don’t panic</a:t>
            </a:r>
          </a:p>
          <a:p>
            <a:pPr marL="0" indent="0">
              <a:buNone/>
            </a:pPr>
            <a:endParaRPr lang="en-US" dirty="0"/>
          </a:p>
          <a:p>
            <a:pPr marL="0" indent="0">
              <a:buNone/>
            </a:pPr>
            <a:r>
              <a:rPr lang="en-US" dirty="0"/>
              <a:t>If you want to undo a commit, tread carefully; at first, it’s safest to just make a new commit</a:t>
            </a:r>
          </a:p>
          <a:p>
            <a:pPr marL="0" indent="0">
              <a:buNone/>
            </a:pPr>
            <a:endParaRPr lang="en-US" dirty="0"/>
          </a:p>
        </p:txBody>
      </p:sp>
      <p:sp>
        <p:nvSpPr>
          <p:cNvPr id="5" name="Slide Number Placeholder 4">
            <a:extLst>
              <a:ext uri="{FF2B5EF4-FFF2-40B4-BE49-F238E27FC236}">
                <a16:creationId xmlns:a16="http://schemas.microsoft.com/office/drawing/2014/main" id="{5B79A23D-3CD1-8AD6-44CF-186BCDF04889}"/>
              </a:ext>
            </a:extLst>
          </p:cNvPr>
          <p:cNvSpPr>
            <a:spLocks noGrp="1"/>
          </p:cNvSpPr>
          <p:nvPr>
            <p:ph type="sldNum" sz="quarter" idx="12"/>
          </p:nvPr>
        </p:nvSpPr>
        <p:spPr/>
        <p:txBody>
          <a:bodyPr/>
          <a:lstStyle/>
          <a:p>
            <a:fld id="{474E2427-8788-484D-A54B-CA5B3637160B}" type="slidenum">
              <a:rPr lang="en-US" smtClean="0"/>
              <a:t>36</a:t>
            </a:fld>
            <a:endParaRPr lang="en-US"/>
          </a:p>
        </p:txBody>
      </p:sp>
    </p:spTree>
    <p:extLst>
      <p:ext uri="{BB962C8B-B14F-4D97-AF65-F5344CB8AC3E}">
        <p14:creationId xmlns:p14="http://schemas.microsoft.com/office/powerpoint/2010/main" val="1981024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t>Version control: Git &amp; GitHub/GitLab</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What is version control? Why use it?</a:t>
            </a:r>
          </a:p>
          <a:p>
            <a:pPr marL="0" indent="0">
              <a:buNone/>
            </a:pPr>
            <a:endParaRPr lang="en-US" dirty="0">
              <a:solidFill>
                <a:schemeClr val="bg1">
                  <a:lumMod val="50000"/>
                </a:schemeClr>
              </a:solidFill>
            </a:endParaRPr>
          </a:p>
          <a:p>
            <a:pPr marL="0" indent="0">
              <a:buNone/>
            </a:pPr>
            <a:r>
              <a:rPr lang="en-US" dirty="0"/>
              <a:t>Git &amp; GitHub/GitLab</a:t>
            </a:r>
          </a:p>
          <a:p>
            <a:pPr marL="0" indent="0">
              <a:buNone/>
            </a:pPr>
            <a:endParaRPr lang="en-US" dirty="0"/>
          </a:p>
          <a:p>
            <a:pPr marL="0" indent="0">
              <a:buNone/>
            </a:pPr>
            <a:r>
              <a:rPr lang="en-US" dirty="0"/>
              <a:t>Hands-on activities</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37</a:t>
            </a:fld>
            <a:endParaRPr lang="en-US"/>
          </a:p>
        </p:txBody>
      </p:sp>
    </p:spTree>
    <p:extLst>
      <p:ext uri="{BB962C8B-B14F-4D97-AF65-F5344CB8AC3E}">
        <p14:creationId xmlns:p14="http://schemas.microsoft.com/office/powerpoint/2010/main" val="1615299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buFont typeface="+mj-lt"/>
              <a:buAutoNum type="arabicPeriod"/>
            </a:pPr>
            <a:r>
              <a:rPr lang="en-US" dirty="0"/>
              <a:t>Understand the value of version control software.</a:t>
            </a:r>
            <a:br>
              <a:rPr lang="en-US" dirty="0"/>
            </a:br>
            <a:endParaRPr lang="en-US" dirty="0"/>
          </a:p>
          <a:p>
            <a:pPr marL="514350" indent="-514350">
              <a:buFont typeface="+mj-lt"/>
              <a:buAutoNum type="arabicPeriod"/>
            </a:pPr>
            <a:r>
              <a:rPr lang="en-US" dirty="0"/>
              <a:t>Use Git for basic version control operations.</a:t>
            </a:r>
          </a:p>
          <a:p>
            <a:pPr marL="514350" indent="-514350">
              <a:buFont typeface="+mj-lt"/>
              <a:buAutoNum type="arabicPeriod"/>
            </a:pPr>
            <a:endParaRPr lang="en-US" dirty="0"/>
          </a:p>
          <a:p>
            <a:pPr marL="514350" indent="-514350">
              <a:buFont typeface="+mj-lt"/>
              <a:buAutoNum type="arabicPeriod"/>
            </a:pPr>
            <a:r>
              <a:rPr lang="en-US" dirty="0"/>
              <a:t>Sync changes to a remote repository using GitHub.</a:t>
            </a:r>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38</a:t>
            </a:fld>
            <a:endParaRPr lang="en-US"/>
          </a:p>
        </p:txBody>
      </p:sp>
    </p:spTree>
    <p:extLst>
      <p:ext uri="{BB962C8B-B14F-4D97-AF65-F5344CB8AC3E}">
        <p14:creationId xmlns:p14="http://schemas.microsoft.com/office/powerpoint/2010/main" val="3671820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F749-3CAF-108B-209E-BDE1F0186C04}"/>
              </a:ext>
            </a:extLst>
          </p:cNvPr>
          <p:cNvSpPr>
            <a:spLocks noGrp="1"/>
          </p:cNvSpPr>
          <p:nvPr>
            <p:ph type="title"/>
          </p:nvPr>
        </p:nvSpPr>
        <p:spPr/>
        <p:txBody>
          <a:bodyPr/>
          <a:lstStyle/>
          <a:p>
            <a:r>
              <a:rPr lang="en-US" dirty="0"/>
              <a:t>Some resources</a:t>
            </a:r>
          </a:p>
        </p:txBody>
      </p:sp>
      <p:sp>
        <p:nvSpPr>
          <p:cNvPr id="3" name="Content Placeholder 2">
            <a:extLst>
              <a:ext uri="{FF2B5EF4-FFF2-40B4-BE49-F238E27FC236}">
                <a16:creationId xmlns:a16="http://schemas.microsoft.com/office/drawing/2014/main" id="{D63D30DE-A28A-834F-EBE8-6BC9F904F491}"/>
              </a:ext>
            </a:extLst>
          </p:cNvPr>
          <p:cNvSpPr>
            <a:spLocks noGrp="1"/>
          </p:cNvSpPr>
          <p:nvPr>
            <p:ph idx="1"/>
          </p:nvPr>
        </p:nvSpPr>
        <p:spPr>
          <a:xfrm>
            <a:off x="838200" y="1825624"/>
            <a:ext cx="10515600" cy="4545195"/>
          </a:xfrm>
        </p:spPr>
        <p:txBody>
          <a:bodyPr/>
          <a:lstStyle/>
          <a:p>
            <a:pPr marL="0" indent="0">
              <a:buNone/>
            </a:pPr>
            <a:r>
              <a:rPr lang="en-US" dirty="0">
                <a:hlinkClick r:id="rId3"/>
              </a:rPr>
              <a:t>Git and GitHub for Beginners - Crash Course – YouTube</a:t>
            </a:r>
            <a:endParaRPr lang="en-US" dirty="0"/>
          </a:p>
          <a:p>
            <a:pPr marL="0" indent="0">
              <a:buNone/>
            </a:pPr>
            <a:endParaRPr lang="en-US" dirty="0"/>
          </a:p>
          <a:p>
            <a:pPr marL="0" indent="0">
              <a:buNone/>
            </a:pPr>
            <a:r>
              <a:rPr lang="en-US" dirty="0">
                <a:hlinkClick r:id="rId4"/>
              </a:rPr>
              <a:t>Learn Git in 15 minutes</a:t>
            </a:r>
            <a:endParaRPr lang="en-US" dirty="0"/>
          </a:p>
          <a:p>
            <a:pPr marL="0" indent="0">
              <a:buNone/>
            </a:pPr>
            <a:endParaRPr lang="en-US" dirty="0"/>
          </a:p>
          <a:p>
            <a:pPr marL="0" indent="0">
              <a:buNone/>
            </a:pPr>
            <a:r>
              <a:rPr lang="en-US" dirty="0">
                <a:hlinkClick r:id="rId5"/>
              </a:rPr>
              <a:t>https://github.com/mgaree/DSOR-short-course</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5D2F7FC-C750-CB10-7463-FB50B869DD00}"/>
              </a:ext>
            </a:extLst>
          </p:cNvPr>
          <p:cNvSpPr>
            <a:spLocks noGrp="1"/>
          </p:cNvSpPr>
          <p:nvPr>
            <p:ph type="sldNum" sz="quarter" idx="12"/>
          </p:nvPr>
        </p:nvSpPr>
        <p:spPr/>
        <p:txBody>
          <a:bodyPr/>
          <a:lstStyle/>
          <a:p>
            <a:fld id="{474E2427-8788-484D-A54B-CA5B3637160B}" type="slidenum">
              <a:rPr lang="en-US" smtClean="0"/>
              <a:t>39</a:t>
            </a:fld>
            <a:endParaRPr lang="en-US"/>
          </a:p>
        </p:txBody>
      </p:sp>
    </p:spTree>
    <p:extLst>
      <p:ext uri="{BB962C8B-B14F-4D97-AF65-F5344CB8AC3E}">
        <p14:creationId xmlns:p14="http://schemas.microsoft.com/office/powerpoint/2010/main" val="5407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F790-5086-4DC4-9C51-4190865BFD65}"/>
              </a:ext>
            </a:extLst>
          </p:cNvPr>
          <p:cNvSpPr>
            <a:spLocks noGrp="1"/>
          </p:cNvSpPr>
          <p:nvPr>
            <p:ph type="title"/>
          </p:nvPr>
        </p:nvSpPr>
        <p:spPr/>
        <p:txBody>
          <a:bodyPr>
            <a:normAutofit/>
          </a:bodyPr>
          <a:lstStyle/>
          <a:p>
            <a:r>
              <a:rPr lang="en-US" dirty="0"/>
              <a:t>Version control is a system that records changes to files over time, enables recall later</a:t>
            </a:r>
          </a:p>
        </p:txBody>
      </p:sp>
      <p:sp>
        <p:nvSpPr>
          <p:cNvPr id="3" name="Content Placeholder 2">
            <a:extLst>
              <a:ext uri="{FF2B5EF4-FFF2-40B4-BE49-F238E27FC236}">
                <a16:creationId xmlns:a16="http://schemas.microsoft.com/office/drawing/2014/main" id="{266B90B2-2D6E-45BD-A2EB-16A6E4356C21}"/>
              </a:ext>
            </a:extLst>
          </p:cNvPr>
          <p:cNvSpPr>
            <a:spLocks noGrp="1"/>
          </p:cNvSpPr>
          <p:nvPr>
            <p:ph idx="1"/>
          </p:nvPr>
        </p:nvSpPr>
        <p:spPr/>
        <p:txBody>
          <a:bodyPr/>
          <a:lstStyle/>
          <a:p>
            <a:pPr marL="0" indent="0">
              <a:buNone/>
            </a:pPr>
            <a:r>
              <a:rPr lang="en-US" dirty="0"/>
              <a:t>Everyone’s favorite VCS:</a:t>
            </a:r>
          </a:p>
          <a:p>
            <a:pPr marL="0" indent="0">
              <a:buNone/>
            </a:pPr>
            <a:r>
              <a:rPr lang="en-US" dirty="0"/>
              <a:t>	- Thesis_ver_1.docx</a:t>
            </a:r>
          </a:p>
          <a:p>
            <a:pPr marL="0" indent="0">
              <a:buNone/>
            </a:pPr>
            <a:r>
              <a:rPr lang="en-US" dirty="0"/>
              <a:t>	- Thesis_ver_2.docx</a:t>
            </a:r>
          </a:p>
          <a:p>
            <a:pPr marL="0" indent="0">
              <a:buNone/>
            </a:pPr>
            <a:r>
              <a:rPr lang="en-US" dirty="0"/>
              <a:t>	- …</a:t>
            </a:r>
          </a:p>
          <a:p>
            <a:pPr marL="0" indent="0">
              <a:buNone/>
            </a:pPr>
            <a:r>
              <a:rPr lang="en-US" dirty="0"/>
              <a:t>	- Thesis_ver_9_final.docx</a:t>
            </a:r>
          </a:p>
          <a:p>
            <a:pPr marL="0" indent="0">
              <a:buNone/>
            </a:pPr>
            <a:r>
              <a:rPr lang="en-US" dirty="0"/>
              <a:t>	- Thesis_ver_9_with_edits.docx</a:t>
            </a:r>
          </a:p>
          <a:p>
            <a:pPr marL="0" indent="0">
              <a:buNone/>
            </a:pPr>
            <a:r>
              <a:rPr lang="en-US" dirty="0"/>
              <a:t>	- Thesis_ver_9_final_final.docx</a:t>
            </a:r>
          </a:p>
          <a:p>
            <a:pPr marL="0" indent="0">
              <a:buNone/>
            </a:pPr>
            <a:r>
              <a:rPr lang="en-US" dirty="0"/>
              <a:t>	- Thesis_final_version_submitted!.docx</a:t>
            </a:r>
          </a:p>
        </p:txBody>
      </p:sp>
      <p:sp>
        <p:nvSpPr>
          <p:cNvPr id="4" name="Slide Number Placeholder 3">
            <a:extLst>
              <a:ext uri="{FF2B5EF4-FFF2-40B4-BE49-F238E27FC236}">
                <a16:creationId xmlns:a16="http://schemas.microsoft.com/office/drawing/2014/main" id="{4298F70B-AD7B-4F0D-A1C5-813FE8102108}"/>
              </a:ext>
            </a:extLst>
          </p:cNvPr>
          <p:cNvSpPr>
            <a:spLocks noGrp="1"/>
          </p:cNvSpPr>
          <p:nvPr>
            <p:ph type="sldNum" sz="quarter" idx="12"/>
          </p:nvPr>
        </p:nvSpPr>
        <p:spPr/>
        <p:txBody>
          <a:bodyPr/>
          <a:lstStyle/>
          <a:p>
            <a:fld id="{474E2427-8788-484D-A54B-CA5B3637160B}" type="slidenum">
              <a:rPr lang="en-US" smtClean="0"/>
              <a:t>4</a:t>
            </a:fld>
            <a:endParaRPr lang="en-US"/>
          </a:p>
        </p:txBody>
      </p:sp>
    </p:spTree>
    <p:extLst>
      <p:ext uri="{BB962C8B-B14F-4D97-AF65-F5344CB8AC3E}">
        <p14:creationId xmlns:p14="http://schemas.microsoft.com/office/powerpoint/2010/main" val="82910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FAE9-A2E5-4A00-874A-32AAE1CBB32C}"/>
              </a:ext>
            </a:extLst>
          </p:cNvPr>
          <p:cNvSpPr>
            <a:spLocks noGrp="1"/>
          </p:cNvSpPr>
          <p:nvPr>
            <p:ph type="title"/>
          </p:nvPr>
        </p:nvSpPr>
        <p:spPr/>
        <p:txBody>
          <a:bodyPr/>
          <a:lstStyle/>
          <a:p>
            <a:r>
              <a:rPr lang="en-US" dirty="0"/>
              <a:t>Better: local version control system (VCS)</a:t>
            </a:r>
          </a:p>
        </p:txBody>
      </p:sp>
      <p:sp>
        <p:nvSpPr>
          <p:cNvPr id="4" name="Slide Number Placeholder 3">
            <a:extLst>
              <a:ext uri="{FF2B5EF4-FFF2-40B4-BE49-F238E27FC236}">
                <a16:creationId xmlns:a16="http://schemas.microsoft.com/office/drawing/2014/main" id="{C70567A4-64C5-447D-9638-C7B993D31615}"/>
              </a:ext>
            </a:extLst>
          </p:cNvPr>
          <p:cNvSpPr>
            <a:spLocks noGrp="1"/>
          </p:cNvSpPr>
          <p:nvPr>
            <p:ph type="sldNum" sz="quarter" idx="12"/>
          </p:nvPr>
        </p:nvSpPr>
        <p:spPr/>
        <p:txBody>
          <a:bodyPr/>
          <a:lstStyle/>
          <a:p>
            <a:fld id="{474E2427-8788-484D-A54B-CA5B3637160B}" type="slidenum">
              <a:rPr lang="en-US" smtClean="0"/>
              <a:pPr/>
              <a:t>5</a:t>
            </a:fld>
            <a:endParaRPr lang="en-US"/>
          </a:p>
        </p:txBody>
      </p:sp>
      <p:sp>
        <p:nvSpPr>
          <p:cNvPr id="9" name="Content Placeholder 8">
            <a:extLst>
              <a:ext uri="{FF2B5EF4-FFF2-40B4-BE49-F238E27FC236}">
                <a16:creationId xmlns:a16="http://schemas.microsoft.com/office/drawing/2014/main" id="{5F10BACF-6B9B-4E60-A600-6B53062BD3D0}"/>
              </a:ext>
            </a:extLst>
          </p:cNvPr>
          <p:cNvSpPr>
            <a:spLocks noGrp="1"/>
          </p:cNvSpPr>
          <p:nvPr>
            <p:ph sz="half" idx="1"/>
          </p:nvPr>
        </p:nvSpPr>
        <p:spPr/>
        <p:txBody>
          <a:bodyPr/>
          <a:lstStyle/>
          <a:p>
            <a:pPr marL="0" indent="0">
              <a:buNone/>
            </a:pPr>
            <a:r>
              <a:rPr lang="en-US" dirty="0"/>
              <a:t>Revision history lives in a database</a:t>
            </a:r>
          </a:p>
          <a:p>
            <a:pPr marL="0" indent="0">
              <a:buNone/>
            </a:pPr>
            <a:endParaRPr lang="en-US" dirty="0"/>
          </a:p>
          <a:p>
            <a:pPr marL="0" indent="0">
              <a:buNone/>
            </a:pPr>
            <a:r>
              <a:rPr lang="en-US" dirty="0"/>
              <a:t>You only work on a file with a constant name</a:t>
            </a:r>
          </a:p>
        </p:txBody>
      </p:sp>
      <p:pic>
        <p:nvPicPr>
          <p:cNvPr id="11" name="Picture 2" descr="Local version control diagram">
            <a:extLst>
              <a:ext uri="{FF2B5EF4-FFF2-40B4-BE49-F238E27FC236}">
                <a16:creationId xmlns:a16="http://schemas.microsoft.com/office/drawing/2014/main" id="{A08BE242-590D-4594-BC1E-0C04B39482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025109" y="1825625"/>
            <a:ext cx="5342182" cy="4560888"/>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8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7973-2C48-0942-EB64-0AA43F754F41}"/>
              </a:ext>
            </a:extLst>
          </p:cNvPr>
          <p:cNvSpPr>
            <a:spLocks noGrp="1"/>
          </p:cNvSpPr>
          <p:nvPr>
            <p:ph type="title"/>
          </p:nvPr>
        </p:nvSpPr>
        <p:spPr/>
        <p:txBody>
          <a:bodyPr/>
          <a:lstStyle/>
          <a:p>
            <a:r>
              <a:rPr lang="en-US" dirty="0"/>
              <a:t>VCS enables line-by-line comparisons </a:t>
            </a:r>
            <a:br>
              <a:rPr lang="en-US" dirty="0"/>
            </a:br>
            <a:r>
              <a:rPr lang="en-US" dirty="0"/>
              <a:t>as you create new versions of a file</a:t>
            </a:r>
          </a:p>
        </p:txBody>
      </p:sp>
      <p:pic>
        <p:nvPicPr>
          <p:cNvPr id="7" name="Content Placeholder 6">
            <a:extLst>
              <a:ext uri="{FF2B5EF4-FFF2-40B4-BE49-F238E27FC236}">
                <a16:creationId xmlns:a16="http://schemas.microsoft.com/office/drawing/2014/main" id="{BCCE7007-F246-5D71-64A6-2349727AD310}"/>
              </a:ext>
            </a:extLst>
          </p:cNvPr>
          <p:cNvPicPr>
            <a:picLocks noGrp="1" noChangeAspect="1"/>
          </p:cNvPicPr>
          <p:nvPr>
            <p:ph idx="1"/>
          </p:nvPr>
        </p:nvPicPr>
        <p:blipFill>
          <a:blip r:embed="rId3"/>
          <a:stretch>
            <a:fillRect/>
          </a:stretch>
        </p:blipFill>
        <p:spPr>
          <a:xfrm>
            <a:off x="4038600" y="2045842"/>
            <a:ext cx="7315200" cy="4104579"/>
          </a:xfrm>
        </p:spPr>
      </p:pic>
      <p:sp>
        <p:nvSpPr>
          <p:cNvPr id="5" name="Slide Number Placeholder 4">
            <a:extLst>
              <a:ext uri="{FF2B5EF4-FFF2-40B4-BE49-F238E27FC236}">
                <a16:creationId xmlns:a16="http://schemas.microsoft.com/office/drawing/2014/main" id="{97096104-02CD-19EA-6E8D-DA80E47E4D92}"/>
              </a:ext>
            </a:extLst>
          </p:cNvPr>
          <p:cNvSpPr>
            <a:spLocks noGrp="1"/>
          </p:cNvSpPr>
          <p:nvPr>
            <p:ph type="sldNum" sz="quarter" idx="12"/>
          </p:nvPr>
        </p:nvSpPr>
        <p:spPr/>
        <p:txBody>
          <a:bodyPr/>
          <a:lstStyle/>
          <a:p>
            <a:fld id="{474E2427-8788-484D-A54B-CA5B3637160B}" type="slidenum">
              <a:rPr lang="en-US" smtClean="0"/>
              <a:t>6</a:t>
            </a:fld>
            <a:endParaRPr lang="en-US"/>
          </a:p>
        </p:txBody>
      </p:sp>
    </p:spTree>
    <p:extLst>
      <p:ext uri="{BB962C8B-B14F-4D97-AF65-F5344CB8AC3E}">
        <p14:creationId xmlns:p14="http://schemas.microsoft.com/office/powerpoint/2010/main" val="426338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BE6D-1368-4CC7-9A7C-08113E604E74}"/>
              </a:ext>
            </a:extLst>
          </p:cNvPr>
          <p:cNvSpPr>
            <a:spLocks noGrp="1"/>
          </p:cNvSpPr>
          <p:nvPr>
            <p:ph type="title"/>
          </p:nvPr>
        </p:nvSpPr>
        <p:spPr/>
        <p:txBody>
          <a:bodyPr/>
          <a:lstStyle/>
          <a:p>
            <a:r>
              <a:rPr lang="en-US" dirty="0"/>
              <a:t>Distributed VCS enables remote collaboration and protects against data loss on the server</a:t>
            </a:r>
          </a:p>
        </p:txBody>
      </p:sp>
      <p:pic>
        <p:nvPicPr>
          <p:cNvPr id="6146" name="Picture 2" descr="Distributed version control diagram">
            <a:extLst>
              <a:ext uri="{FF2B5EF4-FFF2-40B4-BE49-F238E27FC236}">
                <a16:creationId xmlns:a16="http://schemas.microsoft.com/office/drawing/2014/main" id="{0E93749B-F41A-43FE-806E-079DE98529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8657" y="1825625"/>
            <a:ext cx="3795085" cy="454501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B756B1B-1BD2-453D-825E-BE2051D3116F}"/>
              </a:ext>
            </a:extLst>
          </p:cNvPr>
          <p:cNvSpPr>
            <a:spLocks noGrp="1"/>
          </p:cNvSpPr>
          <p:nvPr>
            <p:ph type="sldNum" sz="quarter" idx="12"/>
          </p:nvPr>
        </p:nvSpPr>
        <p:spPr/>
        <p:txBody>
          <a:bodyPr/>
          <a:lstStyle/>
          <a:p>
            <a:fld id="{474E2427-8788-484D-A54B-CA5B3637160B}" type="slidenum">
              <a:rPr lang="en-US" smtClean="0"/>
              <a:t>7</a:t>
            </a:fld>
            <a:endParaRPr lang="en-US"/>
          </a:p>
        </p:txBody>
      </p:sp>
    </p:spTree>
    <p:extLst>
      <p:ext uri="{BB962C8B-B14F-4D97-AF65-F5344CB8AC3E}">
        <p14:creationId xmlns:p14="http://schemas.microsoft.com/office/powerpoint/2010/main" val="299141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9884-AC9B-C8D1-48D7-7463371D1B04}"/>
              </a:ext>
            </a:extLst>
          </p:cNvPr>
          <p:cNvSpPr>
            <a:spLocks noGrp="1"/>
          </p:cNvSpPr>
          <p:nvPr>
            <p:ph type="title"/>
          </p:nvPr>
        </p:nvSpPr>
        <p:spPr/>
        <p:txBody>
          <a:bodyPr/>
          <a:lstStyle/>
          <a:p>
            <a:r>
              <a:rPr lang="en-US" dirty="0"/>
              <a:t>So why invest in learning and using a VCS?</a:t>
            </a:r>
          </a:p>
        </p:txBody>
      </p:sp>
      <p:sp>
        <p:nvSpPr>
          <p:cNvPr id="3" name="Content Placeholder 2">
            <a:extLst>
              <a:ext uri="{FF2B5EF4-FFF2-40B4-BE49-F238E27FC236}">
                <a16:creationId xmlns:a16="http://schemas.microsoft.com/office/drawing/2014/main" id="{8DA838ED-99D3-8A9A-7D7A-F992ED811B64}"/>
              </a:ext>
            </a:extLst>
          </p:cNvPr>
          <p:cNvSpPr>
            <a:spLocks noGrp="1"/>
          </p:cNvSpPr>
          <p:nvPr>
            <p:ph sz="half" idx="1"/>
          </p:nvPr>
        </p:nvSpPr>
        <p:spPr/>
        <p:txBody>
          <a:bodyPr>
            <a:normAutofit/>
          </a:bodyPr>
          <a:lstStyle/>
          <a:p>
            <a:pPr marL="0" indent="0" algn="r">
              <a:buNone/>
            </a:pPr>
            <a:r>
              <a:rPr lang="en-US" dirty="0">
                <a:solidFill>
                  <a:schemeClr val="accent6">
                    <a:lumMod val="75000"/>
                  </a:schemeClr>
                </a:solidFill>
              </a:rPr>
              <a:t>Thesis</a:t>
            </a:r>
          </a:p>
          <a:p>
            <a:pPr marL="0" indent="0" algn="r">
              <a:buNone/>
            </a:pPr>
            <a:endParaRPr lang="en-US" dirty="0">
              <a:solidFill>
                <a:schemeClr val="accent6">
                  <a:lumMod val="75000"/>
                </a:schemeClr>
              </a:solidFill>
            </a:endParaRPr>
          </a:p>
          <a:p>
            <a:pPr marL="0" indent="0" algn="r">
              <a:buNone/>
            </a:pPr>
            <a:r>
              <a:rPr lang="en-US" dirty="0">
                <a:solidFill>
                  <a:schemeClr val="accent6">
                    <a:lumMod val="75000"/>
                  </a:schemeClr>
                </a:solidFill>
              </a:rPr>
              <a:t>Group projects</a:t>
            </a:r>
          </a:p>
          <a:p>
            <a:pPr marL="0" indent="0" algn="r">
              <a:buNone/>
            </a:pPr>
            <a:endParaRPr lang="en-US" dirty="0">
              <a:solidFill>
                <a:schemeClr val="accent6">
                  <a:lumMod val="75000"/>
                </a:schemeClr>
              </a:solidFill>
            </a:endParaRPr>
          </a:p>
          <a:p>
            <a:pPr marL="0" indent="0" algn="r">
              <a:buNone/>
            </a:pPr>
            <a:r>
              <a:rPr lang="en-US" dirty="0">
                <a:solidFill>
                  <a:schemeClr val="accent6">
                    <a:lumMod val="75000"/>
                  </a:schemeClr>
                </a:solidFill>
              </a:rPr>
              <a:t>Coursework</a:t>
            </a:r>
          </a:p>
        </p:txBody>
      </p:sp>
      <p:sp>
        <p:nvSpPr>
          <p:cNvPr id="5" name="Content Placeholder 4">
            <a:extLst>
              <a:ext uri="{FF2B5EF4-FFF2-40B4-BE49-F238E27FC236}">
                <a16:creationId xmlns:a16="http://schemas.microsoft.com/office/drawing/2014/main" id="{D1068418-7EA0-2295-698F-E86F993C0C46}"/>
              </a:ext>
            </a:extLst>
          </p:cNvPr>
          <p:cNvSpPr>
            <a:spLocks noGrp="1"/>
          </p:cNvSpPr>
          <p:nvPr>
            <p:ph sz="half" idx="2"/>
          </p:nvPr>
        </p:nvSpPr>
        <p:spPr/>
        <p:txBody>
          <a:bodyPr>
            <a:normAutofit/>
          </a:bodyPr>
          <a:lstStyle/>
          <a:p>
            <a:pPr marL="0" indent="0">
              <a:buNone/>
            </a:pPr>
            <a:r>
              <a:rPr lang="en-US" dirty="0"/>
              <a:t>Provides better change management</a:t>
            </a:r>
          </a:p>
          <a:p>
            <a:pPr marL="0" indent="0">
              <a:buNone/>
            </a:pPr>
            <a:endParaRPr lang="en-US" dirty="0"/>
          </a:p>
          <a:p>
            <a:pPr marL="0" indent="0">
              <a:buNone/>
            </a:pPr>
            <a:r>
              <a:rPr lang="en-US" dirty="0"/>
              <a:t>Supports collaboration</a:t>
            </a:r>
          </a:p>
          <a:p>
            <a:pPr marL="0" indent="0">
              <a:buNone/>
            </a:pPr>
            <a:endParaRPr lang="en-US" dirty="0"/>
          </a:p>
          <a:p>
            <a:pPr marL="0" indent="0">
              <a:buNone/>
            </a:pPr>
            <a:r>
              <a:rPr lang="en-US" dirty="0"/>
              <a:t>Used in some DS &amp; programming classes</a:t>
            </a:r>
          </a:p>
          <a:p>
            <a:endParaRPr lang="en-US" dirty="0"/>
          </a:p>
        </p:txBody>
      </p:sp>
      <p:sp>
        <p:nvSpPr>
          <p:cNvPr id="4" name="Slide Number Placeholder 3">
            <a:extLst>
              <a:ext uri="{FF2B5EF4-FFF2-40B4-BE49-F238E27FC236}">
                <a16:creationId xmlns:a16="http://schemas.microsoft.com/office/drawing/2014/main" id="{0FF24493-F613-BAC1-AB77-7B10E1EDCD6D}"/>
              </a:ext>
            </a:extLst>
          </p:cNvPr>
          <p:cNvSpPr>
            <a:spLocks noGrp="1"/>
          </p:cNvSpPr>
          <p:nvPr>
            <p:ph type="sldNum" sz="quarter" idx="12"/>
          </p:nvPr>
        </p:nvSpPr>
        <p:spPr/>
        <p:txBody>
          <a:bodyPr/>
          <a:lstStyle/>
          <a:p>
            <a:fld id="{474E2427-8788-484D-A54B-CA5B3637160B}" type="slidenum">
              <a:rPr lang="en-US" smtClean="0"/>
              <a:t>8</a:t>
            </a:fld>
            <a:endParaRPr lang="en-US"/>
          </a:p>
        </p:txBody>
      </p:sp>
    </p:spTree>
    <p:extLst>
      <p:ext uri="{BB962C8B-B14F-4D97-AF65-F5344CB8AC3E}">
        <p14:creationId xmlns:p14="http://schemas.microsoft.com/office/powerpoint/2010/main" val="176922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a:xfrm>
            <a:off x="838200" y="345535"/>
            <a:ext cx="10515600" cy="1325563"/>
          </a:xfrm>
        </p:spPr>
        <p:txBody>
          <a:bodyPr/>
          <a:lstStyle/>
          <a:p>
            <a:r>
              <a:rPr lang="en-US" sz="4000" dirty="0">
                <a:solidFill>
                  <a:schemeClr val="bg1">
                    <a:lumMod val="50000"/>
                  </a:schemeClr>
                </a:solidFill>
              </a:rPr>
              <a:t>Version control: Git &amp; GitHub/GitLab</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What is version control? Why use it?</a:t>
            </a:r>
          </a:p>
          <a:p>
            <a:pPr marL="0" indent="0">
              <a:buNone/>
            </a:pPr>
            <a:endParaRPr lang="en-US" dirty="0">
              <a:solidFill>
                <a:schemeClr val="bg1">
                  <a:lumMod val="50000"/>
                </a:schemeClr>
              </a:solidFill>
            </a:endParaRPr>
          </a:p>
          <a:p>
            <a:pPr marL="0" indent="0">
              <a:buNone/>
            </a:pPr>
            <a:r>
              <a:rPr lang="en-US" dirty="0"/>
              <a:t>Git &amp; GitHub/GitLab</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Hands-on activities</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9</a:t>
            </a:fld>
            <a:endParaRPr lang="en-US"/>
          </a:p>
        </p:txBody>
      </p:sp>
    </p:spTree>
    <p:extLst>
      <p:ext uri="{BB962C8B-B14F-4D97-AF65-F5344CB8AC3E}">
        <p14:creationId xmlns:p14="http://schemas.microsoft.com/office/powerpoint/2010/main" val="127928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FIT style to use with title card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82990</TotalTime>
  <Words>2389</Words>
  <Application>Microsoft Office PowerPoint</Application>
  <PresentationFormat>Widescreen</PresentationFormat>
  <Paragraphs>309</Paragraphs>
  <Slides>39</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Calibri</vt:lpstr>
      <vt:lpstr>Lucida Console</vt:lpstr>
      <vt:lpstr>Office Theme</vt:lpstr>
      <vt:lpstr>AFIT style to use with title cards</vt:lpstr>
      <vt:lpstr>Version control: Git  &amp; GitHub/GitLab</vt:lpstr>
      <vt:lpstr>Lesson objectives</vt:lpstr>
      <vt:lpstr>Version control: Git &amp; GitHub/GitLab</vt:lpstr>
      <vt:lpstr>Version control is a system that records changes to files over time, enables recall later</vt:lpstr>
      <vt:lpstr>Better: local version control system (VCS)</vt:lpstr>
      <vt:lpstr>VCS enables line-by-line comparisons  as you create new versions of a file</vt:lpstr>
      <vt:lpstr>Distributed VCS enables remote collaboration and protects against data loss on the server</vt:lpstr>
      <vt:lpstr>So why invest in learning and using a VCS?</vt:lpstr>
      <vt:lpstr>Version control: Git &amp; GitHub/GitLab</vt:lpstr>
      <vt:lpstr>Git is a popular VCS, while GitHub is a cloud hosting service for Git</vt:lpstr>
      <vt:lpstr>GitLab is essentially GitHub  and is used by the DoD (https://gitlab.gs.mil/)</vt:lpstr>
      <vt:lpstr>Git supports numerous workflows  and branching strategies</vt:lpstr>
      <vt:lpstr>PowerPoint Presentation</vt:lpstr>
      <vt:lpstr>With Git, a file is modified,  staged, or committed</vt:lpstr>
      <vt:lpstr>Typical flow: edit a file, stage it,  then create a commit</vt:lpstr>
      <vt:lpstr>Using short, descriptive commit messages makes for a more useful log of commits</vt:lpstr>
      <vt:lpstr>History on GitHub is basically the same</vt:lpstr>
      <vt:lpstr>PowerPoint Presentation</vt:lpstr>
      <vt:lpstr>Version control: not just for coding</vt:lpstr>
      <vt:lpstr>Detailed diff of a LaTeX source file  as committed from Overleaf</vt:lpstr>
      <vt:lpstr>Version control: Git &amp; GitHub/GitLab</vt:lpstr>
      <vt:lpstr>Prep work #1 – install Git</vt:lpstr>
      <vt:lpstr>Prep work #2 – configure Git</vt:lpstr>
      <vt:lpstr>Prep work #3 – Goto github.com and create your account</vt:lpstr>
      <vt:lpstr>Prep work #4 – confirm GitHub account  via activation email</vt:lpstr>
      <vt:lpstr>Prep work #5 – open a text editor</vt:lpstr>
      <vt:lpstr>Prep work summary</vt:lpstr>
      <vt:lpstr>Task #1 – edit Readme in  a new GitHub repository</vt:lpstr>
      <vt:lpstr>Task #2 – clone your new repository  to your local machine and make changes</vt:lpstr>
      <vt:lpstr>Task #3 – push your changes back to GitHub</vt:lpstr>
      <vt:lpstr>Task #4 – create a new branch &amp; a new file, then commit &amp; push these changes</vt:lpstr>
      <vt:lpstr>Task #5 – create a merge conflict between branches and resolve the merge successfully</vt:lpstr>
      <vt:lpstr>Task #6 – collaborate with a classmate; treat one of your repos as “the group project”</vt:lpstr>
      <vt:lpstr>Task #7 – contribute to someone else’s project via forking and pull requests</vt:lpstr>
      <vt:lpstr>A reasonable workflow for  using Git for coursework</vt:lpstr>
      <vt:lpstr>Pro tips – Git is quite friendly, but there’s a few edge cases that cause most of the pain</vt:lpstr>
      <vt:lpstr>Version control: Git &amp; GitHub/GitLab</vt:lpstr>
      <vt:lpstr>Lesson objectives</vt:lpstr>
      <vt:lpstr>Some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Garee</dc:creator>
  <cp:lastModifiedBy>GAREE, MICHAEL J Maj USAF AETC AFIT/ENS</cp:lastModifiedBy>
  <cp:revision>548</cp:revision>
  <cp:lastPrinted>2018-12-07T15:13:47Z</cp:lastPrinted>
  <dcterms:created xsi:type="dcterms:W3CDTF">2018-09-17T13:22:51Z</dcterms:created>
  <dcterms:modified xsi:type="dcterms:W3CDTF">2022-09-28T22:52:58Z</dcterms:modified>
</cp:coreProperties>
</file>