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F95C3E-5C8B-4278-B8F7-BE2C4063F9AC}"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5FBBA-A1FB-4772-A3D6-806A6311E26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95C3E-5C8B-4278-B8F7-BE2C4063F9AC}"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5FBBA-A1FB-4772-A3D6-806A6311E2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95C3E-5C8B-4278-B8F7-BE2C4063F9AC}"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5FBBA-A1FB-4772-A3D6-806A6311E2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95C3E-5C8B-4278-B8F7-BE2C4063F9AC}"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5FBBA-A1FB-4772-A3D6-806A6311E2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95C3E-5C8B-4278-B8F7-BE2C4063F9AC}"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5FBBA-A1FB-4772-A3D6-806A6311E26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F95C3E-5C8B-4278-B8F7-BE2C4063F9AC}"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5FBBA-A1FB-4772-A3D6-806A6311E2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F95C3E-5C8B-4278-B8F7-BE2C4063F9AC}" type="datetimeFigureOut">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5FBBA-A1FB-4772-A3D6-806A6311E26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F95C3E-5C8B-4278-B8F7-BE2C4063F9AC}"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5FBBA-A1FB-4772-A3D6-806A6311E2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95C3E-5C8B-4278-B8F7-BE2C4063F9AC}" type="datetimeFigureOut">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5FBBA-A1FB-4772-A3D6-806A6311E2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95C3E-5C8B-4278-B8F7-BE2C4063F9AC}"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5FBBA-A1FB-4772-A3D6-806A6311E26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95C3E-5C8B-4278-B8F7-BE2C4063F9AC}"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5FBBA-A1FB-4772-A3D6-806A6311E2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F95C3E-5C8B-4278-B8F7-BE2C4063F9AC}" type="datetimeFigureOut">
              <a:rPr lang="en-US" smtClean="0"/>
              <a:t>7/14/2020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9D5FBBA-A1FB-4772-A3D6-806A6311E2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43.jpeg"/></Relationships>
</file>

<file path=ppt/slides/_rels/slide12.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image" Target="../media/image49.jpe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 Id="rId5" Type="http://schemas.openxmlformats.org/officeDocument/2006/relationships/image" Target="../media/image58.jpeg"/><Relationship Id="rId4" Type="http://schemas.openxmlformats.org/officeDocument/2006/relationships/image" Target="../media/image57.jpe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eg"/><Relationship Id="rId1" Type="http://schemas.openxmlformats.org/officeDocument/2006/relationships/slideLayout" Target="../slideLayouts/slideLayout7.xml"/><Relationship Id="rId4" Type="http://schemas.openxmlformats.org/officeDocument/2006/relationships/image" Target="../media/image61.jpe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eg"/><Relationship Id="rId1" Type="http://schemas.openxmlformats.org/officeDocument/2006/relationships/slideLayout" Target="../slideLayouts/slideLayout7.xml"/><Relationship Id="rId5" Type="http://schemas.openxmlformats.org/officeDocument/2006/relationships/image" Target="../media/image65.jpeg"/><Relationship Id="rId4" Type="http://schemas.openxmlformats.org/officeDocument/2006/relationships/image" Target="../media/image64.jpeg"/></Relationships>
</file>

<file path=ppt/slides/_rels/slide16.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9.jpeg"/><Relationship Id="rId4" Type="http://schemas.openxmlformats.org/officeDocument/2006/relationships/image" Target="../media/image68.jpeg"/></Relationships>
</file>

<file path=ppt/slides/_rels/slide1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jpeg"/><Relationship Id="rId2" Type="http://schemas.openxmlformats.org/officeDocument/2006/relationships/image" Target="../media/image72.jpeg"/><Relationship Id="rId1" Type="http://schemas.openxmlformats.org/officeDocument/2006/relationships/slideLayout" Target="../slideLayouts/slideLayout7.xml"/><Relationship Id="rId6" Type="http://schemas.openxmlformats.org/officeDocument/2006/relationships/image" Target="../media/image76.jpeg"/><Relationship Id="rId5" Type="http://schemas.openxmlformats.org/officeDocument/2006/relationships/image" Target="../media/image75.png"/><Relationship Id="rId4" Type="http://schemas.openxmlformats.org/officeDocument/2006/relationships/image" Target="../media/image74.png"/></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jpeg"/><Relationship Id="rId1" Type="http://schemas.openxmlformats.org/officeDocument/2006/relationships/slideLayout" Target="../slideLayouts/slideLayout7.xml"/><Relationship Id="rId4" Type="http://schemas.openxmlformats.org/officeDocument/2006/relationships/image" Target="../media/image80.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87.jpeg"/><Relationship Id="rId3" Type="http://schemas.openxmlformats.org/officeDocument/2006/relationships/image" Target="../media/image82.jpe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jpeg"/><Relationship Id="rId4" Type="http://schemas.openxmlformats.org/officeDocument/2006/relationships/image" Target="../media/image83.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jpeg"/><Relationship Id="rId7" Type="http://schemas.openxmlformats.org/officeDocument/2006/relationships/image" Target="../media/image93.jpe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2.png"/><Relationship Id="rId11" Type="http://schemas.openxmlformats.org/officeDocument/2006/relationships/image" Target="../media/image97.jpeg"/><Relationship Id="rId5" Type="http://schemas.openxmlformats.org/officeDocument/2006/relationships/image" Target="../media/image91.jpe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jpeg"/></Relationships>
</file>

<file path=ppt/slides/_rels/slide2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086600" cy="4801314"/>
          </a:xfrm>
          <a:prstGeom prst="rect">
            <a:avLst/>
          </a:prstGeom>
        </p:spPr>
        <p:txBody>
          <a:bodyPr wrap="square">
            <a:spAutoFit/>
          </a:bodyPr>
          <a:lstStyle/>
          <a:p>
            <a:pPr lvl="0"/>
            <a:r>
              <a:rPr lang="en-US" b="1" dirty="0">
                <a:latin typeface="Times New Roman" pitchFamily="18" charset="0"/>
                <a:cs typeface="Times New Roman" pitchFamily="18" charset="0"/>
              </a:rPr>
              <a:t>Sector: </a:t>
            </a:r>
            <a:r>
              <a:rPr lang="en-US" dirty="0">
                <a:latin typeface="Times New Roman" pitchFamily="18" charset="0"/>
                <a:cs typeface="Times New Roman" pitchFamily="18" charset="0"/>
              </a:rPr>
              <a:t>Electronics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Sub sector: </a:t>
            </a:r>
            <a:r>
              <a:rPr lang="en-US" dirty="0">
                <a:latin typeface="Times New Roman" pitchFamily="18" charset="0"/>
                <a:cs typeface="Times New Roman" pitchFamily="18" charset="0"/>
              </a:rPr>
              <a:t>Communication and Broadcasting</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Job role: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ELE/Q8106: </a:t>
            </a:r>
            <a:r>
              <a:rPr lang="en-US" dirty="0">
                <a:latin typeface="Times New Roman" pitchFamily="18" charset="0"/>
                <a:cs typeface="Times New Roman" pitchFamily="18" charset="0"/>
              </a:rPr>
              <a:t>Digital Cable Technician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Task:</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1. Overhead </a:t>
            </a:r>
            <a:r>
              <a:rPr lang="en-US" dirty="0">
                <a:latin typeface="Times New Roman" pitchFamily="18" charset="0"/>
                <a:cs typeface="Times New Roman" pitchFamily="18" charset="0"/>
              </a:rPr>
              <a:t>(aerial) installation of fiber optic cable on suspension clamp</a:t>
            </a:r>
          </a:p>
          <a:p>
            <a:pPr lvl="0"/>
            <a:r>
              <a:rPr lang="en-US" dirty="0" smtClean="0">
                <a:latin typeface="Times New Roman" pitchFamily="18" charset="0"/>
                <a:cs typeface="Times New Roman" pitchFamily="18" charset="0"/>
              </a:rPr>
              <a:t>2. Installation </a:t>
            </a:r>
            <a:r>
              <a:rPr lang="en-US" dirty="0">
                <a:latin typeface="Times New Roman" pitchFamily="18" charset="0"/>
                <a:cs typeface="Times New Roman" pitchFamily="18" charset="0"/>
              </a:rPr>
              <a:t>of cable on anchoring clamp assembly</a:t>
            </a:r>
          </a:p>
          <a:p>
            <a:pPr lvl="0"/>
            <a:r>
              <a:rPr lang="en-US" dirty="0" smtClean="0">
                <a:latin typeface="Times New Roman" pitchFamily="18" charset="0"/>
                <a:cs typeface="Times New Roman" pitchFamily="18" charset="0"/>
              </a:rPr>
              <a:t>3. Fitment </a:t>
            </a:r>
            <a:r>
              <a:rPr lang="en-US" dirty="0">
                <a:latin typeface="Times New Roman" pitchFamily="18" charset="0"/>
                <a:cs typeface="Times New Roman" pitchFamily="18" charset="0"/>
              </a:rPr>
              <a:t>of joint closure and cable loop on the pole</a:t>
            </a:r>
          </a:p>
          <a:p>
            <a:pPr lvl="0"/>
            <a:r>
              <a:rPr lang="en-US" dirty="0" smtClean="0">
                <a:latin typeface="Times New Roman" pitchFamily="18" charset="0"/>
                <a:cs typeface="Times New Roman" pitchFamily="18" charset="0"/>
              </a:rPr>
              <a:t>4. Clipping </a:t>
            </a:r>
            <a:r>
              <a:rPr lang="en-US" dirty="0">
                <a:latin typeface="Times New Roman" pitchFamily="18" charset="0"/>
                <a:cs typeface="Times New Roman" pitchFamily="18" charset="0"/>
              </a:rPr>
              <a:t>of drop cable on the wall</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5247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45" y="533400"/>
            <a:ext cx="5843155" cy="646331"/>
          </a:xfrm>
          <a:prstGeom prst="rect">
            <a:avLst/>
          </a:prstGeom>
          <a:noFill/>
        </p:spPr>
        <p:txBody>
          <a:bodyPr wrap="square" rtlCol="0">
            <a:spAutoFit/>
          </a:bodyPr>
          <a:lstStyle/>
          <a:p>
            <a:r>
              <a:rPr lang="en-US" dirty="0" smtClean="0">
                <a:latin typeface="Times New Roman" pitchFamily="18" charset="0"/>
                <a:cs typeface="Times New Roman" pitchFamily="18" charset="0"/>
              </a:rPr>
              <a:t>j) Bring the cable.</a:t>
            </a:r>
          </a:p>
          <a:p>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376" y="402812"/>
            <a:ext cx="2209800" cy="165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2938" y="2057400"/>
            <a:ext cx="77724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k)  Click on cable to place </a:t>
            </a:r>
            <a:r>
              <a:rPr lang="en-US" dirty="0">
                <a:latin typeface="Times New Roman" pitchFamily="18" charset="0"/>
                <a:cs typeface="Times New Roman" pitchFamily="18" charset="0"/>
              </a:rPr>
              <a:t>the cable between the wedges of the anchoring clamp.</a:t>
            </a:r>
          </a:p>
          <a:p>
            <a:endParaRPr lang="en-US" dirty="0">
              <a:latin typeface="Times New Roman" pitchFamily="18" charset="0"/>
              <a:cs typeface="Times New Roman" pitchFamily="18" charset="0"/>
            </a:endParaRPr>
          </a:p>
        </p:txBody>
      </p:sp>
      <p:pic>
        <p:nvPicPr>
          <p:cNvPr id="6" name="image20.jpeg"/>
          <p:cNvPicPr/>
          <p:nvPr/>
        </p:nvPicPr>
        <p:blipFill>
          <a:blip r:embed="rId3" cstate="print"/>
          <a:stretch>
            <a:fillRect/>
          </a:stretch>
        </p:blipFill>
        <p:spPr>
          <a:xfrm>
            <a:off x="481445" y="2514600"/>
            <a:ext cx="4170218" cy="2362200"/>
          </a:xfrm>
          <a:prstGeom prst="rect">
            <a:avLst/>
          </a:prstGeom>
        </p:spPr>
      </p:pic>
      <p:grpSp>
        <p:nvGrpSpPr>
          <p:cNvPr id="5" name="Group 3"/>
          <p:cNvGrpSpPr>
            <a:grpSpLocks/>
          </p:cNvGrpSpPr>
          <p:nvPr/>
        </p:nvGrpSpPr>
        <p:grpSpPr bwMode="auto">
          <a:xfrm>
            <a:off x="4978400" y="2635425"/>
            <a:ext cx="3000375" cy="1787525"/>
            <a:chOff x="3763" y="3326"/>
            <a:chExt cx="4724" cy="2813"/>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 y="3326"/>
              <a:ext cx="4724" cy="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8" y="3431"/>
              <a:ext cx="4426" cy="2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3837" y="3400"/>
              <a:ext cx="4488" cy="2578"/>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grpSp>
        <p:nvGrpSpPr>
          <p:cNvPr id="8" name="Group 7"/>
          <p:cNvGrpSpPr>
            <a:grpSpLocks/>
          </p:cNvGrpSpPr>
          <p:nvPr/>
        </p:nvGrpSpPr>
        <p:grpSpPr bwMode="auto">
          <a:xfrm>
            <a:off x="4953000" y="4402803"/>
            <a:ext cx="3025775" cy="1941512"/>
            <a:chOff x="3734" y="6355"/>
            <a:chExt cx="4767" cy="3058"/>
          </a:xfrm>
        </p:grpSpPr>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4" y="6354"/>
              <a:ext cx="4767" cy="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 y="6460"/>
              <a:ext cx="4469" cy="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0"/>
            <p:cNvSpPr>
              <a:spLocks noChangeArrowheads="1"/>
            </p:cNvSpPr>
            <p:nvPr/>
          </p:nvSpPr>
          <p:spPr bwMode="auto">
            <a:xfrm>
              <a:off x="3808" y="6429"/>
              <a:ext cx="4532" cy="2823"/>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10" name="TextBox 9"/>
          <p:cNvSpPr txBox="1"/>
          <p:nvPr/>
        </p:nvSpPr>
        <p:spPr>
          <a:xfrm>
            <a:off x="1143000" y="5181600"/>
            <a:ext cx="30480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Anchoring</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Clamp</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19518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3152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l) </a:t>
            </a:r>
            <a:r>
              <a:rPr lang="en-US" dirty="0">
                <a:latin typeface="Times New Roman" pitchFamily="18" charset="0"/>
                <a:cs typeface="Times New Roman" pitchFamily="18" charset="0"/>
              </a:rPr>
              <a:t>Once cable is placed, </a:t>
            </a:r>
            <a:r>
              <a:rPr lang="en-US" dirty="0" smtClean="0">
                <a:latin typeface="Times New Roman" pitchFamily="18" charset="0"/>
                <a:cs typeface="Times New Roman" pitchFamily="18" charset="0"/>
              </a:rPr>
              <a:t>click on wedges to slide </a:t>
            </a:r>
            <a:r>
              <a:rPr lang="en-US" dirty="0">
                <a:latin typeface="Times New Roman" pitchFamily="18" charset="0"/>
                <a:cs typeface="Times New Roman" pitchFamily="18" charset="0"/>
              </a:rPr>
              <a:t>the wedges down till it strongly grips the cable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0475"/>
            <a:ext cx="3314700" cy="220027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
          <p:cNvGrpSpPr>
            <a:grpSpLocks/>
          </p:cNvGrpSpPr>
          <p:nvPr/>
        </p:nvGrpSpPr>
        <p:grpSpPr bwMode="auto">
          <a:xfrm>
            <a:off x="4246418" y="1330162"/>
            <a:ext cx="3295650" cy="2120900"/>
            <a:chOff x="3523" y="3843"/>
            <a:chExt cx="5189" cy="3341"/>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 y="3842"/>
              <a:ext cx="5189" cy="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 y="3948"/>
              <a:ext cx="4892" cy="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auto">
            <a:xfrm>
              <a:off x="3597" y="3917"/>
              <a:ext cx="4954" cy="3106"/>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5" name="Rectangle 4"/>
          <p:cNvSpPr/>
          <p:nvPr/>
        </p:nvSpPr>
        <p:spPr>
          <a:xfrm>
            <a:off x="609600" y="3657600"/>
            <a:ext cx="7315200" cy="646331"/>
          </a:xfrm>
          <a:prstGeom prst="rect">
            <a:avLst/>
          </a:prstGeom>
        </p:spPr>
        <p:txBody>
          <a:bodyPr wrap="square">
            <a:spAutoFit/>
          </a:bodyPr>
          <a:lstStyle/>
          <a:p>
            <a:r>
              <a:rPr lang="en-US" dirty="0" smtClean="0">
                <a:latin typeface="Times New Roman" pitchFamily="18" charset="0"/>
                <a:cs typeface="Times New Roman" pitchFamily="18" charset="0"/>
              </a:rPr>
              <a:t>j) Pass </a:t>
            </a:r>
            <a:r>
              <a:rPr lang="en-US" dirty="0">
                <a:latin typeface="Times New Roman" pitchFamily="18" charset="0"/>
                <a:cs typeface="Times New Roman" pitchFamily="18" charset="0"/>
              </a:rPr>
              <a:t>the open end steel bail (anchor) of the anchoring clamp from the hole of the universal clamp.</a:t>
            </a:r>
          </a:p>
        </p:txBody>
      </p:sp>
      <p:grpSp>
        <p:nvGrpSpPr>
          <p:cNvPr id="6" name="Group 7"/>
          <p:cNvGrpSpPr>
            <a:grpSpLocks/>
          </p:cNvGrpSpPr>
          <p:nvPr/>
        </p:nvGrpSpPr>
        <p:grpSpPr bwMode="auto">
          <a:xfrm>
            <a:off x="673677" y="4303931"/>
            <a:ext cx="5810250" cy="2255837"/>
            <a:chOff x="1546" y="205"/>
            <a:chExt cx="9149" cy="3552"/>
          </a:xfrm>
        </p:grpSpPr>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5" y="205"/>
              <a:ext cx="4709" cy="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 y="310"/>
              <a:ext cx="4412" cy="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
            <p:cNvSpPr>
              <a:spLocks noChangeArrowheads="1"/>
            </p:cNvSpPr>
            <p:nvPr/>
          </p:nvSpPr>
          <p:spPr bwMode="auto">
            <a:xfrm>
              <a:off x="1620" y="279"/>
              <a:ext cx="4474" cy="3293"/>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pic>
          <p:nvPicPr>
            <p:cNvPr id="513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3" y="233"/>
              <a:ext cx="4412" cy="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8" y="339"/>
              <a:ext cx="4114" cy="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3"/>
            <p:cNvSpPr>
              <a:spLocks noChangeArrowheads="1"/>
            </p:cNvSpPr>
            <p:nvPr/>
          </p:nvSpPr>
          <p:spPr bwMode="auto">
            <a:xfrm>
              <a:off x="6357" y="308"/>
              <a:ext cx="4176" cy="3288"/>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extLst>
      <p:ext uri="{BB962C8B-B14F-4D97-AF65-F5344CB8AC3E}">
        <p14:creationId xmlns:p14="http://schemas.microsoft.com/office/powerpoint/2010/main" val="62113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73914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k) Insert </a:t>
            </a:r>
            <a:r>
              <a:rPr lang="en-US" dirty="0">
                <a:latin typeface="Times New Roman" pitchFamily="18" charset="0"/>
                <a:cs typeface="Times New Roman" pitchFamily="18" charset="0"/>
              </a:rPr>
              <a:t>the open end of the steel bail (anchor) into the gap of the body. Cable is now attached to the pole through anchoring clamp.</a:t>
            </a:r>
          </a:p>
          <a:p>
            <a:endParaRPr lang="en-US" dirty="0">
              <a:latin typeface="Times New Roman" pitchFamily="18" charset="0"/>
              <a:cs typeface="Times New Roman" pitchFamily="18" charset="0"/>
            </a:endParaRPr>
          </a:p>
        </p:txBody>
      </p:sp>
      <p:grpSp>
        <p:nvGrpSpPr>
          <p:cNvPr id="3" name="Group 2"/>
          <p:cNvGrpSpPr>
            <a:grpSpLocks/>
          </p:cNvGrpSpPr>
          <p:nvPr/>
        </p:nvGrpSpPr>
        <p:grpSpPr bwMode="auto">
          <a:xfrm>
            <a:off x="609600" y="1231900"/>
            <a:ext cx="3825875" cy="2097088"/>
            <a:chOff x="3106" y="185"/>
            <a:chExt cx="6024" cy="3303"/>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 y="185"/>
              <a:ext cx="6024" cy="3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1" y="290"/>
              <a:ext cx="5727" cy="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3180" y="259"/>
              <a:ext cx="5789" cy="3068"/>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grpSp>
        <p:nvGrpSpPr>
          <p:cNvPr id="5" name="Group 6"/>
          <p:cNvGrpSpPr>
            <a:grpSpLocks/>
          </p:cNvGrpSpPr>
          <p:nvPr/>
        </p:nvGrpSpPr>
        <p:grpSpPr bwMode="auto">
          <a:xfrm>
            <a:off x="4499764" y="1200934"/>
            <a:ext cx="3745832" cy="2103147"/>
            <a:chOff x="3091" y="3694"/>
            <a:chExt cx="6058" cy="3658"/>
          </a:xfrm>
        </p:grpSpPr>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 y="3693"/>
              <a:ext cx="6058" cy="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6" y="3799"/>
              <a:ext cx="5760" cy="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p:nvSpPr>
          <p:spPr bwMode="auto">
            <a:xfrm>
              <a:off x="3165" y="3768"/>
              <a:ext cx="5823" cy="3423"/>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pic>
        <p:nvPicPr>
          <p:cNvPr id="11" name="image106.jpeg"/>
          <p:cNvPicPr/>
          <p:nvPr/>
        </p:nvPicPr>
        <p:blipFill>
          <a:blip r:embed="rId6" cstate="print"/>
          <a:stretch>
            <a:fillRect/>
          </a:stretch>
        </p:blipFill>
        <p:spPr>
          <a:xfrm>
            <a:off x="608965" y="3692236"/>
            <a:ext cx="3477895" cy="2038350"/>
          </a:xfrm>
          <a:prstGeom prst="rect">
            <a:avLst/>
          </a:prstGeom>
        </p:spPr>
      </p:pic>
      <p:grpSp>
        <p:nvGrpSpPr>
          <p:cNvPr id="7" name="Group 10"/>
          <p:cNvGrpSpPr>
            <a:grpSpLocks/>
          </p:cNvGrpSpPr>
          <p:nvPr/>
        </p:nvGrpSpPr>
        <p:grpSpPr bwMode="auto">
          <a:xfrm>
            <a:off x="4463869" y="3763745"/>
            <a:ext cx="3745832" cy="2121983"/>
            <a:chOff x="3283" y="208"/>
            <a:chExt cx="5669" cy="2564"/>
          </a:xfrm>
        </p:grpSpPr>
        <p:pic>
          <p:nvPicPr>
            <p:cNvPr id="615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3" y="208"/>
              <a:ext cx="5669" cy="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8" y="313"/>
              <a:ext cx="5372" cy="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3"/>
            <p:cNvSpPr>
              <a:spLocks noChangeArrowheads="1"/>
            </p:cNvSpPr>
            <p:nvPr/>
          </p:nvSpPr>
          <p:spPr bwMode="auto">
            <a:xfrm>
              <a:off x="3357" y="282"/>
              <a:ext cx="5434" cy="2328"/>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extLst>
      <p:ext uri="{BB962C8B-B14F-4D97-AF65-F5344CB8AC3E}">
        <p14:creationId xmlns:p14="http://schemas.microsoft.com/office/powerpoint/2010/main" val="428456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391400" cy="400110"/>
          </a:xfrm>
          <a:prstGeom prst="rect">
            <a:avLst/>
          </a:prstGeom>
        </p:spPr>
        <p:txBody>
          <a:bodyPr wrap="square">
            <a:spAutoFit/>
          </a:bodyPr>
          <a:lstStyle/>
          <a:p>
            <a:r>
              <a:rPr lang="en-US" sz="2000" b="1" dirty="0" smtClean="0">
                <a:latin typeface="Times New Roman" pitchFamily="18" charset="0"/>
                <a:cs typeface="Times New Roman" pitchFamily="18" charset="0"/>
              </a:rPr>
              <a:t>Step:-3  </a:t>
            </a:r>
            <a:r>
              <a:rPr lang="en-US" b="1" dirty="0" smtClean="0">
                <a:latin typeface="Times New Roman" pitchFamily="18" charset="0"/>
                <a:cs typeface="Times New Roman" pitchFamily="18" charset="0"/>
              </a:rPr>
              <a:t>To </a:t>
            </a:r>
            <a:r>
              <a:rPr lang="en-US" b="1" dirty="0">
                <a:latin typeface="Times New Roman" pitchFamily="18" charset="0"/>
                <a:cs typeface="Times New Roman" pitchFamily="18" charset="0"/>
              </a:rPr>
              <a:t>fit the joint closure and cable loop frame on the pole</a:t>
            </a:r>
          </a:p>
        </p:txBody>
      </p:sp>
      <p:sp>
        <p:nvSpPr>
          <p:cNvPr id="3" name="Rectangle 2"/>
          <p:cNvSpPr/>
          <p:nvPr/>
        </p:nvSpPr>
        <p:spPr>
          <a:xfrm>
            <a:off x="595745" y="1084843"/>
            <a:ext cx="7010400" cy="923330"/>
          </a:xfrm>
          <a:prstGeom prst="rect">
            <a:avLst/>
          </a:prstGeom>
        </p:spPr>
        <p:txBody>
          <a:bodyPr wrap="square">
            <a:spAutoFit/>
          </a:bodyPr>
          <a:lstStyle/>
          <a:p>
            <a:pPr marL="342900" indent="-342900">
              <a:buAutoNum type="alphaLcParenR"/>
            </a:pPr>
            <a:r>
              <a:rPr lang="en-US" dirty="0" smtClean="0">
                <a:latin typeface="Times New Roman" pitchFamily="18" charset="0"/>
                <a:cs typeface="Times New Roman" pitchFamily="18" charset="0"/>
              </a:rPr>
              <a:t>Click </a:t>
            </a:r>
            <a:r>
              <a:rPr lang="en-US" dirty="0">
                <a:latin typeface="Times New Roman" pitchFamily="18" charset="0"/>
                <a:cs typeface="Times New Roman" pitchFamily="18" charset="0"/>
              </a:rPr>
              <a:t>on Add button to wear safety  precautions like Helmet, Safety Boots, Safety Gloves and Harness</a:t>
            </a:r>
            <a:r>
              <a:rPr lang="en-US" dirty="0" smtClean="0">
                <a:latin typeface="Times New Roman" pitchFamily="18" charset="0"/>
                <a:cs typeface="Times New Roman" pitchFamily="18" charset="0"/>
              </a:rPr>
              <a:t>.</a:t>
            </a:r>
          </a:p>
          <a:p>
            <a:pPr marL="342900" indent="-342900">
              <a:buAutoNum type="alphaLcParenR"/>
            </a:pPr>
            <a:r>
              <a:rPr lang="en-US" dirty="0" smtClean="0">
                <a:latin typeface="Times New Roman" pitchFamily="18" charset="0"/>
                <a:cs typeface="Times New Roman" pitchFamily="18" charset="0"/>
              </a:rPr>
              <a:t>Bring the U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trap Clamp Joint Closure.</a:t>
            </a:r>
            <a:endParaRPr lang="en-US" dirty="0">
              <a:latin typeface="Times New Roman" pitchFamily="18" charset="0"/>
              <a:cs typeface="Times New Roman" pitchFamily="18" charset="0"/>
            </a:endParaRPr>
          </a:p>
        </p:txBody>
      </p:sp>
      <p:pic>
        <p:nvPicPr>
          <p:cNvPr id="4" name="image29.jpeg"/>
          <p:cNvPicPr/>
          <p:nvPr/>
        </p:nvPicPr>
        <p:blipFill>
          <a:blip r:embed="rId2" cstate="print"/>
          <a:stretch>
            <a:fillRect/>
          </a:stretch>
        </p:blipFill>
        <p:spPr>
          <a:xfrm>
            <a:off x="739832" y="2286000"/>
            <a:ext cx="3444240" cy="1526540"/>
          </a:xfrm>
          <a:prstGeom prst="rect">
            <a:avLst/>
          </a:prstGeom>
        </p:spPr>
      </p:pic>
      <p:pic>
        <p:nvPicPr>
          <p:cNvPr id="5" name="image28.jpeg"/>
          <p:cNvPicPr/>
          <p:nvPr/>
        </p:nvPicPr>
        <p:blipFill>
          <a:blip r:embed="rId3" cstate="print"/>
          <a:stretch>
            <a:fillRect/>
          </a:stretch>
        </p:blipFill>
        <p:spPr>
          <a:xfrm>
            <a:off x="4305300" y="2286000"/>
            <a:ext cx="4119245" cy="1889125"/>
          </a:xfrm>
          <a:prstGeom prst="rect">
            <a:avLst/>
          </a:prstGeom>
        </p:spPr>
      </p:pic>
      <p:sp>
        <p:nvSpPr>
          <p:cNvPr id="6" name="Rectangle 5"/>
          <p:cNvSpPr/>
          <p:nvPr/>
        </p:nvSpPr>
        <p:spPr>
          <a:xfrm>
            <a:off x="595745" y="4343400"/>
            <a:ext cx="7510550" cy="646331"/>
          </a:xfrm>
          <a:prstGeom prst="rect">
            <a:avLst/>
          </a:prstGeom>
        </p:spPr>
        <p:txBody>
          <a:bodyPr wrap="square">
            <a:spAutoFit/>
          </a:bodyPr>
          <a:lstStyle/>
          <a:p>
            <a:r>
              <a:rPr lang="en-US" dirty="0" smtClean="0">
                <a:latin typeface="Times New Roman" pitchFamily="18" charset="0"/>
                <a:cs typeface="Times New Roman" pitchFamily="18" charset="0"/>
              </a:rPr>
              <a:t>c) Fit </a:t>
            </a:r>
            <a:r>
              <a:rPr lang="en-US" dirty="0">
                <a:latin typeface="Times New Roman" pitchFamily="18" charset="0"/>
                <a:cs typeface="Times New Roman" pitchFamily="18" charset="0"/>
              </a:rPr>
              <a:t>the first (top) U strap clamp on joint closure and one on pole and tight the both clamps using nut and bolts.</a:t>
            </a:r>
          </a:p>
        </p:txBody>
      </p:sp>
      <p:pic>
        <p:nvPicPr>
          <p:cNvPr id="7" name="image109.jpeg"/>
          <p:cNvPicPr/>
          <p:nvPr/>
        </p:nvPicPr>
        <p:blipFill>
          <a:blip r:embed="rId4" cstate="print"/>
          <a:stretch>
            <a:fillRect/>
          </a:stretch>
        </p:blipFill>
        <p:spPr>
          <a:xfrm>
            <a:off x="4678304" y="4782993"/>
            <a:ext cx="3373235" cy="2054225"/>
          </a:xfrm>
          <a:prstGeom prst="rect">
            <a:avLst/>
          </a:prstGeom>
        </p:spPr>
      </p:pic>
      <p:pic>
        <p:nvPicPr>
          <p:cNvPr id="8" name="image110.jpeg"/>
          <p:cNvPicPr/>
          <p:nvPr/>
        </p:nvPicPr>
        <p:blipFill>
          <a:blip r:embed="rId5" cstate="print"/>
          <a:stretch>
            <a:fillRect/>
          </a:stretch>
        </p:blipFill>
        <p:spPr>
          <a:xfrm>
            <a:off x="630382" y="4989731"/>
            <a:ext cx="2830830" cy="1515745"/>
          </a:xfrm>
          <a:prstGeom prst="rect">
            <a:avLst/>
          </a:prstGeom>
        </p:spPr>
      </p:pic>
    </p:spTree>
    <p:extLst>
      <p:ext uri="{BB962C8B-B14F-4D97-AF65-F5344CB8AC3E}">
        <p14:creationId xmlns:p14="http://schemas.microsoft.com/office/powerpoint/2010/main" val="405262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7772400" cy="646331"/>
          </a:xfrm>
          <a:prstGeom prst="rect">
            <a:avLst/>
          </a:prstGeom>
        </p:spPr>
        <p:txBody>
          <a:bodyPr wrap="square">
            <a:spAutoFit/>
          </a:bodyPr>
          <a:lstStyle/>
          <a:p>
            <a:r>
              <a:rPr lang="en-US" dirty="0" smtClean="0">
                <a:latin typeface="Times New Roman" pitchFamily="18" charset="0"/>
                <a:cs typeface="Times New Roman" pitchFamily="18" charset="0"/>
              </a:rPr>
              <a:t>d) Fit </a:t>
            </a:r>
            <a:r>
              <a:rPr lang="en-US" dirty="0">
                <a:latin typeface="Times New Roman" pitchFamily="18" charset="0"/>
                <a:cs typeface="Times New Roman" pitchFamily="18" charset="0"/>
              </a:rPr>
              <a:t>the second (bottom) U strap clamp on joint closure and one on pole and tight the both using nut and bolts. Joint closure is installed on pole.</a:t>
            </a:r>
          </a:p>
        </p:txBody>
      </p:sp>
      <p:pic>
        <p:nvPicPr>
          <p:cNvPr id="3" name="image111.jpeg"/>
          <p:cNvPicPr/>
          <p:nvPr/>
        </p:nvPicPr>
        <p:blipFill>
          <a:blip r:embed="rId2" cstate="print"/>
          <a:stretch>
            <a:fillRect/>
          </a:stretch>
        </p:blipFill>
        <p:spPr>
          <a:xfrm>
            <a:off x="609600" y="1676399"/>
            <a:ext cx="2971800" cy="2909541"/>
          </a:xfrm>
          <a:prstGeom prst="rect">
            <a:avLst/>
          </a:prstGeom>
        </p:spPr>
      </p:pic>
      <p:grpSp>
        <p:nvGrpSpPr>
          <p:cNvPr id="4" name="Group 2"/>
          <p:cNvGrpSpPr>
            <a:grpSpLocks/>
          </p:cNvGrpSpPr>
          <p:nvPr/>
        </p:nvGrpSpPr>
        <p:grpSpPr bwMode="auto">
          <a:xfrm>
            <a:off x="4134173" y="1688542"/>
            <a:ext cx="3409627" cy="3035858"/>
            <a:chOff x="6197" y="320"/>
            <a:chExt cx="4512" cy="3552"/>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 y="319"/>
              <a:ext cx="4512" cy="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 y="425"/>
              <a:ext cx="4215" cy="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6271" y="393"/>
              <a:ext cx="4277" cy="3317"/>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7" name="Rectangle 11"/>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67137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4090735" cy="369332"/>
          </a:xfrm>
          <a:prstGeom prst="rect">
            <a:avLst/>
          </a:prstGeom>
        </p:spPr>
        <p:txBody>
          <a:bodyPr wrap="none">
            <a:spAutoFit/>
          </a:bodyPr>
          <a:lstStyle/>
          <a:p>
            <a:r>
              <a:rPr lang="en-US" dirty="0" smtClean="0">
                <a:latin typeface="Times New Roman" pitchFamily="18" charset="0"/>
                <a:cs typeface="Times New Roman" pitchFamily="18" charset="0"/>
              </a:rPr>
              <a:t>e) Tight </a:t>
            </a:r>
            <a:r>
              <a:rPr lang="en-US" dirty="0">
                <a:latin typeface="Times New Roman" pitchFamily="18" charset="0"/>
                <a:cs typeface="Times New Roman" pitchFamily="18" charset="0"/>
              </a:rPr>
              <a:t>the loop frame on the pole clamp</a:t>
            </a:r>
          </a:p>
        </p:txBody>
      </p:sp>
      <p:pic>
        <p:nvPicPr>
          <p:cNvPr id="3" name="image32.jpeg"/>
          <p:cNvPicPr/>
          <p:nvPr/>
        </p:nvPicPr>
        <p:blipFill>
          <a:blip r:embed="rId2" cstate="print"/>
          <a:stretch>
            <a:fillRect/>
          </a:stretch>
        </p:blipFill>
        <p:spPr>
          <a:xfrm>
            <a:off x="4038600" y="1314748"/>
            <a:ext cx="3716020" cy="2650490"/>
          </a:xfrm>
          <a:prstGeom prst="rect">
            <a:avLst/>
          </a:prstGeom>
        </p:spPr>
      </p:pic>
      <p:grpSp>
        <p:nvGrpSpPr>
          <p:cNvPr id="4" name="Group 3"/>
          <p:cNvGrpSpPr>
            <a:grpSpLocks/>
          </p:cNvGrpSpPr>
          <p:nvPr/>
        </p:nvGrpSpPr>
        <p:grpSpPr bwMode="auto">
          <a:xfrm>
            <a:off x="609600" y="1624955"/>
            <a:ext cx="3322638" cy="2085975"/>
            <a:chOff x="0" y="0"/>
            <a:chExt cx="5232" cy="3284"/>
          </a:xfrm>
        </p:grpSpPr>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232" cy="32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 y="105"/>
              <a:ext cx="4935" cy="29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74" y="74"/>
              <a:ext cx="4997" cy="3048"/>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8" name="Rectangle 7"/>
          <p:cNvSpPr/>
          <p:nvPr/>
        </p:nvSpPr>
        <p:spPr>
          <a:xfrm>
            <a:off x="595744" y="4031674"/>
            <a:ext cx="7405255" cy="923330"/>
          </a:xfrm>
          <a:prstGeom prst="rect">
            <a:avLst/>
          </a:prstGeom>
        </p:spPr>
        <p:txBody>
          <a:bodyPr wrap="square">
            <a:spAutoFit/>
          </a:bodyPr>
          <a:lstStyle/>
          <a:p>
            <a:r>
              <a:rPr lang="en-US" dirty="0" smtClean="0">
                <a:latin typeface="Times New Roman" pitchFamily="18" charset="0"/>
                <a:cs typeface="Times New Roman" pitchFamily="18" charset="0"/>
              </a:rPr>
              <a:t>f) Place </a:t>
            </a:r>
            <a:r>
              <a:rPr lang="en-US" dirty="0">
                <a:latin typeface="Times New Roman" pitchFamily="18" charset="0"/>
                <a:cs typeface="Times New Roman" pitchFamily="18" charset="0"/>
              </a:rPr>
              <a:t>the loop frame assembly on pole at appropriate height and Join the two parts of pole clamp on the pole to attach the assembly with the pole by tightening the nuts and bolts </a:t>
            </a:r>
          </a:p>
        </p:txBody>
      </p:sp>
      <p:pic>
        <p:nvPicPr>
          <p:cNvPr id="9" name="image115.jpeg"/>
          <p:cNvPicPr/>
          <p:nvPr/>
        </p:nvPicPr>
        <p:blipFill>
          <a:blip r:embed="rId5" cstate="print"/>
          <a:stretch>
            <a:fillRect/>
          </a:stretch>
        </p:blipFill>
        <p:spPr>
          <a:xfrm>
            <a:off x="4038600" y="4648200"/>
            <a:ext cx="3200400" cy="2133600"/>
          </a:xfrm>
          <a:prstGeom prst="rect">
            <a:avLst/>
          </a:prstGeom>
        </p:spPr>
      </p:pic>
    </p:spTree>
    <p:extLst>
      <p:ext uri="{BB962C8B-B14F-4D97-AF65-F5344CB8AC3E}">
        <p14:creationId xmlns:p14="http://schemas.microsoft.com/office/powerpoint/2010/main" val="262731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457200" y="524470"/>
            <a:ext cx="8153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Place the cable inside the cable guides of the loop frame to make cable loop of recommended bend radius.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3" name="Group 1"/>
          <p:cNvGrpSpPr>
            <a:grpSpLocks/>
          </p:cNvGrpSpPr>
          <p:nvPr/>
        </p:nvGrpSpPr>
        <p:grpSpPr bwMode="auto">
          <a:xfrm>
            <a:off x="5626191" y="888273"/>
            <a:ext cx="2895600" cy="2454532"/>
            <a:chOff x="0" y="0"/>
            <a:chExt cx="3509" cy="288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509" cy="288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 y="105"/>
              <a:ext cx="3212" cy="25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74" y="74"/>
              <a:ext cx="3274" cy="2645"/>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6" name="Rectangle 8"/>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itchFamily="18" charset="0"/>
              <a:cs typeface="Times New Roman" pitchFamily="18" charset="0"/>
            </a:endParaRPr>
          </a:p>
        </p:txBody>
      </p:sp>
      <p:pic>
        <p:nvPicPr>
          <p:cNvPr id="8199" name="image118.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8110" y="3349732"/>
            <a:ext cx="3096650" cy="29817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457199" y="3505229"/>
            <a:ext cx="63500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
            <a:b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 Use cable tie to ensure effective binding of cable loop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203" name="Picture 11" descr="German Reel Cable Wire (Per 20 Meters) - Absolute Fencing Gear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191000"/>
            <a:ext cx="2354580" cy="2140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85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5297604" cy="400110"/>
          </a:xfrm>
          <a:prstGeom prst="rect">
            <a:avLst/>
          </a:prstGeom>
        </p:spPr>
        <p:txBody>
          <a:bodyPr wrap="none">
            <a:spAutoFit/>
          </a:bodyPr>
          <a:lstStyle/>
          <a:p>
            <a:r>
              <a:rPr lang="en-US" sz="2000" b="1" dirty="0" smtClean="0">
                <a:latin typeface="Times New Roman" pitchFamily="18" charset="0"/>
                <a:cs typeface="Times New Roman" pitchFamily="18" charset="0"/>
              </a:rPr>
              <a:t>Step:-4  </a:t>
            </a:r>
            <a:r>
              <a:rPr lang="en-US" b="1" dirty="0" smtClean="0">
                <a:latin typeface="Times New Roman" pitchFamily="18" charset="0"/>
                <a:cs typeface="Times New Roman" pitchFamily="18" charset="0"/>
              </a:rPr>
              <a:t>To clip the fiber optic drop cable on a wall.</a:t>
            </a:r>
            <a:endParaRPr lang="en-US" b="1" dirty="0">
              <a:latin typeface="Times New Roman" pitchFamily="18" charset="0"/>
              <a:cs typeface="Times New Roman" pitchFamily="18" charset="0"/>
            </a:endParaRPr>
          </a:p>
        </p:txBody>
      </p:sp>
      <p:sp>
        <p:nvSpPr>
          <p:cNvPr id="3" name="Rectangle 2"/>
          <p:cNvSpPr/>
          <p:nvPr/>
        </p:nvSpPr>
        <p:spPr>
          <a:xfrm>
            <a:off x="484909" y="1113104"/>
            <a:ext cx="7620000" cy="646331"/>
          </a:xfrm>
          <a:prstGeom prst="rect">
            <a:avLst/>
          </a:prstGeom>
        </p:spPr>
        <p:txBody>
          <a:bodyPr wrap="square">
            <a:spAutoFit/>
          </a:bodyPr>
          <a:lstStyle/>
          <a:p>
            <a:r>
              <a:rPr lang="en-US" dirty="0" smtClean="0">
                <a:latin typeface="Times New Roman" pitchFamily="18" charset="0"/>
                <a:cs typeface="Times New Roman" pitchFamily="18" charset="0"/>
              </a:rPr>
              <a:t>a) Click on add button to bring a </a:t>
            </a:r>
            <a:r>
              <a:rPr lang="en-US" dirty="0">
                <a:latin typeface="Times New Roman" pitchFamily="18" charset="0"/>
                <a:cs typeface="Times New Roman" pitchFamily="18" charset="0"/>
              </a:rPr>
              <a:t>wall over which cable clipping will be performed.</a:t>
            </a:r>
          </a:p>
        </p:txBody>
      </p:sp>
      <p:pic>
        <p:nvPicPr>
          <p:cNvPr id="4" name="image119.jpeg"/>
          <p:cNvPicPr/>
          <p:nvPr/>
        </p:nvPicPr>
        <p:blipFill>
          <a:blip r:embed="rId2" cstate="print"/>
          <a:stretch>
            <a:fillRect/>
          </a:stretch>
        </p:blipFill>
        <p:spPr>
          <a:xfrm>
            <a:off x="1901709" y="1656080"/>
            <a:ext cx="2684145" cy="1772920"/>
          </a:xfrm>
          <a:prstGeom prst="rect">
            <a:avLst/>
          </a:prstGeom>
        </p:spPr>
      </p:pic>
      <p:sp>
        <p:nvSpPr>
          <p:cNvPr id="5" name="Rectangle 4"/>
          <p:cNvSpPr/>
          <p:nvPr/>
        </p:nvSpPr>
        <p:spPr>
          <a:xfrm>
            <a:off x="450273" y="3669268"/>
            <a:ext cx="7620000" cy="646331"/>
          </a:xfrm>
          <a:prstGeom prst="rect">
            <a:avLst/>
          </a:prstGeom>
        </p:spPr>
        <p:txBody>
          <a:bodyPr wrap="square">
            <a:spAutoFit/>
          </a:bodyPr>
          <a:lstStyle/>
          <a:p>
            <a:r>
              <a:rPr lang="en-US" dirty="0" smtClean="0">
                <a:latin typeface="Times New Roman" pitchFamily="18" charset="0"/>
                <a:cs typeface="Times New Roman" pitchFamily="18" charset="0"/>
              </a:rPr>
              <a:t>b) Click on add button to Wear </a:t>
            </a:r>
            <a:r>
              <a:rPr lang="en-US" dirty="0">
                <a:latin typeface="Times New Roman" pitchFamily="18" charset="0"/>
                <a:cs typeface="Times New Roman" pitchFamily="18" charset="0"/>
              </a:rPr>
              <a:t>Helmet, Safety Boots, Safety Gloves, Safety Glass, Ear Plug and Dust Mask.</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992433"/>
            <a:ext cx="49720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3810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6629400" cy="369332"/>
          </a:xfrm>
          <a:prstGeom prst="rect">
            <a:avLst/>
          </a:prstGeom>
        </p:spPr>
        <p:txBody>
          <a:bodyPr wrap="square">
            <a:spAutoFit/>
          </a:bodyPr>
          <a:lstStyle/>
          <a:p>
            <a:r>
              <a:rPr lang="en-US" dirty="0" smtClean="0">
                <a:latin typeface="Times New Roman" pitchFamily="18" charset="0"/>
                <a:cs typeface="Times New Roman" pitchFamily="18" charset="0"/>
              </a:rPr>
              <a:t>c) Click on  </a:t>
            </a:r>
            <a:r>
              <a:rPr lang="en-US" dirty="0">
                <a:latin typeface="Times New Roman" pitchFamily="18" charset="0"/>
                <a:cs typeface="Times New Roman" pitchFamily="18" charset="0"/>
              </a:rPr>
              <a:t>masonry drill bit </a:t>
            </a:r>
            <a:r>
              <a:rPr lang="en-US" dirty="0" smtClean="0">
                <a:latin typeface="Times New Roman" pitchFamily="18" charset="0"/>
                <a:cs typeface="Times New Roman" pitchFamily="18" charset="0"/>
              </a:rPr>
              <a:t> to insert it in </a:t>
            </a:r>
            <a:r>
              <a:rPr lang="en-US" dirty="0">
                <a:latin typeface="Times New Roman" pitchFamily="18" charset="0"/>
                <a:cs typeface="Times New Roman" pitchFamily="18" charset="0"/>
              </a:rPr>
              <a:t>drill </a:t>
            </a:r>
            <a:r>
              <a:rPr lang="en-US" dirty="0" smtClean="0">
                <a:latin typeface="Times New Roman" pitchFamily="18" charset="0"/>
                <a:cs typeface="Times New Roman" pitchFamily="18" charset="0"/>
              </a:rPr>
              <a:t>machine. </a:t>
            </a:r>
            <a:endParaRPr lang="en-US" dirty="0">
              <a:latin typeface="Times New Roman" pitchFamily="18" charset="0"/>
              <a:cs typeface="Times New Roman" pitchFamily="18" charset="0"/>
            </a:endParaRPr>
          </a:p>
        </p:txBody>
      </p:sp>
      <p:pic>
        <p:nvPicPr>
          <p:cNvPr id="3" name="image44.jpeg"/>
          <p:cNvPicPr/>
          <p:nvPr/>
        </p:nvPicPr>
        <p:blipFill>
          <a:blip r:embed="rId2" cstate="print"/>
          <a:stretch>
            <a:fillRect/>
          </a:stretch>
        </p:blipFill>
        <p:spPr>
          <a:xfrm>
            <a:off x="762000" y="1295400"/>
            <a:ext cx="4742815" cy="1811020"/>
          </a:xfrm>
          <a:prstGeom prst="rect">
            <a:avLst/>
          </a:prstGeom>
        </p:spPr>
      </p:pic>
      <p:sp>
        <p:nvSpPr>
          <p:cNvPr id="4" name="TextBox 3"/>
          <p:cNvSpPr txBox="1"/>
          <p:nvPr/>
        </p:nvSpPr>
        <p:spPr>
          <a:xfrm>
            <a:off x="942109" y="3168134"/>
            <a:ext cx="2895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Types of drill bits</a:t>
            </a:r>
            <a:endParaRPr lang="en-US" dirty="0">
              <a:latin typeface="Times New Roman" pitchFamily="18" charset="0"/>
              <a:cs typeface="Times New Roman" pitchFamily="18" charset="0"/>
            </a:endParaRPr>
          </a:p>
        </p:txBody>
      </p:sp>
      <p:grpSp>
        <p:nvGrpSpPr>
          <p:cNvPr id="5" name="Group 2"/>
          <p:cNvGrpSpPr>
            <a:grpSpLocks/>
          </p:cNvGrpSpPr>
          <p:nvPr/>
        </p:nvGrpSpPr>
        <p:grpSpPr bwMode="auto">
          <a:xfrm>
            <a:off x="5567015" y="1212406"/>
            <a:ext cx="2981095" cy="2459680"/>
            <a:chOff x="3254" y="340"/>
            <a:chExt cx="5717" cy="4287"/>
          </a:xfrm>
        </p:grpSpPr>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4" y="339"/>
              <a:ext cx="5717" cy="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445"/>
              <a:ext cx="5420" cy="3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3328" y="414"/>
              <a:ext cx="5482" cy="4052"/>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grpSp>
        <p:nvGrpSpPr>
          <p:cNvPr id="7" name="Group 6"/>
          <p:cNvGrpSpPr>
            <a:grpSpLocks/>
          </p:cNvGrpSpPr>
          <p:nvPr/>
        </p:nvGrpSpPr>
        <p:grpSpPr bwMode="auto">
          <a:xfrm>
            <a:off x="916974" y="4247598"/>
            <a:ext cx="2159000" cy="1295400"/>
            <a:chOff x="4426" y="663"/>
            <a:chExt cx="3399" cy="2040"/>
          </a:xfrm>
        </p:grpSpPr>
        <p:pic>
          <p:nvPicPr>
            <p:cNvPr id="112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5" y="663"/>
              <a:ext cx="3399" cy="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1" y="768"/>
              <a:ext cx="3101" cy="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p:cNvSpPr>
              <a:spLocks noChangeArrowheads="1"/>
            </p:cNvSpPr>
            <p:nvPr/>
          </p:nvSpPr>
          <p:spPr bwMode="auto">
            <a:xfrm>
              <a:off x="4500" y="737"/>
              <a:ext cx="3164" cy="1805"/>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9" name="TextBox 8"/>
          <p:cNvSpPr txBox="1"/>
          <p:nvPr/>
        </p:nvSpPr>
        <p:spPr>
          <a:xfrm>
            <a:off x="1066800" y="5611491"/>
            <a:ext cx="1752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Chuck Key</a:t>
            </a:r>
            <a:endParaRPr lang="en-US" dirty="0">
              <a:latin typeface="Times New Roman" pitchFamily="18" charset="0"/>
              <a:cs typeface="Times New Roman" pitchFamily="18" charset="0"/>
            </a:endParaRPr>
          </a:p>
        </p:txBody>
      </p:sp>
      <p:pic>
        <p:nvPicPr>
          <p:cNvPr id="14" name="image132.jpeg"/>
          <p:cNvPicPr/>
          <p:nvPr/>
        </p:nvPicPr>
        <p:blipFill>
          <a:blip r:embed="rId7" cstate="print"/>
          <a:stretch>
            <a:fillRect/>
          </a:stretch>
        </p:blipFill>
        <p:spPr>
          <a:xfrm>
            <a:off x="4876800" y="4175284"/>
            <a:ext cx="2379518" cy="1436207"/>
          </a:xfrm>
          <a:prstGeom prst="rect">
            <a:avLst/>
          </a:prstGeom>
        </p:spPr>
      </p:pic>
    </p:spTree>
    <p:extLst>
      <p:ext uri="{BB962C8B-B14F-4D97-AF65-F5344CB8AC3E}">
        <p14:creationId xmlns:p14="http://schemas.microsoft.com/office/powerpoint/2010/main" val="3475526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4794902" cy="369332"/>
          </a:xfrm>
          <a:prstGeom prst="rect">
            <a:avLst/>
          </a:prstGeom>
        </p:spPr>
        <p:txBody>
          <a:bodyPr wrap="none">
            <a:spAutoFit/>
          </a:bodyPr>
          <a:lstStyle/>
          <a:p>
            <a:r>
              <a:rPr lang="en-US" dirty="0" smtClean="0">
                <a:latin typeface="Times New Roman" pitchFamily="18" charset="0"/>
                <a:cs typeface="Times New Roman" pitchFamily="18" charset="0"/>
              </a:rPr>
              <a:t>d) Click on wall to Mark </a:t>
            </a:r>
            <a:r>
              <a:rPr lang="en-US" dirty="0">
                <a:latin typeface="Times New Roman" pitchFamily="18" charset="0"/>
                <a:cs typeface="Times New Roman" pitchFamily="18" charset="0"/>
              </a:rPr>
              <a:t>the drilling spot on wall.</a:t>
            </a:r>
          </a:p>
        </p:txBody>
      </p:sp>
      <p:pic>
        <p:nvPicPr>
          <p:cNvPr id="3" name="image133.jpeg"/>
          <p:cNvPicPr/>
          <p:nvPr/>
        </p:nvPicPr>
        <p:blipFill>
          <a:blip r:embed="rId2" cstate="print"/>
          <a:stretch>
            <a:fillRect/>
          </a:stretch>
        </p:blipFill>
        <p:spPr>
          <a:xfrm>
            <a:off x="2237104" y="1219200"/>
            <a:ext cx="2334895" cy="1061720"/>
          </a:xfrm>
          <a:prstGeom prst="rect">
            <a:avLst/>
          </a:prstGeom>
        </p:spPr>
      </p:pic>
      <p:sp>
        <p:nvSpPr>
          <p:cNvPr id="4" name="Rectangle 3"/>
          <p:cNvSpPr/>
          <p:nvPr/>
        </p:nvSpPr>
        <p:spPr>
          <a:xfrm>
            <a:off x="651164" y="2505670"/>
            <a:ext cx="7502236" cy="646331"/>
          </a:xfrm>
          <a:prstGeom prst="rect">
            <a:avLst/>
          </a:prstGeom>
        </p:spPr>
        <p:txBody>
          <a:bodyPr wrap="square">
            <a:spAutoFit/>
          </a:bodyPr>
          <a:lstStyle/>
          <a:p>
            <a:r>
              <a:rPr lang="en-US" dirty="0" smtClean="0">
                <a:latin typeface="Times New Roman" pitchFamily="18" charset="0"/>
                <a:cs typeface="Times New Roman" pitchFamily="18" charset="0"/>
              </a:rPr>
              <a:t>e) Hold the </a:t>
            </a:r>
            <a:r>
              <a:rPr lang="en-US" dirty="0">
                <a:latin typeface="Times New Roman" pitchFamily="18" charset="0"/>
                <a:cs typeface="Times New Roman" pitchFamily="18" charset="0"/>
              </a:rPr>
              <a:t>drill machine properly and drill the hole on wall. The depth of hole should be ½ inch more than the length of wall plug.</a:t>
            </a:r>
          </a:p>
        </p:txBody>
      </p:sp>
      <p:grpSp>
        <p:nvGrpSpPr>
          <p:cNvPr id="5" name="Group 2"/>
          <p:cNvGrpSpPr>
            <a:grpSpLocks/>
          </p:cNvGrpSpPr>
          <p:nvPr/>
        </p:nvGrpSpPr>
        <p:grpSpPr bwMode="auto">
          <a:xfrm>
            <a:off x="685800" y="3352800"/>
            <a:ext cx="2798762" cy="1776412"/>
            <a:chOff x="3917" y="182"/>
            <a:chExt cx="4407" cy="2799"/>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 y="182"/>
              <a:ext cx="4407" cy="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 y="287"/>
              <a:ext cx="4109" cy="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3991" y="256"/>
              <a:ext cx="4172" cy="2564"/>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extLst>
      <p:ext uri="{BB962C8B-B14F-4D97-AF65-F5344CB8AC3E}">
        <p14:creationId xmlns:p14="http://schemas.microsoft.com/office/powerpoint/2010/main" val="324650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12738"/>
            <a:ext cx="8153400" cy="2369880"/>
          </a:xfrm>
          <a:prstGeom prst="rect">
            <a:avLst/>
          </a:prstGeom>
          <a:noFill/>
        </p:spPr>
        <p:txBody>
          <a:bodyPr wrap="square" rtlCol="0">
            <a:spAutoFit/>
          </a:bodyPr>
          <a:lstStyle/>
          <a:p>
            <a:r>
              <a:rPr lang="en-US" sz="2000" b="1" u="sng" dirty="0">
                <a:latin typeface="Times New Roman" pitchFamily="18" charset="0"/>
                <a:cs typeface="Times New Roman" pitchFamily="18" charset="0"/>
              </a:rPr>
              <a:t>Overview</a:t>
            </a:r>
            <a:r>
              <a:rPr lang="en-US" sz="2000" b="1" u="sng"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Task:-1 </a:t>
            </a:r>
            <a:r>
              <a:rPr lang="en-US" b="1" dirty="0" smtClean="0">
                <a:latin typeface="Times New Roman" pitchFamily="18" charset="0"/>
                <a:cs typeface="Times New Roman" pitchFamily="18" charset="0"/>
              </a:rPr>
              <a:t>To </a:t>
            </a:r>
            <a:r>
              <a:rPr lang="en-US" b="1" dirty="0">
                <a:latin typeface="Times New Roman" pitchFamily="18" charset="0"/>
                <a:cs typeface="Times New Roman" pitchFamily="18" charset="0"/>
              </a:rPr>
              <a:t>execute aerial installation of fiber optic cable on suspension clamp</a:t>
            </a:r>
            <a:r>
              <a:rPr lang="en-US" b="1"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Step-1</a:t>
            </a:r>
          </a:p>
          <a:p>
            <a:r>
              <a:rPr lang="en-US" dirty="0" smtClean="0">
                <a:latin typeface="Times New Roman" pitchFamily="18" charset="0"/>
                <a:cs typeface="Times New Roman" pitchFamily="18" charset="0"/>
              </a:rPr>
              <a:t>a) Click on Add button to wear safety  precautions like Helmet</a:t>
            </a:r>
            <a:r>
              <a:rPr lang="en-US" dirty="0">
                <a:latin typeface="Times New Roman" pitchFamily="18" charset="0"/>
                <a:cs typeface="Times New Roman" pitchFamily="18" charset="0"/>
              </a:rPr>
              <a:t>, Safety </a:t>
            </a:r>
            <a:r>
              <a:rPr lang="en-US" dirty="0" smtClean="0">
                <a:latin typeface="Times New Roman" pitchFamily="18" charset="0"/>
                <a:cs typeface="Times New Roman" pitchFamily="18" charset="0"/>
              </a:rPr>
              <a:t>Boots</a:t>
            </a:r>
            <a:r>
              <a:rPr lang="en-US" dirty="0">
                <a:latin typeface="Times New Roman" pitchFamily="18" charset="0"/>
                <a:cs typeface="Times New Roman" pitchFamily="18" charset="0"/>
              </a:rPr>
              <a:t>, Safety Gloves and Harness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342900" indent="-342900">
              <a:buFont typeface="+mj-lt"/>
              <a:buAutoNum type="alphaLcParenR"/>
            </a:pPr>
            <a:endParaRPr lang="en-US" dirty="0"/>
          </a:p>
        </p:txBody>
      </p:sp>
      <p:sp>
        <p:nvSpPr>
          <p:cNvPr id="10" name="AutoShape 22" descr="Safety Helmet PNG - safety-helmet-logo safety-helmet-sign safe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4" descr="Safety Helmet PNG - safety-helmet-logo safety-helmet-sign safety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9"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312" y="2362200"/>
            <a:ext cx="1868769" cy="172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3073" y="2182218"/>
            <a:ext cx="1905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2" name="Picture 28" descr="https://w0.pngwave.com/png/938/882/amazon-com-rubber-glove-medical-glove-natural-rubber-others-png-clip-ar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3824" y="2182218"/>
            <a:ext cx="2159722" cy="189865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limbing Harnesses Belt Safety harness Clothing Accessories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0764" y="4351073"/>
            <a:ext cx="1974107" cy="197410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60.jpeg"/>
          <p:cNvPicPr/>
          <p:nvPr/>
        </p:nvPicPr>
        <p:blipFill>
          <a:blip r:embed="rId6" cstate="print"/>
          <a:stretch>
            <a:fillRect/>
          </a:stretch>
        </p:blipFill>
        <p:spPr>
          <a:xfrm>
            <a:off x="3810000" y="4267200"/>
            <a:ext cx="2948940" cy="2141855"/>
          </a:xfrm>
          <a:prstGeom prst="rect">
            <a:avLst/>
          </a:prstGeom>
        </p:spPr>
      </p:pic>
    </p:spTree>
    <p:extLst>
      <p:ext uri="{BB962C8B-B14F-4D97-AF65-F5344CB8AC3E}">
        <p14:creationId xmlns:p14="http://schemas.microsoft.com/office/powerpoint/2010/main" val="154298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00024" y="1004428"/>
            <a:ext cx="2325687" cy="1941513"/>
            <a:chOff x="2222" y="-2996"/>
            <a:chExt cx="3663" cy="3058"/>
          </a:xfrm>
        </p:grpSpPr>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 y="-2997"/>
              <a:ext cx="3663" cy="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 y="-2891"/>
              <a:ext cx="3365" cy="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p:cNvSpPr>
              <a:spLocks noChangeArrowheads="1"/>
            </p:cNvSpPr>
            <p:nvPr/>
          </p:nvSpPr>
          <p:spPr bwMode="auto">
            <a:xfrm>
              <a:off x="2296" y="-2922"/>
              <a:ext cx="3428" cy="2823"/>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grpSp>
        <p:nvGrpSpPr>
          <p:cNvPr id="6" name="Group 2"/>
          <p:cNvGrpSpPr>
            <a:grpSpLocks/>
          </p:cNvGrpSpPr>
          <p:nvPr/>
        </p:nvGrpSpPr>
        <p:grpSpPr bwMode="auto">
          <a:xfrm>
            <a:off x="5791200" y="985155"/>
            <a:ext cx="2579688" cy="1941513"/>
            <a:chOff x="5966" y="-2996"/>
            <a:chExt cx="4061" cy="3058"/>
          </a:xfrm>
        </p:grpSpPr>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 y="-2997"/>
              <a:ext cx="4061" cy="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 y="-2891"/>
              <a:ext cx="3764" cy="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6040" y="-2922"/>
              <a:ext cx="3826" cy="2823"/>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8" name="Rectangle 7"/>
          <p:cNvSpPr/>
          <p:nvPr/>
        </p:nvSpPr>
        <p:spPr>
          <a:xfrm>
            <a:off x="5770418" y="3024539"/>
            <a:ext cx="2989088" cy="646331"/>
          </a:xfrm>
          <a:prstGeom prst="rect">
            <a:avLst/>
          </a:prstGeom>
        </p:spPr>
        <p:txBody>
          <a:bodyPr wrap="none">
            <a:spAutoFit/>
          </a:bodyPr>
          <a:lstStyle/>
          <a:p>
            <a:r>
              <a:rPr lang="en-US" b="1" dirty="0">
                <a:latin typeface="Times New Roman" pitchFamily="18" charset="0"/>
                <a:cs typeface="Times New Roman" pitchFamily="18" charset="0"/>
              </a:rPr>
              <a:t>Wall Plug Inserted into Wall</a:t>
            </a:r>
          </a:p>
          <a:p>
            <a:r>
              <a:rPr lang="en-US" dirty="0">
                <a:latin typeface="Times New Roman" pitchFamily="18" charset="0"/>
                <a:cs typeface="Times New Roman" pitchFamily="18" charset="0"/>
              </a:rPr>
              <a:t> </a:t>
            </a:r>
          </a:p>
        </p:txBody>
      </p:sp>
      <p:sp>
        <p:nvSpPr>
          <p:cNvPr id="9" name="Rectangle 8"/>
          <p:cNvSpPr/>
          <p:nvPr/>
        </p:nvSpPr>
        <p:spPr>
          <a:xfrm>
            <a:off x="1143000" y="2978373"/>
            <a:ext cx="1152944" cy="369332"/>
          </a:xfrm>
          <a:prstGeom prst="rect">
            <a:avLst/>
          </a:prstGeom>
        </p:spPr>
        <p:txBody>
          <a:bodyPr wrap="none">
            <a:spAutoFit/>
          </a:bodyPr>
          <a:lstStyle/>
          <a:p>
            <a:r>
              <a:rPr lang="en-US" b="1" dirty="0">
                <a:latin typeface="Times New Roman" pitchFamily="18" charset="0"/>
                <a:cs typeface="Times New Roman" pitchFamily="18" charset="0"/>
              </a:rPr>
              <a:t>Wall</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Plug</a:t>
            </a:r>
          </a:p>
        </p:txBody>
      </p:sp>
      <p:sp>
        <p:nvSpPr>
          <p:cNvPr id="13" name="Rectangle 12"/>
          <p:cNvSpPr/>
          <p:nvPr/>
        </p:nvSpPr>
        <p:spPr>
          <a:xfrm>
            <a:off x="457200" y="443973"/>
            <a:ext cx="5029200" cy="369332"/>
          </a:xfrm>
          <a:prstGeom prst="rect">
            <a:avLst/>
          </a:prstGeom>
        </p:spPr>
        <p:txBody>
          <a:bodyPr wrap="square">
            <a:spAutoFit/>
          </a:bodyPr>
          <a:lstStyle/>
          <a:p>
            <a:r>
              <a:rPr lang="en-US" dirty="0" smtClean="0">
                <a:latin typeface="Times New Roman" pitchFamily="18" charset="0"/>
                <a:cs typeface="Times New Roman" pitchFamily="18" charset="0"/>
              </a:rPr>
              <a:t>f) Tap </a:t>
            </a:r>
            <a:r>
              <a:rPr lang="en-US" dirty="0">
                <a:latin typeface="Times New Roman" pitchFamily="18" charset="0"/>
                <a:cs typeface="Times New Roman" pitchFamily="18" charset="0"/>
              </a:rPr>
              <a:t>the wall plug in wall using hammer.</a:t>
            </a:r>
          </a:p>
        </p:txBody>
      </p:sp>
      <p:pic>
        <p:nvPicPr>
          <p:cNvPr id="13326" name="Picture 14" descr="Download hand holding hammer png images background | TO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53649" y="965025"/>
            <a:ext cx="1937940" cy="198177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253649" y="3024539"/>
            <a:ext cx="193794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Hammer</a:t>
            </a:r>
            <a:endParaRPr lang="en-US" b="1" dirty="0">
              <a:latin typeface="Times New Roman" pitchFamily="18" charset="0"/>
              <a:cs typeface="Times New Roman" pitchFamily="18" charset="0"/>
            </a:endParaRPr>
          </a:p>
        </p:txBody>
      </p:sp>
      <p:grpSp>
        <p:nvGrpSpPr>
          <p:cNvPr id="15" name="Group 15"/>
          <p:cNvGrpSpPr>
            <a:grpSpLocks/>
          </p:cNvGrpSpPr>
          <p:nvPr/>
        </p:nvGrpSpPr>
        <p:grpSpPr bwMode="auto">
          <a:xfrm>
            <a:off x="658694" y="3350259"/>
            <a:ext cx="2102800" cy="1614493"/>
            <a:chOff x="6105" y="207"/>
            <a:chExt cx="3312" cy="2544"/>
          </a:xfrm>
        </p:grpSpPr>
        <p:pic>
          <p:nvPicPr>
            <p:cNvPr id="13331"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5" y="207"/>
              <a:ext cx="3312"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1" y="313"/>
              <a:ext cx="3015" cy="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1"/>
            <p:cNvSpPr>
              <a:spLocks noChangeArrowheads="1"/>
            </p:cNvSpPr>
            <p:nvPr/>
          </p:nvSpPr>
          <p:spPr bwMode="auto">
            <a:xfrm>
              <a:off x="6180" y="282"/>
              <a:ext cx="3077" cy="2309"/>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18" name="TextBox 17"/>
          <p:cNvSpPr txBox="1"/>
          <p:nvPr/>
        </p:nvSpPr>
        <p:spPr>
          <a:xfrm>
            <a:off x="569275" y="5042325"/>
            <a:ext cx="414190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g) Click on add button to bring the cable.</a:t>
            </a:r>
            <a:endParaRPr lang="en-US" dirty="0">
              <a:latin typeface="Times New Roman" pitchFamily="18" charset="0"/>
              <a:cs typeface="Times New Roman" pitchFamily="18" charset="0"/>
            </a:endParaRPr>
          </a:p>
        </p:txBody>
      </p:sp>
      <p:pic>
        <p:nvPicPr>
          <p:cNvPr id="30"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20526" y="4399697"/>
            <a:ext cx="2209800" cy="165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236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447561" y="1142365"/>
            <a:ext cx="5562600" cy="2238375"/>
            <a:chOff x="1738" y="179"/>
            <a:chExt cx="8760" cy="3524"/>
          </a:xfrm>
        </p:grpSpPr>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 y="178"/>
              <a:ext cx="4186" cy="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 y="284"/>
              <a:ext cx="3888" cy="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p:cNvSpPr>
              <a:spLocks noChangeArrowheads="1"/>
            </p:cNvSpPr>
            <p:nvPr/>
          </p:nvSpPr>
          <p:spPr bwMode="auto">
            <a:xfrm>
              <a:off x="1812" y="253"/>
              <a:ext cx="3951" cy="3274"/>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pic>
          <p:nvPicPr>
            <p:cNvPr id="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1" y="178"/>
              <a:ext cx="4527" cy="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6" y="284"/>
              <a:ext cx="4229" cy="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p:nvSpPr>
          <p:spPr bwMode="auto">
            <a:xfrm>
              <a:off x="6045" y="253"/>
              <a:ext cx="4292" cy="3288"/>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9" name="Rectangle 8"/>
          <p:cNvSpPr/>
          <p:nvPr/>
        </p:nvSpPr>
        <p:spPr>
          <a:xfrm>
            <a:off x="514236" y="457200"/>
            <a:ext cx="3365986" cy="369332"/>
          </a:xfrm>
          <a:prstGeom prst="rect">
            <a:avLst/>
          </a:prstGeom>
        </p:spPr>
        <p:txBody>
          <a:bodyPr wrap="none">
            <a:spAutoFit/>
          </a:bodyPr>
          <a:lstStyle/>
          <a:p>
            <a:r>
              <a:rPr lang="en-US" dirty="0" smtClean="0">
                <a:latin typeface="Times New Roman" pitchFamily="18" charset="0"/>
                <a:cs typeface="Times New Roman" pitchFamily="18" charset="0"/>
              </a:rPr>
              <a:t>h)  Put </a:t>
            </a:r>
            <a:r>
              <a:rPr lang="en-US" dirty="0">
                <a:latin typeface="Times New Roman" pitchFamily="18" charset="0"/>
                <a:cs typeface="Times New Roman" pitchFamily="18" charset="0"/>
              </a:rPr>
              <a:t>the cable clip on the cable.</a:t>
            </a:r>
          </a:p>
        </p:txBody>
      </p:sp>
      <p:sp>
        <p:nvSpPr>
          <p:cNvPr id="10" name="TextBox 9"/>
          <p:cNvSpPr txBox="1"/>
          <p:nvPr/>
        </p:nvSpPr>
        <p:spPr>
          <a:xfrm>
            <a:off x="3048838" y="3342409"/>
            <a:ext cx="3048000" cy="381000"/>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Cable clip</a:t>
            </a:r>
            <a:endParaRPr lang="en-US" b="1" dirty="0">
              <a:latin typeface="Times New Roman" pitchFamily="18" charset="0"/>
              <a:cs typeface="Times New Roman" pitchFamily="18" charset="0"/>
            </a:endParaRPr>
          </a:p>
        </p:txBody>
      </p:sp>
      <p:grpSp>
        <p:nvGrpSpPr>
          <p:cNvPr id="11" name="Group 1"/>
          <p:cNvGrpSpPr>
            <a:grpSpLocks/>
          </p:cNvGrpSpPr>
          <p:nvPr/>
        </p:nvGrpSpPr>
        <p:grpSpPr bwMode="auto">
          <a:xfrm>
            <a:off x="6235586" y="1190003"/>
            <a:ext cx="2603614" cy="2180573"/>
            <a:chOff x="3706" y="201"/>
            <a:chExt cx="4810" cy="3404"/>
          </a:xfrm>
        </p:grpSpPr>
        <p:pic>
          <p:nvPicPr>
            <p:cNvPr id="143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5" y="201"/>
              <a:ext cx="4810" cy="3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1" y="306"/>
              <a:ext cx="4512" cy="3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3780" y="275"/>
              <a:ext cx="4575" cy="3168"/>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13" name="Rectangle 12"/>
          <p:cNvSpPr/>
          <p:nvPr/>
        </p:nvSpPr>
        <p:spPr>
          <a:xfrm>
            <a:off x="478216" y="3725871"/>
            <a:ext cx="7827584" cy="646331"/>
          </a:xfrm>
          <a:prstGeom prst="rect">
            <a:avLst/>
          </a:prstGeom>
        </p:spPr>
        <p:txBody>
          <a:bodyPr wrap="square">
            <a:spAutoFit/>
          </a:bodyPr>
          <a:lstStyle/>
          <a:p>
            <a:r>
              <a:rPr lang="en-US" dirty="0" smtClean="0">
                <a:latin typeface="Times New Roman" pitchFamily="18" charset="0"/>
                <a:cs typeface="Times New Roman" pitchFamily="18" charset="0"/>
              </a:rPr>
              <a:t>i) Align </a:t>
            </a:r>
            <a:r>
              <a:rPr lang="en-US" dirty="0">
                <a:latin typeface="Times New Roman" pitchFamily="18" charset="0"/>
                <a:cs typeface="Times New Roman" pitchFamily="18" charset="0"/>
              </a:rPr>
              <a:t>the nail of clip over royal plug and tap the nail into the plug using hammer. Cable is now clipped to the wall.</a:t>
            </a:r>
          </a:p>
        </p:txBody>
      </p:sp>
      <p:grpSp>
        <p:nvGrpSpPr>
          <p:cNvPr id="14" name="Group 5"/>
          <p:cNvGrpSpPr>
            <a:grpSpLocks/>
          </p:cNvGrpSpPr>
          <p:nvPr/>
        </p:nvGrpSpPr>
        <p:grpSpPr bwMode="auto">
          <a:xfrm>
            <a:off x="2983116" y="4243343"/>
            <a:ext cx="5638800" cy="2173569"/>
            <a:chOff x="1517" y="178"/>
            <a:chExt cx="9250" cy="3624"/>
          </a:xfrm>
        </p:grpSpPr>
        <p:pic>
          <p:nvPicPr>
            <p:cNvPr id="1434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6" y="206"/>
              <a:ext cx="4464" cy="3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22" y="311"/>
              <a:ext cx="4167" cy="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a:spLocks noChangeArrowheads="1"/>
            </p:cNvSpPr>
            <p:nvPr/>
          </p:nvSpPr>
          <p:spPr bwMode="auto">
            <a:xfrm>
              <a:off x="1591" y="280"/>
              <a:ext cx="4229" cy="3360"/>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pic>
          <p:nvPicPr>
            <p:cNvPr id="14345"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4" y="177"/>
              <a:ext cx="4752" cy="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0" y="283"/>
              <a:ext cx="4455" cy="3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p:cNvSpPr>
              <a:spLocks noChangeArrowheads="1"/>
            </p:cNvSpPr>
            <p:nvPr/>
          </p:nvSpPr>
          <p:spPr bwMode="auto">
            <a:xfrm>
              <a:off x="6088" y="251"/>
              <a:ext cx="4517" cy="3380"/>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extLst>
      <p:ext uri="{BB962C8B-B14F-4D97-AF65-F5344CB8AC3E}">
        <p14:creationId xmlns:p14="http://schemas.microsoft.com/office/powerpoint/2010/main" val="2186649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7467600" cy="646331"/>
          </a:xfrm>
          <a:prstGeom prst="rect">
            <a:avLst/>
          </a:prstGeom>
        </p:spPr>
        <p:txBody>
          <a:bodyPr wrap="square">
            <a:spAutoFit/>
          </a:bodyPr>
          <a:lstStyle/>
          <a:p>
            <a:r>
              <a:rPr lang="en-US" dirty="0" smtClean="0">
                <a:latin typeface="Times New Roman" pitchFamily="18" charset="0"/>
                <a:cs typeface="Times New Roman" pitchFamily="18" charset="0"/>
              </a:rPr>
              <a:t>j) attach </a:t>
            </a:r>
            <a:r>
              <a:rPr lang="en-US" dirty="0">
                <a:latin typeface="Times New Roman" pitchFamily="18" charset="0"/>
                <a:cs typeface="Times New Roman" pitchFamily="18" charset="0"/>
              </a:rPr>
              <a:t>the cable on wall without compromising bend radius of fiber.</a:t>
            </a:r>
          </a:p>
          <a:p>
            <a:r>
              <a:rPr lang="en-US" dirty="0">
                <a:latin typeface="Times New Roman" pitchFamily="18" charset="0"/>
                <a:cs typeface="Times New Roman" pitchFamily="18" charset="0"/>
              </a:rPr>
              <a:t> </a:t>
            </a:r>
          </a:p>
        </p:txBody>
      </p:sp>
      <p:pic>
        <p:nvPicPr>
          <p:cNvPr id="3" name="image148.png"/>
          <p:cNvPicPr/>
          <p:nvPr/>
        </p:nvPicPr>
        <p:blipFill>
          <a:blip r:embed="rId2" cstate="print"/>
          <a:stretch>
            <a:fillRect/>
          </a:stretch>
        </p:blipFill>
        <p:spPr>
          <a:xfrm>
            <a:off x="1676400" y="1219200"/>
            <a:ext cx="4140200" cy="915670"/>
          </a:xfrm>
          <a:prstGeom prst="rect">
            <a:avLst/>
          </a:prstGeom>
        </p:spPr>
      </p:pic>
    </p:spTree>
    <p:extLst>
      <p:ext uri="{BB962C8B-B14F-4D97-AF65-F5344CB8AC3E}">
        <p14:creationId xmlns:p14="http://schemas.microsoft.com/office/powerpoint/2010/main" val="218715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afety Helmet PNG - safety-helmet-logo safety-helmet-sign safe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3" name="TextBox 2"/>
          <p:cNvSpPr txBox="1"/>
          <p:nvPr/>
        </p:nvSpPr>
        <p:spPr>
          <a:xfrm>
            <a:off x="401856" y="1367135"/>
            <a:ext cx="7162800" cy="923330"/>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 Click on strap binding and cutting tool to Cut the Stainless strip strap </a:t>
            </a:r>
            <a:r>
              <a:rPr lang="en-US" dirty="0">
                <a:latin typeface="Times New Roman" pitchFamily="18" charset="0"/>
                <a:cs typeface="Times New Roman" pitchFamily="18" charset="0"/>
              </a:rPr>
              <a:t>of minimum 30 cm length for 3 inches diameter of </a:t>
            </a:r>
            <a:r>
              <a:rPr lang="en-US" dirty="0" smtClean="0">
                <a:latin typeface="Times New Roman" pitchFamily="18" charset="0"/>
                <a:cs typeface="Times New Roman" pitchFamily="18" charset="0"/>
              </a:rPr>
              <a:t>pole.</a:t>
            </a:r>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44765" y="2469286"/>
            <a:ext cx="2269834" cy="1633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Steel Strap Cut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653" y="2356451"/>
            <a:ext cx="1929656" cy="13893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0375" y="1055132"/>
            <a:ext cx="7017327" cy="369332"/>
          </a:xfrm>
          <a:prstGeom prst="rect">
            <a:avLst/>
          </a:prstGeom>
          <a:noFill/>
        </p:spPr>
        <p:txBody>
          <a:bodyPr wrap="square" rtlCol="0">
            <a:spAutoFit/>
          </a:bodyPr>
          <a:lstStyle/>
          <a:p>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 </a:t>
            </a:r>
            <a:r>
              <a:rPr lang="en-US" smtClean="0">
                <a:latin typeface="Times New Roman" pitchFamily="18" charset="0"/>
                <a:cs typeface="Times New Roman" pitchFamily="18" charset="0"/>
              </a:rPr>
              <a:t>Bring Mat</a:t>
            </a:r>
            <a:endParaRPr lang="en-US" dirty="0">
              <a:latin typeface="Times New Roman" pitchFamily="18" charset="0"/>
              <a:cs typeface="Times New Roman" pitchFamily="18" charset="0"/>
            </a:endParaRPr>
          </a:p>
        </p:txBody>
      </p:sp>
      <p:sp>
        <p:nvSpPr>
          <p:cNvPr id="5" name="TextBox 4"/>
          <p:cNvSpPr txBox="1"/>
          <p:nvPr/>
        </p:nvSpPr>
        <p:spPr>
          <a:xfrm>
            <a:off x="429565" y="4209190"/>
            <a:ext cx="665703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 Put the 30 cm length of stainless strip one end into buckle.</a:t>
            </a:r>
            <a:endParaRPr lang="en-US" dirty="0">
              <a:latin typeface="Times New Roman" pitchFamily="18" charset="0"/>
              <a:cs typeface="Times New Roman" pitchFamily="18" charset="0"/>
            </a:endParaRPr>
          </a:p>
        </p:txBody>
      </p:sp>
      <p:grpSp>
        <p:nvGrpSpPr>
          <p:cNvPr id="6" name="Group 6"/>
          <p:cNvGrpSpPr>
            <a:grpSpLocks/>
          </p:cNvGrpSpPr>
          <p:nvPr/>
        </p:nvGrpSpPr>
        <p:grpSpPr bwMode="auto">
          <a:xfrm>
            <a:off x="762000" y="4724400"/>
            <a:ext cx="2667000" cy="1673506"/>
            <a:chOff x="0" y="0"/>
            <a:chExt cx="3783" cy="2084"/>
          </a:xfrm>
        </p:grpSpPr>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783" cy="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 y="105"/>
              <a:ext cx="3485" cy="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74" y="74"/>
              <a:ext cx="3548" cy="1848"/>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grpSp>
        <p:nvGrpSpPr>
          <p:cNvPr id="9" name="Group 13"/>
          <p:cNvGrpSpPr>
            <a:grpSpLocks/>
          </p:cNvGrpSpPr>
          <p:nvPr/>
        </p:nvGrpSpPr>
        <p:grpSpPr bwMode="auto">
          <a:xfrm>
            <a:off x="4356682" y="4720575"/>
            <a:ext cx="2209800" cy="1677331"/>
            <a:chOff x="2553" y="337"/>
            <a:chExt cx="3792" cy="2832"/>
          </a:xfrm>
        </p:grpSpPr>
        <p:pic>
          <p:nvPicPr>
            <p:cNvPr id="206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3" y="337"/>
              <a:ext cx="3792"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9" y="443"/>
              <a:ext cx="3495" cy="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6"/>
            <p:cNvSpPr>
              <a:spLocks noChangeArrowheads="1"/>
            </p:cNvSpPr>
            <p:nvPr/>
          </p:nvSpPr>
          <p:spPr bwMode="auto">
            <a:xfrm>
              <a:off x="2628" y="412"/>
              <a:ext cx="3557" cy="2597"/>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12" name="Rectangle 24"/>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itchFamily="18" charset="0"/>
              <a:cs typeface="Times New Roman" pitchFamily="18" charset="0"/>
            </a:endParaRPr>
          </a:p>
        </p:txBody>
      </p:sp>
      <p:grpSp>
        <p:nvGrpSpPr>
          <p:cNvPr id="13" name="Group 20"/>
          <p:cNvGrpSpPr>
            <a:grpSpLocks/>
          </p:cNvGrpSpPr>
          <p:nvPr/>
        </p:nvGrpSpPr>
        <p:grpSpPr bwMode="auto">
          <a:xfrm>
            <a:off x="5523662" y="2040012"/>
            <a:ext cx="3086938" cy="2260830"/>
            <a:chOff x="0" y="0"/>
            <a:chExt cx="5180" cy="3015"/>
          </a:xfrm>
        </p:grpSpPr>
        <p:pic>
          <p:nvPicPr>
            <p:cNvPr id="2071"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5180" cy="301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 y="105"/>
              <a:ext cx="4882" cy="271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21"/>
            <p:cNvSpPr>
              <a:spLocks noChangeArrowheads="1"/>
            </p:cNvSpPr>
            <p:nvPr/>
          </p:nvSpPr>
          <p:spPr bwMode="auto">
            <a:xfrm>
              <a:off x="74" y="74"/>
              <a:ext cx="4944" cy="2780"/>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8" name="TextBox 7"/>
          <p:cNvSpPr txBox="1"/>
          <p:nvPr/>
        </p:nvSpPr>
        <p:spPr>
          <a:xfrm>
            <a:off x="4356682" y="6397906"/>
            <a:ext cx="22098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Buckle</a:t>
            </a:r>
            <a:endParaRPr lang="en-US" b="1" dirty="0">
              <a:latin typeface="Times New Roman" pitchFamily="18" charset="0"/>
              <a:cs typeface="Times New Roman" pitchFamily="18" charset="0"/>
            </a:endParaRPr>
          </a:p>
        </p:txBody>
      </p:sp>
      <p:sp>
        <p:nvSpPr>
          <p:cNvPr id="11" name="TextBox 10"/>
          <p:cNvSpPr txBox="1"/>
          <p:nvPr/>
        </p:nvSpPr>
        <p:spPr>
          <a:xfrm>
            <a:off x="2528529" y="3757806"/>
            <a:ext cx="1828153"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Cutting Tool</a:t>
            </a:r>
            <a:endParaRPr lang="en-US" b="1" dirty="0">
              <a:latin typeface="Times New Roman" pitchFamily="18" charset="0"/>
              <a:cs typeface="Times New Roman" pitchFamily="18" charset="0"/>
            </a:endParaRPr>
          </a:p>
        </p:txBody>
      </p:sp>
      <p:sp>
        <p:nvSpPr>
          <p:cNvPr id="15" name="TextBox 14"/>
          <p:cNvSpPr txBox="1"/>
          <p:nvPr/>
        </p:nvSpPr>
        <p:spPr>
          <a:xfrm>
            <a:off x="496887" y="3810783"/>
            <a:ext cx="16764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Stainless Strap</a:t>
            </a:r>
            <a:endParaRPr lang="en-US" b="1" dirty="0">
              <a:latin typeface="Times New Roman" pitchFamily="18" charset="0"/>
              <a:cs typeface="Times New Roman" pitchFamily="18" charset="0"/>
            </a:endParaRPr>
          </a:p>
        </p:txBody>
      </p:sp>
      <p:sp>
        <p:nvSpPr>
          <p:cNvPr id="17" name="TextBox 16"/>
          <p:cNvSpPr txBox="1"/>
          <p:nvPr/>
        </p:nvSpPr>
        <p:spPr>
          <a:xfrm>
            <a:off x="496887" y="533400"/>
            <a:ext cx="1789113" cy="381000"/>
          </a:xfrm>
          <a:prstGeom prst="rect">
            <a:avLst/>
          </a:prstGeom>
          <a:noFill/>
        </p:spPr>
        <p:txBody>
          <a:bodyPr wrap="square" rtlCol="0">
            <a:spAutoFit/>
          </a:bodyPr>
          <a:lstStyle/>
          <a:p>
            <a:r>
              <a:rPr lang="en-US" dirty="0" smtClean="0"/>
              <a:t>Step:-2</a:t>
            </a:r>
            <a:endParaRPr lang="en-US" dirty="0"/>
          </a:p>
        </p:txBody>
      </p:sp>
    </p:spTree>
    <p:extLst>
      <p:ext uri="{BB962C8B-B14F-4D97-AF65-F5344CB8AC3E}">
        <p14:creationId xmlns:p14="http://schemas.microsoft.com/office/powerpoint/2010/main" val="253853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7010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 Fold the strap and tight the buckle using plier.</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404" t="-10714" b="-10714"/>
          <a:stretch/>
        </p:blipFill>
        <p:spPr bwMode="auto">
          <a:xfrm>
            <a:off x="914399" y="1136072"/>
            <a:ext cx="3334115" cy="191192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
          <p:cNvGrpSpPr>
            <a:grpSpLocks/>
          </p:cNvGrpSpPr>
          <p:nvPr/>
        </p:nvGrpSpPr>
        <p:grpSpPr bwMode="auto">
          <a:xfrm>
            <a:off x="4404846" y="1214578"/>
            <a:ext cx="2420467" cy="1670980"/>
            <a:chOff x="6412" y="337"/>
            <a:chExt cx="4004" cy="2823"/>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 y="337"/>
              <a:ext cx="4004" cy="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 y="443"/>
              <a:ext cx="3706" cy="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p:cNvSpPr>
              <a:spLocks noChangeArrowheads="1"/>
            </p:cNvSpPr>
            <p:nvPr/>
          </p:nvSpPr>
          <p:spPr bwMode="auto">
            <a:xfrm>
              <a:off x="6487" y="412"/>
              <a:ext cx="3768" cy="2588"/>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6" name="TextBox 5"/>
          <p:cNvSpPr txBox="1"/>
          <p:nvPr/>
        </p:nvSpPr>
        <p:spPr>
          <a:xfrm>
            <a:off x="685800" y="3352800"/>
            <a:ext cx="6477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f) Click on suspension clamp to </a:t>
            </a:r>
            <a:r>
              <a:rPr lang="en-US" dirty="0">
                <a:latin typeface="Times New Roman" pitchFamily="18" charset="0"/>
                <a:cs typeface="Times New Roman" pitchFamily="18" charset="0"/>
              </a:rPr>
              <a:t>Insert the suspension clamp in the strap from other end and fit </a:t>
            </a:r>
            <a:r>
              <a:rPr lang="en-US" dirty="0" smtClean="0">
                <a:latin typeface="Times New Roman" pitchFamily="18" charset="0"/>
                <a:cs typeface="Times New Roman" pitchFamily="18" charset="0"/>
              </a:rPr>
              <a:t>other </a:t>
            </a:r>
            <a:r>
              <a:rPr lang="en-US" dirty="0">
                <a:latin typeface="Times New Roman" pitchFamily="18" charset="0"/>
                <a:cs typeface="Times New Roman" pitchFamily="18" charset="0"/>
              </a:rPr>
              <a:t>end into buckle.</a:t>
            </a:r>
          </a:p>
          <a:p>
            <a:endParaRPr lang="en-US" dirty="0">
              <a:latin typeface="Times New Roman" pitchFamily="18" charset="0"/>
              <a:cs typeface="Times New Roman" pitchFamily="18" charset="0"/>
            </a:endParaRPr>
          </a:p>
        </p:txBody>
      </p:sp>
      <p:grpSp>
        <p:nvGrpSpPr>
          <p:cNvPr id="7" name="Group 10"/>
          <p:cNvGrpSpPr>
            <a:grpSpLocks/>
          </p:cNvGrpSpPr>
          <p:nvPr/>
        </p:nvGrpSpPr>
        <p:grpSpPr bwMode="auto">
          <a:xfrm>
            <a:off x="910647" y="3962400"/>
            <a:ext cx="3013653" cy="2380655"/>
            <a:chOff x="4003" y="202"/>
            <a:chExt cx="4244" cy="3255"/>
          </a:xfrm>
        </p:grpSpPr>
        <p:pic>
          <p:nvPicPr>
            <p:cNvPr id="308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3" y="201"/>
              <a:ext cx="4244" cy="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8" y="307"/>
              <a:ext cx="3946" cy="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3"/>
            <p:cNvSpPr>
              <a:spLocks noChangeArrowheads="1"/>
            </p:cNvSpPr>
            <p:nvPr/>
          </p:nvSpPr>
          <p:spPr bwMode="auto">
            <a:xfrm>
              <a:off x="4077" y="276"/>
              <a:ext cx="4008" cy="3020"/>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grpSp>
        <p:nvGrpSpPr>
          <p:cNvPr id="4" name="Group 2"/>
          <p:cNvGrpSpPr>
            <a:grpSpLocks/>
          </p:cNvGrpSpPr>
          <p:nvPr/>
        </p:nvGrpSpPr>
        <p:grpSpPr bwMode="auto">
          <a:xfrm>
            <a:off x="4349097" y="4191000"/>
            <a:ext cx="3022600" cy="1712912"/>
            <a:chOff x="3734" y="378"/>
            <a:chExt cx="4762" cy="2698"/>
          </a:xfrm>
        </p:grpSpPr>
        <p:pic>
          <p:nvPicPr>
            <p:cNvPr id="1536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4" y="377"/>
              <a:ext cx="4762" cy="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483"/>
              <a:ext cx="4464"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ChangeArrowheads="1"/>
            </p:cNvSpPr>
            <p:nvPr/>
          </p:nvSpPr>
          <p:spPr bwMode="auto">
            <a:xfrm>
              <a:off x="3808" y="452"/>
              <a:ext cx="4527" cy="2463"/>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10" name="TextBox 9"/>
          <p:cNvSpPr txBox="1"/>
          <p:nvPr/>
        </p:nvSpPr>
        <p:spPr>
          <a:xfrm>
            <a:off x="4416379" y="5758399"/>
            <a:ext cx="274642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Suspension</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Clamp</a:t>
            </a:r>
            <a:endParaRPr lang="en-US" b="1" dirty="0">
              <a:latin typeface="Times New Roman" pitchFamily="18" charset="0"/>
              <a:cs typeface="Times New Roman" pitchFamily="18" charset="0"/>
            </a:endParaRPr>
          </a:p>
        </p:txBody>
      </p:sp>
      <p:sp>
        <p:nvSpPr>
          <p:cNvPr id="11" name="TextBox 10"/>
          <p:cNvSpPr txBox="1"/>
          <p:nvPr/>
        </p:nvSpPr>
        <p:spPr>
          <a:xfrm>
            <a:off x="4468924" y="2885558"/>
            <a:ext cx="269387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Plier</a:t>
            </a:r>
            <a:endParaRPr lang="en-US" b="1" dirty="0">
              <a:latin typeface="Times New Roman" pitchFamily="18" charset="0"/>
              <a:cs typeface="Times New Roman" pitchFamily="18" charset="0"/>
            </a:endParaRPr>
          </a:p>
        </p:txBody>
      </p:sp>
      <p:sp>
        <p:nvSpPr>
          <p:cNvPr id="12" name="TextBox 11"/>
          <p:cNvSpPr txBox="1"/>
          <p:nvPr/>
        </p:nvSpPr>
        <p:spPr>
          <a:xfrm>
            <a:off x="5860397" y="381000"/>
            <a:ext cx="1912003" cy="369332"/>
          </a:xfrm>
          <a:prstGeom prst="rect">
            <a:avLst/>
          </a:prstGeom>
          <a:noFill/>
        </p:spPr>
        <p:txBody>
          <a:bodyPr wrap="square" rtlCol="0">
            <a:spAutoFit/>
          </a:bodyPr>
          <a:lstStyle/>
          <a:p>
            <a:r>
              <a:rPr lang="en-US" dirty="0" smtClean="0"/>
              <a:t>Step:3</a:t>
            </a:r>
            <a:endParaRPr lang="en-US" dirty="0"/>
          </a:p>
        </p:txBody>
      </p:sp>
      <p:sp>
        <p:nvSpPr>
          <p:cNvPr id="13" name="TextBox 12"/>
          <p:cNvSpPr txBox="1"/>
          <p:nvPr/>
        </p:nvSpPr>
        <p:spPr>
          <a:xfrm>
            <a:off x="7010400" y="3254890"/>
            <a:ext cx="1447800" cy="369332"/>
          </a:xfrm>
          <a:prstGeom prst="rect">
            <a:avLst/>
          </a:prstGeom>
          <a:noFill/>
        </p:spPr>
        <p:txBody>
          <a:bodyPr wrap="square" rtlCol="0">
            <a:spAutoFit/>
          </a:bodyPr>
          <a:lstStyle/>
          <a:p>
            <a:r>
              <a:rPr lang="en-US" dirty="0" smtClean="0"/>
              <a:t>Step:4</a:t>
            </a:r>
            <a:endParaRPr lang="en-US" dirty="0"/>
          </a:p>
        </p:txBody>
      </p:sp>
    </p:spTree>
    <p:extLst>
      <p:ext uri="{BB962C8B-B14F-4D97-AF65-F5344CB8AC3E}">
        <p14:creationId xmlns:p14="http://schemas.microsoft.com/office/powerpoint/2010/main" val="374659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6477000" cy="5909310"/>
          </a:xfrm>
          <a:prstGeom prst="rect">
            <a:avLst/>
          </a:prstGeom>
          <a:noFill/>
        </p:spPr>
        <p:txBody>
          <a:bodyPr wrap="square" rtlCol="0">
            <a:spAutoFit/>
          </a:bodyPr>
          <a:lstStyle/>
          <a:p>
            <a:r>
              <a:rPr lang="en-US" dirty="0" smtClean="0">
                <a:latin typeface="Times New Roman" pitchFamily="18" charset="0"/>
                <a:cs typeface="Times New Roman" pitchFamily="18" charset="0"/>
              </a:rPr>
              <a:t>g) Click on prepared assembly to put it  </a:t>
            </a:r>
            <a:r>
              <a:rPr lang="en-US" dirty="0">
                <a:latin typeface="Times New Roman" pitchFamily="18" charset="0"/>
                <a:cs typeface="Times New Roman" pitchFamily="18" charset="0"/>
              </a:rPr>
              <a:t>o</a:t>
            </a:r>
            <a:r>
              <a:rPr lang="en-US" dirty="0" smtClean="0">
                <a:latin typeface="Times New Roman" pitchFamily="18" charset="0"/>
                <a:cs typeface="Times New Roman" pitchFamily="18" charset="0"/>
              </a:rPr>
              <a:t>n </a:t>
            </a:r>
            <a:r>
              <a:rPr lang="en-US" dirty="0">
                <a:latin typeface="Times New Roman" pitchFamily="18" charset="0"/>
                <a:cs typeface="Times New Roman" pitchFamily="18" charset="0"/>
              </a:rPr>
              <a:t>a pre-existing pole of 3 inch diameter, </a:t>
            </a:r>
            <a:r>
              <a:rPr lang="en-US" dirty="0" smtClean="0">
                <a:latin typeface="Times New Roman" pitchFamily="18" charset="0"/>
                <a:cs typeface="Times New Roman" pitchFamily="18" charset="0"/>
              </a:rPr>
              <a:t>at </a:t>
            </a:r>
            <a:r>
              <a:rPr lang="en-US" dirty="0">
                <a:latin typeface="Times New Roman" pitchFamily="18" charset="0"/>
                <a:cs typeface="Times New Roman" pitchFamily="18" charset="0"/>
              </a:rPr>
              <a:t>1 feet from the top of pole</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 </a:t>
            </a:r>
            <a:r>
              <a:rPr lang="en-US" dirty="0">
                <a:latin typeface="Times New Roman" pitchFamily="18" charset="0"/>
                <a:cs typeface="Times New Roman" pitchFamily="18" charset="0"/>
              </a:rPr>
              <a:t>Tight the strap on the </a:t>
            </a:r>
            <a:r>
              <a:rPr lang="en-US" dirty="0" smtClean="0">
                <a:latin typeface="Times New Roman" pitchFamily="18" charset="0"/>
                <a:cs typeface="Times New Roman" pitchFamily="18" charset="0"/>
              </a:rPr>
              <a:t>pole.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 cut </a:t>
            </a:r>
            <a:r>
              <a:rPr lang="en-US" dirty="0">
                <a:latin typeface="Times New Roman" pitchFamily="18" charset="0"/>
                <a:cs typeface="Times New Roman" pitchFamily="18" charset="0"/>
              </a:rPr>
              <a:t>the residual strap using strap binding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and </a:t>
            </a:r>
            <a:r>
              <a:rPr lang="en-US" dirty="0">
                <a:latin typeface="Times New Roman" pitchFamily="18" charset="0"/>
                <a:cs typeface="Times New Roman" pitchFamily="18" charset="0"/>
              </a:rPr>
              <a:t>cutting tool</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Close </a:t>
            </a:r>
            <a:r>
              <a:rPr lang="en-US" dirty="0">
                <a:latin typeface="Times New Roman" pitchFamily="18" charset="0"/>
                <a:cs typeface="Times New Roman" pitchFamily="18" charset="0"/>
              </a:rPr>
              <a:t>the buckle using plier.</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3" name="image69.jpeg"/>
          <p:cNvPicPr/>
          <p:nvPr/>
        </p:nvPicPr>
        <p:blipFill>
          <a:blip r:embed="rId2" cstate="print"/>
          <a:stretch>
            <a:fillRect/>
          </a:stretch>
        </p:blipFill>
        <p:spPr>
          <a:xfrm>
            <a:off x="4038600" y="1011382"/>
            <a:ext cx="2209800" cy="2649854"/>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0951" y="3851911"/>
            <a:ext cx="2654898" cy="25145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77000" y="1752600"/>
            <a:ext cx="1676400" cy="369332"/>
          </a:xfrm>
          <a:prstGeom prst="rect">
            <a:avLst/>
          </a:prstGeom>
          <a:noFill/>
        </p:spPr>
        <p:txBody>
          <a:bodyPr wrap="square" rtlCol="0">
            <a:spAutoFit/>
          </a:bodyPr>
          <a:lstStyle/>
          <a:p>
            <a:r>
              <a:rPr lang="en-US" dirty="0" smtClean="0"/>
              <a:t>Step:5</a:t>
            </a:r>
            <a:endParaRPr lang="en-US" dirty="0"/>
          </a:p>
        </p:txBody>
      </p:sp>
    </p:spTree>
    <p:extLst>
      <p:ext uri="{BB962C8B-B14F-4D97-AF65-F5344CB8AC3E}">
        <p14:creationId xmlns:p14="http://schemas.microsoft.com/office/powerpoint/2010/main" val="307442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6172200" cy="2585323"/>
          </a:xfrm>
          <a:prstGeom prst="rect">
            <a:avLst/>
          </a:prstGeom>
          <a:noFill/>
        </p:spPr>
        <p:txBody>
          <a:bodyPr wrap="square" rtlCol="0">
            <a:spAutoFit/>
          </a:bodyPr>
          <a:lstStyle/>
          <a:p>
            <a:r>
              <a:rPr lang="en-US" dirty="0" smtClean="0">
                <a:latin typeface="Times New Roman" pitchFamily="18" charset="0"/>
                <a:cs typeface="Times New Roman" pitchFamily="18" charset="0"/>
              </a:rPr>
              <a:t>k) Click add button to  </a:t>
            </a:r>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ring the fiber optic cable.</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 </a:t>
            </a:r>
            <a:r>
              <a:rPr lang="en-US" dirty="0">
                <a:latin typeface="Times New Roman" pitchFamily="18" charset="0"/>
                <a:cs typeface="Times New Roman" pitchFamily="18" charset="0"/>
              </a:rPr>
              <a:t>Place the fiber optic cable in suspension clamp and lock it. </a:t>
            </a:r>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1"/>
          <p:cNvGrpSpPr>
            <a:grpSpLocks/>
          </p:cNvGrpSpPr>
          <p:nvPr/>
        </p:nvGrpSpPr>
        <p:grpSpPr bwMode="auto">
          <a:xfrm>
            <a:off x="704456" y="3629103"/>
            <a:ext cx="6915544" cy="2590800"/>
            <a:chOff x="0" y="0"/>
            <a:chExt cx="8199" cy="2909"/>
          </a:xfrm>
        </p:grpSpPr>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461" cy="289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 y="105"/>
              <a:ext cx="3164" cy="25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74" y="74"/>
              <a:ext cx="3226" cy="2660"/>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 y="0"/>
              <a:ext cx="4719" cy="290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5" y="105"/>
              <a:ext cx="4421" cy="26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3554" y="74"/>
              <a:ext cx="4484" cy="2674"/>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5527" y="1151167"/>
            <a:ext cx="2209800" cy="165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486400" y="990600"/>
            <a:ext cx="2514600" cy="369332"/>
          </a:xfrm>
          <a:prstGeom prst="rect">
            <a:avLst/>
          </a:prstGeom>
          <a:noFill/>
        </p:spPr>
        <p:txBody>
          <a:bodyPr wrap="square" rtlCol="0">
            <a:spAutoFit/>
          </a:bodyPr>
          <a:lstStyle/>
          <a:p>
            <a:r>
              <a:rPr lang="en-US" dirty="0" smtClean="0"/>
              <a:t>Step:6</a:t>
            </a:r>
            <a:endParaRPr lang="en-US" dirty="0"/>
          </a:p>
        </p:txBody>
      </p:sp>
    </p:spTree>
    <p:extLst>
      <p:ext uri="{BB962C8B-B14F-4D97-AF65-F5344CB8AC3E}">
        <p14:creationId xmlns:p14="http://schemas.microsoft.com/office/powerpoint/2010/main" val="379198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7391400" cy="677108"/>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Step:-2   </a:t>
            </a:r>
            <a:r>
              <a:rPr lang="en-US" b="1" dirty="0">
                <a:latin typeface="Times New Roman" pitchFamily="18" charset="0"/>
                <a:cs typeface="Times New Roman" pitchFamily="18" charset="0"/>
              </a:rPr>
              <a:t>To attach the cable on anchoring clamp assembly</a:t>
            </a:r>
          </a:p>
          <a:p>
            <a:endParaRPr lang="en-US" dirty="0">
              <a:latin typeface="Times New Roman" pitchFamily="18" charset="0"/>
              <a:cs typeface="Times New Roman" pitchFamily="18" charset="0"/>
            </a:endParaRPr>
          </a:p>
        </p:txBody>
      </p:sp>
      <p:sp>
        <p:nvSpPr>
          <p:cNvPr id="3" name="Rectangle 2"/>
          <p:cNvSpPr/>
          <p:nvPr/>
        </p:nvSpPr>
        <p:spPr>
          <a:xfrm>
            <a:off x="457200" y="1084844"/>
            <a:ext cx="7010400" cy="646331"/>
          </a:xfrm>
          <a:prstGeom prst="rect">
            <a:avLst/>
          </a:prstGeom>
        </p:spPr>
        <p:txBody>
          <a:bodyPr wrap="square">
            <a:spAutoFit/>
          </a:bodyPr>
          <a:lstStyle/>
          <a:p>
            <a:r>
              <a:rPr lang="en-US" dirty="0" smtClean="0">
                <a:latin typeface="Times New Roman" pitchFamily="18" charset="0"/>
                <a:cs typeface="Times New Roman" pitchFamily="18" charset="0"/>
              </a:rPr>
              <a:t>a) Click </a:t>
            </a:r>
            <a:r>
              <a:rPr lang="en-US" dirty="0">
                <a:latin typeface="Times New Roman" pitchFamily="18" charset="0"/>
                <a:cs typeface="Times New Roman" pitchFamily="18" charset="0"/>
              </a:rPr>
              <a:t>on Add button to wear safety  precautions like Helmet, Safety Boots, Safety Gloves and Harness.</a:t>
            </a:r>
          </a:p>
        </p:txBody>
      </p:sp>
      <p:sp>
        <p:nvSpPr>
          <p:cNvPr id="4" name="TextBox 3"/>
          <p:cNvSpPr txBox="1"/>
          <p:nvPr/>
        </p:nvSpPr>
        <p:spPr>
          <a:xfrm>
            <a:off x="457200" y="1981200"/>
            <a:ext cx="7017327" cy="369332"/>
          </a:xfrm>
          <a:prstGeom prst="rect">
            <a:avLst/>
          </a:prstGeom>
          <a:noFill/>
        </p:spPr>
        <p:txBody>
          <a:bodyPr wrap="square" rtlCol="0">
            <a:spAutoFit/>
          </a:bodyPr>
          <a:lstStyle/>
          <a:p>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 Bring table</a:t>
            </a:r>
            <a:endParaRPr lang="en-US" dirty="0">
              <a:latin typeface="Times New Roman" pitchFamily="18" charset="0"/>
              <a:cs typeface="Times New Roman" pitchFamily="18" charset="0"/>
            </a:endParaRPr>
          </a:p>
        </p:txBody>
      </p:sp>
      <p:sp>
        <p:nvSpPr>
          <p:cNvPr id="5" name="Rectangle 4"/>
          <p:cNvSpPr/>
          <p:nvPr/>
        </p:nvSpPr>
        <p:spPr>
          <a:xfrm>
            <a:off x="457200" y="2514600"/>
            <a:ext cx="7162800" cy="923330"/>
          </a:xfrm>
          <a:prstGeom prst="rect">
            <a:avLst/>
          </a:prstGeom>
        </p:spPr>
        <p:txBody>
          <a:bodyPr wrap="square">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 Click on strap binding and cutting tool to Cut the Stainless strip strap of minimum 30 cm length for 3 inches diameter of pole.</a:t>
            </a:r>
          </a:p>
        </p:txBody>
      </p:sp>
      <p:sp>
        <p:nvSpPr>
          <p:cNvPr id="7" name="TextBox 6"/>
          <p:cNvSpPr txBox="1"/>
          <p:nvPr/>
        </p:nvSpPr>
        <p:spPr>
          <a:xfrm>
            <a:off x="464127" y="3655192"/>
            <a:ext cx="665703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 Put the 30 cm length of stainless strip one end into buckle.</a:t>
            </a:r>
            <a:endParaRPr lang="en-US" dirty="0">
              <a:latin typeface="Times New Roman" pitchFamily="18" charset="0"/>
              <a:cs typeface="Times New Roman" pitchFamily="18" charset="0"/>
            </a:endParaRPr>
          </a:p>
        </p:txBody>
      </p:sp>
      <p:sp>
        <p:nvSpPr>
          <p:cNvPr id="8" name="TextBox 7"/>
          <p:cNvSpPr txBox="1"/>
          <p:nvPr/>
        </p:nvSpPr>
        <p:spPr>
          <a:xfrm>
            <a:off x="450273" y="4191000"/>
            <a:ext cx="70104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e) Fold the strap and tight the buckle using plier.</a:t>
            </a:r>
          </a:p>
          <a:p>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78705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5562600" cy="646331"/>
          </a:xfrm>
          <a:prstGeom prst="rect">
            <a:avLst/>
          </a:prstGeom>
        </p:spPr>
        <p:txBody>
          <a:bodyPr wrap="square">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 Bring the universal bracket on the mat. </a:t>
            </a:r>
          </a:p>
        </p:txBody>
      </p:sp>
      <p:sp>
        <p:nvSpPr>
          <p:cNvPr id="3"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itchFamily="18" charset="0"/>
              <a:cs typeface="Times New Roman" pitchFamily="18" charset="0"/>
            </a:endParaRPr>
          </a:p>
        </p:txBody>
      </p:sp>
      <p:grpSp>
        <p:nvGrpSpPr>
          <p:cNvPr id="4" name="Group 1"/>
          <p:cNvGrpSpPr>
            <a:grpSpLocks/>
          </p:cNvGrpSpPr>
          <p:nvPr/>
        </p:nvGrpSpPr>
        <p:grpSpPr bwMode="auto">
          <a:xfrm>
            <a:off x="1981199" y="1295400"/>
            <a:ext cx="2457783" cy="2267882"/>
            <a:chOff x="0" y="0"/>
            <a:chExt cx="3255" cy="3298"/>
          </a:xfrm>
        </p:grpSpPr>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255" cy="32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 y="105"/>
              <a:ext cx="2957" cy="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74" y="74"/>
              <a:ext cx="3020" cy="3063"/>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
        <p:nvSpPr>
          <p:cNvPr id="7" name="TextBox 6"/>
          <p:cNvSpPr txBox="1"/>
          <p:nvPr/>
        </p:nvSpPr>
        <p:spPr>
          <a:xfrm>
            <a:off x="705857" y="3563282"/>
            <a:ext cx="683794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g) Insert </a:t>
            </a:r>
            <a:r>
              <a:rPr lang="en-US" dirty="0">
                <a:latin typeface="Times New Roman" pitchFamily="18" charset="0"/>
                <a:cs typeface="Times New Roman" pitchFamily="18" charset="0"/>
              </a:rPr>
              <a:t>the universal bracket in strap fit other end into buckle.</a:t>
            </a:r>
          </a:p>
        </p:txBody>
      </p:sp>
      <p:sp>
        <p:nvSpPr>
          <p:cNvPr id="8" name="Rectangle 1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itchFamily="18" charset="0"/>
              <a:cs typeface="Times New Roman" pitchFamily="18" charset="0"/>
            </a:endParaRPr>
          </a:p>
        </p:txBody>
      </p:sp>
      <p:grpSp>
        <p:nvGrpSpPr>
          <p:cNvPr id="9" name="Group 9"/>
          <p:cNvGrpSpPr>
            <a:grpSpLocks/>
          </p:cNvGrpSpPr>
          <p:nvPr/>
        </p:nvGrpSpPr>
        <p:grpSpPr bwMode="auto">
          <a:xfrm>
            <a:off x="1981200" y="4219661"/>
            <a:ext cx="2579085" cy="2103438"/>
            <a:chOff x="3302" y="0"/>
            <a:chExt cx="4061" cy="3312"/>
          </a:xfrm>
        </p:grpSpPr>
        <p:pic>
          <p:nvPicPr>
            <p:cNvPr id="20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 y="0"/>
              <a:ext cx="4061" cy="3312"/>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105"/>
              <a:ext cx="3764" cy="30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a:spLocks noChangeArrowheads="1"/>
            </p:cNvSpPr>
            <p:nvPr/>
          </p:nvSpPr>
          <p:spPr bwMode="auto">
            <a:xfrm>
              <a:off x="3376" y="74"/>
              <a:ext cx="3826" cy="3077"/>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extLst>
      <p:ext uri="{BB962C8B-B14F-4D97-AF65-F5344CB8AC3E}">
        <p14:creationId xmlns:p14="http://schemas.microsoft.com/office/powerpoint/2010/main" val="18251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467600" cy="646331"/>
          </a:xfrm>
          <a:prstGeom prst="rect">
            <a:avLst/>
          </a:prstGeom>
        </p:spPr>
        <p:txBody>
          <a:bodyPr wrap="square">
            <a:spAutoFit/>
          </a:bodyPr>
          <a:lstStyle/>
          <a:p>
            <a:r>
              <a:rPr lang="en-US" dirty="0" smtClean="0">
                <a:latin typeface="Times New Roman" pitchFamily="18" charset="0"/>
                <a:cs typeface="Times New Roman" pitchFamily="18" charset="0"/>
              </a:rPr>
              <a:t>h) On </a:t>
            </a:r>
            <a:r>
              <a:rPr lang="en-US" dirty="0">
                <a:latin typeface="Times New Roman" pitchFamily="18" charset="0"/>
                <a:cs typeface="Times New Roman" pitchFamily="18" charset="0"/>
              </a:rPr>
              <a:t>a pre-existing pole of 3 inch diameter, put the above prepared assembly at 1 feet from the top of pole</a:t>
            </a:r>
          </a:p>
        </p:txBody>
      </p:sp>
      <p:pic>
        <p:nvPicPr>
          <p:cNvPr id="3" name="image85.jpeg"/>
          <p:cNvPicPr/>
          <p:nvPr/>
        </p:nvPicPr>
        <p:blipFill>
          <a:blip r:embed="rId2" cstate="print"/>
          <a:stretch>
            <a:fillRect/>
          </a:stretch>
        </p:blipFill>
        <p:spPr>
          <a:xfrm>
            <a:off x="3772852" y="1103531"/>
            <a:ext cx="1598295" cy="2696210"/>
          </a:xfrm>
          <a:prstGeom prst="rect">
            <a:avLst/>
          </a:prstGeom>
        </p:spPr>
      </p:pic>
      <p:sp>
        <p:nvSpPr>
          <p:cNvPr id="4" name="Rectangle 3"/>
          <p:cNvSpPr/>
          <p:nvPr/>
        </p:nvSpPr>
        <p:spPr>
          <a:xfrm>
            <a:off x="581890" y="3789482"/>
            <a:ext cx="8028709" cy="923330"/>
          </a:xfrm>
          <a:prstGeom prst="rect">
            <a:avLst/>
          </a:prstGeom>
        </p:spPr>
        <p:txBody>
          <a:bodyPr wrap="square">
            <a:spAutoFit/>
          </a:bodyPr>
          <a:lstStyle/>
          <a:p>
            <a:r>
              <a:rPr lang="en-US" dirty="0" smtClean="0">
                <a:latin typeface="Times New Roman" pitchFamily="18" charset="0"/>
                <a:cs typeface="Times New Roman" pitchFamily="18" charset="0"/>
              </a:rPr>
              <a:t>i) Adjust </a:t>
            </a:r>
            <a:r>
              <a:rPr lang="en-US" dirty="0">
                <a:latin typeface="Times New Roman" pitchFamily="18" charset="0"/>
                <a:cs typeface="Times New Roman" pitchFamily="18" charset="0"/>
              </a:rPr>
              <a:t>the universal brackets with direction opposite to each other. Tight the strap on the pole and cut the residual strap using strap binding and cutting tool. Close the buckle using plier.</a:t>
            </a:r>
          </a:p>
        </p:txBody>
      </p:sp>
      <p:grpSp>
        <p:nvGrpSpPr>
          <p:cNvPr id="6" name="Group 2"/>
          <p:cNvGrpSpPr>
            <a:grpSpLocks/>
          </p:cNvGrpSpPr>
          <p:nvPr/>
        </p:nvGrpSpPr>
        <p:grpSpPr bwMode="auto">
          <a:xfrm>
            <a:off x="2728219" y="4419600"/>
            <a:ext cx="2784475" cy="1917700"/>
            <a:chOff x="3936" y="176"/>
            <a:chExt cx="4383" cy="302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 y="175"/>
              <a:ext cx="4383" cy="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 y="281"/>
              <a:ext cx="4085" cy="2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4010" y="249"/>
              <a:ext cx="4148" cy="2784"/>
            </a:xfrm>
            <a:prstGeom prst="rect">
              <a:avLst/>
            </a:prstGeom>
            <a:noFill/>
            <a:ln w="396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spTree>
    <p:extLst>
      <p:ext uri="{BB962C8B-B14F-4D97-AF65-F5344CB8AC3E}">
        <p14:creationId xmlns:p14="http://schemas.microsoft.com/office/powerpoint/2010/main" val="1941695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1444</TotalTime>
  <Words>876</Words>
  <Application>Microsoft Office PowerPoint</Application>
  <PresentationFormat>On-screen Show (4:3)</PresentationFormat>
  <Paragraphs>101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37</cp:revision>
  <dcterms:created xsi:type="dcterms:W3CDTF">2020-06-30T12:56:59Z</dcterms:created>
  <dcterms:modified xsi:type="dcterms:W3CDTF">2020-07-14T10:13:28Z</dcterms:modified>
</cp:coreProperties>
</file>