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3" r:id="rId2"/>
    <p:sldId id="276" r:id="rId3"/>
    <p:sldId id="277" r:id="rId4"/>
    <p:sldId id="271" r:id="rId5"/>
    <p:sldId id="272" r:id="rId6"/>
    <p:sldId id="278" r:id="rId7"/>
    <p:sldId id="273" r:id="rId8"/>
    <p:sldId id="324" r:id="rId9"/>
    <p:sldId id="274" r:id="rId10"/>
    <p:sldId id="275" r:id="rId11"/>
    <p:sldId id="279" r:id="rId12"/>
    <p:sldId id="306" r:id="rId13"/>
    <p:sldId id="325" r:id="rId14"/>
    <p:sldId id="280" r:id="rId15"/>
    <p:sldId id="281" r:id="rId16"/>
    <p:sldId id="328" r:id="rId17"/>
    <p:sldId id="287" r:id="rId18"/>
    <p:sldId id="285" r:id="rId19"/>
    <p:sldId id="286" r:id="rId20"/>
    <p:sldId id="290" r:id="rId21"/>
    <p:sldId id="291" r:id="rId22"/>
    <p:sldId id="293" r:id="rId23"/>
    <p:sldId id="292" r:id="rId24"/>
    <p:sldId id="294" r:id="rId25"/>
    <p:sldId id="297" r:id="rId26"/>
    <p:sldId id="298" r:id="rId27"/>
    <p:sldId id="299" r:id="rId28"/>
    <p:sldId id="295" r:id="rId29"/>
    <p:sldId id="289" r:id="rId30"/>
    <p:sldId id="296" r:id="rId31"/>
    <p:sldId id="300" r:id="rId32"/>
    <p:sldId id="305" r:id="rId33"/>
    <p:sldId id="330" r:id="rId34"/>
    <p:sldId id="303" r:id="rId35"/>
    <p:sldId id="327" r:id="rId36"/>
    <p:sldId id="329" r:id="rId37"/>
    <p:sldId id="304" r:id="rId3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cho" initials="T" lastIdx="1" clrIdx="0">
    <p:extLst>
      <p:ext uri="{19B8F6BF-5375-455C-9EA6-DF929625EA0E}">
        <p15:presenceInfo xmlns:p15="http://schemas.microsoft.com/office/powerpoint/2012/main" userId="Tinc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3" autoAdjust="0"/>
  </p:normalViewPr>
  <p:slideViewPr>
    <p:cSldViewPr snapToGrid="0" showGuides="1">
      <p:cViewPr varScale="1">
        <p:scale>
          <a:sx n="106" d="100"/>
          <a:sy n="106" d="100"/>
        </p:scale>
        <p:origin x="77" y="26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849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24-6-2019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4521A-2DD9-4EBD-AFE7-D1C5FACD390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3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enings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peopledatalabs" TargetMode="External"/><Relationship Id="rId2" Type="http://schemas.openxmlformats.org/officeDocument/2006/relationships/hyperlink" Target="https://github.com/mgarriga/skills-topic-mode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atacleaner.github.io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/peopledatalabs/similar-skills-28935-unique-skill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1289" y="3442199"/>
            <a:ext cx="42106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CBS, June 24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2019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Martin </a:t>
            </a:r>
            <a:r>
              <a:rPr lang="en-US" dirty="0" err="1">
                <a:solidFill>
                  <a:schemeClr val="bg1"/>
                </a:solidFill>
              </a:rPr>
              <a:t>Garriga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Bert-Jan </a:t>
            </a:r>
            <a:r>
              <a:rPr lang="en-US" dirty="0" err="1">
                <a:solidFill>
                  <a:schemeClr val="bg1"/>
                </a:solidFill>
              </a:rPr>
              <a:t>Butijn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Pam </a:t>
            </a:r>
            <a:r>
              <a:rPr lang="en-US" dirty="0" err="1">
                <a:solidFill>
                  <a:schemeClr val="bg1"/>
                </a:solidFill>
              </a:rPr>
              <a:t>Pijnenborg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Itzel </a:t>
            </a:r>
            <a:r>
              <a:rPr lang="en-US" dirty="0" err="1">
                <a:solidFill>
                  <a:schemeClr val="bg1"/>
                </a:solidFill>
              </a:rPr>
              <a:t>Belderbos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289" y="2438400"/>
            <a:ext cx="5513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Topic extraction over skills data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and online profiles</a:t>
            </a:r>
          </a:p>
        </p:txBody>
      </p:sp>
    </p:spTree>
    <p:extLst>
      <p:ext uri="{BB962C8B-B14F-4D97-AF65-F5344CB8AC3E}">
        <p14:creationId xmlns:p14="http://schemas.microsoft.com/office/powerpoint/2010/main" val="16034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165-B4D6-4DC6-AFAF-D66EF61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B5-32AB-4714-A5A6-6E1CA820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what extent can latent topics be extracted from unstructured human resources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what extent do these topics contribute to a simplification and better understanding of unstructured textual human resources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what extent the data is complete and meaningful?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there hidden relationships among different registries (rows) or attributes (columns)?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4552-6FA9-41B0-98CD-E0C24F4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53498-9C25-4027-B1A9-2045409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E3B3A-CBD6-46BE-9D93-12D77BFC4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68F50F68-004E-4651-A0D6-FBF749BAD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8C80-8771-4149-A57B-63887D32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AE7D-46D7-4F95-A134-49CE90A5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know… is Exploratory!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CA55B-87ED-4ED7-956F-D1503B80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65F77-67F4-4F77-B3D5-CD35700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9C72B-4693-4E6E-B4CE-5A8142384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AE6C5C3A-706B-40BF-8A2C-5F784E6EC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0C58-B316-4967-86F1-0251D00F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exploration/profiling – Skills dataset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E83AC-4B23-4F8A-A98C-B3E6FF0E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AF1A-7A86-4121-B012-68BB163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C:\Users\itzel\AppData\Local\Microsoft\Windows\INetCache\Content.MSO\908E7D80.tmp">
            <a:extLst>
              <a:ext uri="{FF2B5EF4-FFF2-40B4-BE49-F238E27FC236}">
                <a16:creationId xmlns:a16="http://schemas.microsoft.com/office/drawing/2014/main" id="{F703B0F0-056B-4559-8B03-6D66CD5759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06" y="1736952"/>
            <a:ext cx="3042285" cy="286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itzel\AppData\Local\Microsoft\Windows\INetCache\Content.MSO\142F2122.tmp">
            <a:extLst>
              <a:ext uri="{FF2B5EF4-FFF2-40B4-BE49-F238E27FC236}">
                <a16:creationId xmlns:a16="http://schemas.microsoft.com/office/drawing/2014/main" id="{F7E9ECD6-2272-489A-91B5-E02F2B9733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56" y="1731237"/>
            <a:ext cx="3005455" cy="287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E15D37-6EB0-479A-BEA4-D25546184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373" y="1847036"/>
            <a:ext cx="3079763" cy="15819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2966B1-9930-40AC-B06D-C6EB410F0C58}"/>
              </a:ext>
            </a:extLst>
          </p:cNvPr>
          <p:cNvSpPr txBox="1"/>
          <p:nvPr/>
        </p:nvSpPr>
        <p:spPr>
          <a:xfrm>
            <a:off x="3455126" y="1477095"/>
            <a:ext cx="56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Word </a:t>
            </a:r>
            <a:r>
              <a:rPr lang="es-ES" dirty="0" err="1"/>
              <a:t>Frequency</a:t>
            </a:r>
            <a:r>
              <a:rPr lang="es-ES" dirty="0"/>
              <a:t> (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columns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F1A7BA-F759-4F8D-8AA6-512C9AA34965}"/>
              </a:ext>
            </a:extLst>
          </p:cNvPr>
          <p:cNvSpPr txBox="1"/>
          <p:nvPr/>
        </p:nvSpPr>
        <p:spPr>
          <a:xfrm>
            <a:off x="52372" y="1477095"/>
            <a:ext cx="30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0C58-B316-4967-86F1-0251D00F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exploration/profiling – LinkedIn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E83AC-4B23-4F8A-A98C-B3E6FF0E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AF1A-7A86-4121-B012-68BB163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F1A7BA-F759-4F8D-8AA6-512C9AA34965}"/>
              </a:ext>
            </a:extLst>
          </p:cNvPr>
          <p:cNvSpPr txBox="1"/>
          <p:nvPr/>
        </p:nvSpPr>
        <p:spPr>
          <a:xfrm>
            <a:off x="52372" y="1085208"/>
            <a:ext cx="38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attributes</a:t>
            </a:r>
            <a:endParaRPr lang="en-US" dirty="0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3552DBB3-6AB7-4F4F-8144-99650816B33D}"/>
              </a:ext>
            </a:extLst>
          </p:cNvPr>
          <p:cNvPicPr/>
          <p:nvPr/>
        </p:nvPicPr>
        <p:blipFill rotWithShape="1">
          <a:blip r:embed="rId2"/>
          <a:srcRect r="58547" b="22241"/>
          <a:stretch/>
        </p:blipFill>
        <p:spPr>
          <a:xfrm>
            <a:off x="520775" y="1451274"/>
            <a:ext cx="2916616" cy="280850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A4E8B43-0117-4A7A-A6CD-7D2A30263814}"/>
              </a:ext>
            </a:extLst>
          </p:cNvPr>
          <p:cNvPicPr/>
          <p:nvPr/>
        </p:nvPicPr>
        <p:blipFill rotWithShape="1">
          <a:blip r:embed="rId3"/>
          <a:srcRect r="50887" b="17448"/>
          <a:stretch/>
        </p:blipFill>
        <p:spPr>
          <a:xfrm>
            <a:off x="4447903" y="1451275"/>
            <a:ext cx="2996069" cy="280524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D602AD-4764-47ED-9D04-C1FB81CD8F61}"/>
              </a:ext>
            </a:extLst>
          </p:cNvPr>
          <p:cNvSpPr txBox="1"/>
          <p:nvPr/>
        </p:nvSpPr>
        <p:spPr>
          <a:xfrm>
            <a:off x="4071378" y="1085208"/>
            <a:ext cx="385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ECC-93CD-47AC-9576-982590BE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Analysis</a:t>
            </a:r>
            <a:r>
              <a:rPr lang="es-ES" dirty="0"/>
              <a:t> Pipeline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C12B-FC54-4E8D-B80C-633E985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FB95-AEF6-4840-BE86-FBE02BE5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DC44F-E3B7-4D9F-8991-3CD744DE95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7331" y="1056813"/>
            <a:ext cx="4229735" cy="31661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F2F7B-7BD0-45CB-B2F1-B8FA0D04F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EC89F24C-3B63-4FB0-957A-A322A324A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84DF-82A3-4549-A478-25C4F07D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52341"/>
            <a:ext cx="7923213" cy="394448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EC76-A481-4C6D-93E6-6C1AB639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613392"/>
            <a:ext cx="3238000" cy="1803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Removal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D994-04A6-42C3-B4C2-2ADB65E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83F7-799E-4E71-AD82-9EB839A4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53FE0-3888-4A6A-8B5F-C86169B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5" y="2553784"/>
            <a:ext cx="3810858" cy="1914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1E4B3-DE5C-4623-8885-C38E2FE7C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CADF9DCE-1070-4013-9922-8836C022B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B3C89C5-A985-4876-8D3D-05A678D2D180}"/>
              </a:ext>
            </a:extLst>
          </p:cNvPr>
          <p:cNvPicPr/>
          <p:nvPr/>
        </p:nvPicPr>
        <p:blipFill rotWithShape="1">
          <a:blip r:embed="rId5"/>
          <a:srcRect l="31767" r="50000" b="44924"/>
          <a:stretch/>
        </p:blipFill>
        <p:spPr>
          <a:xfrm>
            <a:off x="5086462" y="1663981"/>
            <a:ext cx="2272938" cy="290757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728EBB9-CE9B-44EE-907E-439B56E3FA06}"/>
              </a:ext>
            </a:extLst>
          </p:cNvPr>
          <p:cNvSpPr/>
          <p:nvPr/>
        </p:nvSpPr>
        <p:spPr>
          <a:xfrm>
            <a:off x="4486985" y="543647"/>
            <a:ext cx="4572000" cy="702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514350"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101073"/>
                </a:solidFill>
              </a:rPr>
              <a:t>Stop words removal</a:t>
            </a:r>
          </a:p>
          <a:p>
            <a:pPr marL="285750" lvl="0" indent="-285750" defTabSz="514350"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101073"/>
                </a:solidFill>
              </a:rPr>
              <a:t>Word normalization</a:t>
            </a:r>
            <a:endParaRPr lang="en-NL" sz="1650" dirty="0">
              <a:solidFill>
                <a:srgbClr val="101073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466CF1-2354-4630-A0C1-AF9DC6C5AAE1}"/>
              </a:ext>
            </a:extLst>
          </p:cNvPr>
          <p:cNvSpPr txBox="1"/>
          <p:nvPr/>
        </p:nvSpPr>
        <p:spPr>
          <a:xfrm>
            <a:off x="529047" y="2201094"/>
            <a:ext cx="361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Skills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(Python </a:t>
            </a:r>
            <a:r>
              <a:rPr lang="es-ES" dirty="0" err="1"/>
              <a:t>preprocessing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9233F0-1FAE-44AD-9CB3-09DC65176466}"/>
              </a:ext>
            </a:extLst>
          </p:cNvPr>
          <p:cNvSpPr txBox="1"/>
          <p:nvPr/>
        </p:nvSpPr>
        <p:spPr>
          <a:xfrm>
            <a:off x="5113020" y="1321351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LinkedIn (</a:t>
            </a:r>
            <a:r>
              <a:rPr lang="es-ES" dirty="0" err="1"/>
              <a:t>DataCleaner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84DF-82A3-4549-A478-25C4F07D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52341"/>
            <a:ext cx="7923213" cy="394448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EC76-A481-4C6D-93E6-6C1AB639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613393"/>
            <a:ext cx="3238000" cy="336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 finding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D994-04A6-42C3-B4C2-2ADB65E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83F7-799E-4E71-AD82-9EB839A4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1E4B3-DE5C-4623-8885-C38E2FE7C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CADF9DCE-1070-4013-9922-8836C022B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B3C89C5-A985-4876-8D3D-05A678D2D180}"/>
              </a:ext>
            </a:extLst>
          </p:cNvPr>
          <p:cNvPicPr/>
          <p:nvPr/>
        </p:nvPicPr>
        <p:blipFill rotWithShape="1">
          <a:blip r:embed="rId4"/>
          <a:srcRect l="31767" r="50000" b="44924"/>
          <a:stretch/>
        </p:blipFill>
        <p:spPr>
          <a:xfrm>
            <a:off x="5086462" y="1663981"/>
            <a:ext cx="2272938" cy="29075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39233F0-1FAE-44AD-9CB3-09DC65176466}"/>
              </a:ext>
            </a:extLst>
          </p:cNvPr>
          <p:cNvSpPr txBox="1"/>
          <p:nvPr/>
        </p:nvSpPr>
        <p:spPr>
          <a:xfrm>
            <a:off x="4886597" y="950388"/>
            <a:ext cx="292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1196/5000 </a:t>
            </a:r>
            <a:r>
              <a:rPr lang="es-ES" dirty="0" err="1"/>
              <a:t>profiles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“</a:t>
            </a:r>
            <a:r>
              <a:rPr lang="es-ES" dirty="0" err="1"/>
              <a:t>accomplishments</a:t>
            </a:r>
            <a:r>
              <a:rPr lang="es-ES" dirty="0"/>
              <a:t>”</a:t>
            </a:r>
            <a:endParaRPr lang="en-US" dirty="0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D567C808-F6F7-4D73-A283-64748123C4E3}"/>
              </a:ext>
            </a:extLst>
          </p:cNvPr>
          <p:cNvPicPr/>
          <p:nvPr/>
        </p:nvPicPr>
        <p:blipFill rotWithShape="1">
          <a:blip r:embed="rId5"/>
          <a:srcRect r="31083" b="31041"/>
          <a:stretch/>
        </p:blipFill>
        <p:spPr>
          <a:xfrm>
            <a:off x="334645" y="1591374"/>
            <a:ext cx="3949972" cy="21202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EAB4038-B64B-4A21-AC76-F8712EA4571E}"/>
              </a:ext>
            </a:extLst>
          </p:cNvPr>
          <p:cNvSpPr txBox="1"/>
          <p:nvPr/>
        </p:nvSpPr>
        <p:spPr>
          <a:xfrm>
            <a:off x="555179" y="1208314"/>
            <a:ext cx="364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3596/5000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“</a:t>
            </a:r>
            <a:r>
              <a:rPr lang="es-ES" dirty="0" err="1"/>
              <a:t>certifications</a:t>
            </a:r>
            <a:r>
              <a:rPr lang="es-E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3. Topic modeling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B215E-242B-4987-BF02-3DE7EEA2E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F58D36C9-70A4-491C-94ED-D0E9B7B5B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7935-6998-42AC-A1E9-F63A00A8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vectorization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AD5A-B76F-4228-9C9B-4BF3EA2F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0000"/>
            <a:ext cx="7922712" cy="3310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 of Words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6AD38-8F2C-4A84-8BA5-2323644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0B48-E20C-40EB-87D1-B371969F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219D9-91E3-453C-B9E4-DD1E4FDD4D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92" y="1206500"/>
            <a:ext cx="3844608" cy="19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D11F6-D887-408D-B44E-367D3B59C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FF49DD3F-D434-4094-93C9-92F77F693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ABE-0600-43FF-A7AE-0DB7AF4F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4B5F-258D-45D7-B305-FF675D04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topics per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words in the topics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0975D-E4C5-479C-8A25-9F69CE0E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26E6-2FE0-4F0F-900B-20192922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62A61-7E19-4355-9687-4B3D901FF9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4AB1D1A5-0A22-4436-BC1B-BD840DDAC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228587-BD44-4631-94F0-A1B73F3AA0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Topic extraction over skills data and online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052DE-ECCA-4520-A6AA-E940FC8A6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A48A22-D5D5-47DE-810E-EFB4DC0C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4749D-E724-4A49-8AC3-9EF01C0F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6531"/>
            <a:ext cx="7922712" cy="33104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Business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understanding, preparation,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Topic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83EE6-45F9-4CA5-B7D7-222D1129E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09" y="4607792"/>
            <a:ext cx="1381837" cy="514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B1203460-5EED-4A05-8774-428ADBA70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096D-B847-4E0F-94CE-1211E09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score and model perplexity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3C476A-927F-450D-8FFE-112F273F6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532474"/>
              </p:ext>
            </p:extLst>
          </p:nvPr>
        </p:nvGraphicFramePr>
        <p:xfrm>
          <a:off x="432000" y="2159000"/>
          <a:ext cx="3637080" cy="9212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12717">
                  <a:extLst>
                    <a:ext uri="{9D8B030D-6E8A-4147-A177-3AD203B41FA5}">
                      <a16:colId xmlns:a16="http://schemas.microsoft.com/office/drawing/2014/main" val="1885376617"/>
                    </a:ext>
                  </a:extLst>
                </a:gridCol>
                <a:gridCol w="1424363">
                  <a:extLst>
                    <a:ext uri="{9D8B030D-6E8A-4147-A177-3AD203B41FA5}">
                      <a16:colId xmlns:a16="http://schemas.microsoft.com/office/drawing/2014/main" val="1197955058"/>
                    </a:ext>
                  </a:extLst>
                </a:gridCol>
              </a:tblGrid>
              <a:tr h="460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 perplexity</a:t>
                      </a:r>
                      <a:endParaRPr lang="en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-7.915</a:t>
                      </a:r>
                      <a:endParaRPr lang="en-NL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17103"/>
                  </a:ext>
                </a:extLst>
              </a:tr>
              <a:tr h="460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Topic coherence score</a:t>
                      </a:r>
                      <a:endParaRPr lang="en-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0.445</a:t>
                      </a:r>
                      <a:endParaRPr lang="en-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1358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BD3DD-427E-4C7C-87AB-E3588B9F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CF677-D8B0-4800-B5B4-74D66CF9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1333D-6BE9-4A1C-968D-BFB04EC4C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34EFBAF3-3C52-4EF0-8245-943484617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D342532-05CC-4C56-B8E6-501D8AD969D5}"/>
              </a:ext>
            </a:extLst>
          </p:cNvPr>
          <p:cNvSpPr/>
          <p:nvPr/>
        </p:nvSpPr>
        <p:spPr>
          <a:xfrm>
            <a:off x="4131427" y="2184674"/>
            <a:ext cx="4303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well a model predicts a certain sample.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A6C275-ADB1-4406-AEAE-64E250C2F01C}"/>
              </a:ext>
            </a:extLst>
          </p:cNvPr>
          <p:cNvSpPr/>
          <p:nvPr/>
        </p:nvSpPr>
        <p:spPr>
          <a:xfrm>
            <a:off x="4131427" y="2621567"/>
            <a:ext cx="4507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median of the pairwise word-similarity scores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19968E-E9FD-4158-B86A-BC651D3B7094}"/>
              </a:ext>
            </a:extLst>
          </p:cNvPr>
          <p:cNvSpPr/>
          <p:nvPr/>
        </p:nvSpPr>
        <p:spPr>
          <a:xfrm>
            <a:off x="3580827" y="4046951"/>
            <a:ext cx="5404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Newman et al., Automatic Evaluation of Topic Coherence, 2010</a:t>
            </a:r>
          </a:p>
        </p:txBody>
      </p:sp>
    </p:spTree>
    <p:extLst>
      <p:ext uri="{BB962C8B-B14F-4D97-AF65-F5344CB8AC3E}">
        <p14:creationId xmlns:p14="http://schemas.microsoft.com/office/powerpoint/2010/main" val="1238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3436-E6D8-49DC-9D56-F67710A4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</p:spPr>
        <p:txBody>
          <a:bodyPr/>
          <a:lstStyle/>
          <a:p>
            <a:r>
              <a:rPr lang="en-US" dirty="0"/>
              <a:t>Model training with parameter estimation</a:t>
            </a:r>
            <a:endParaRPr lang="en-N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F15628-CA66-4F26-AC9D-B6F1CCBE7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62115"/>
              </p:ext>
            </p:extLst>
          </p:nvPr>
        </p:nvGraphicFramePr>
        <p:xfrm>
          <a:off x="495776" y="1577050"/>
          <a:ext cx="3047524" cy="2280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974">
                  <a:extLst>
                    <a:ext uri="{9D8B030D-6E8A-4147-A177-3AD203B41FA5}">
                      <a16:colId xmlns:a16="http://schemas.microsoft.com/office/drawing/2014/main" val="3721925720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197601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topics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Coherence Value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717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0.3066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25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0.3898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54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0.4336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44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0.4450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9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0.4419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9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0.4548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58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0.4666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75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0.4782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1370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04C4-222D-41E0-8ACA-A31B0AD9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9178" y="4772381"/>
            <a:ext cx="6728631" cy="351000"/>
          </a:xfrm>
        </p:spPr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1E6A6-EBE9-464B-AE52-BE834722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00" y="4773600"/>
            <a:ext cx="601313" cy="351000"/>
          </a:xfrm>
        </p:spPr>
        <p:txBody>
          <a:bodyPr/>
          <a:lstStyle/>
          <a:p>
            <a:fld id="{B7CEC10D-CD46-426F-915E-6C78530279CB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 descr="C:\Users\itzel\AppData\Local\Microsoft\Windows\INetCache\Content.MSO\2FCC0B40.tmp">
            <a:extLst>
              <a:ext uri="{FF2B5EF4-FFF2-40B4-BE49-F238E27FC236}">
                <a16:creationId xmlns:a16="http://schemas.microsoft.com/office/drawing/2014/main" id="{672D2EDF-88A9-47A9-BCC7-823214D1FF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63" y="1270956"/>
            <a:ext cx="4502150" cy="304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EDC64-BB12-41FF-B07D-560985757B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05679B11-302B-414F-BD5F-ED62BCA1E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1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4. Visualizations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33DB2-8081-493B-A4CD-6F800FAB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6EF98E07-5F8D-40B2-BDA8-33EB092AB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245-D799-46A2-9C09-6C81C78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D623-1785-42FD-A8F6-9FABB66D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D46F2-6D53-448D-9DB0-A366A5AF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6C93A-31C0-439D-B34E-9DDC596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 descr="C:\Users\itzel\AppData\Local\Microsoft\Windows\INetCache\Content.MSO\17D7D34E.tmp">
            <a:extLst>
              <a:ext uri="{FF2B5EF4-FFF2-40B4-BE49-F238E27FC236}">
                <a16:creationId xmlns:a16="http://schemas.microsoft.com/office/drawing/2014/main" id="{130E1144-EE35-4E43-B8B0-4C8462F9C1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 b="55343"/>
          <a:stretch/>
        </p:blipFill>
        <p:spPr bwMode="auto">
          <a:xfrm>
            <a:off x="2513012" y="1400810"/>
            <a:ext cx="3457575" cy="1170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itzel\AppData\Local\Microsoft\Windows\INetCache\Content.MSO\17D7D34E.tmp">
            <a:extLst>
              <a:ext uri="{FF2B5EF4-FFF2-40B4-BE49-F238E27FC236}">
                <a16:creationId xmlns:a16="http://schemas.microsoft.com/office/drawing/2014/main" id="{EF15A385-9095-444A-9DE0-A44E5AE70F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0"/>
          <a:stretch/>
        </p:blipFill>
        <p:spPr bwMode="auto">
          <a:xfrm>
            <a:off x="2511742" y="2654140"/>
            <a:ext cx="3458845" cy="1229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CE9A0-D68C-4F35-8220-E3995EF13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DAB64376-970E-465B-8E18-3345C1E36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538-854D-4D4E-BBF3-DBA7F58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frequency and weights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35B8B-9114-4EC3-8783-D21DEBC0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7C72D-0DCE-4CDF-9D8D-D7B82D20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17EE5-3320-4092-9477-531E1943F75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1"/>
          <a:stretch/>
        </p:blipFill>
        <p:spPr bwMode="auto">
          <a:xfrm>
            <a:off x="189555" y="1626488"/>
            <a:ext cx="5731902" cy="20191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C49B6-422F-470F-9039-3199087CD67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8" r="48316"/>
          <a:stretch/>
        </p:blipFill>
        <p:spPr bwMode="auto">
          <a:xfrm>
            <a:off x="5982062" y="1851724"/>
            <a:ext cx="2962275" cy="1793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314ED-794B-42FE-931C-B26DC8121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9" name="Picture 2" descr="Afbeeldingsresultaat voor tilburg university logo png">
            <a:extLst>
              <a:ext uri="{FF2B5EF4-FFF2-40B4-BE49-F238E27FC236}">
                <a16:creationId xmlns:a16="http://schemas.microsoft.com/office/drawing/2014/main" id="{8147697F-D79C-49C3-B206-A85C61AAC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E341-AC56-4FE5-9275-927EA4A1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topics across instances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7A9CD3-5430-47A5-90EC-810B04291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51054"/>
              </p:ext>
            </p:extLst>
          </p:nvPr>
        </p:nvGraphicFramePr>
        <p:xfrm>
          <a:off x="172800" y="871200"/>
          <a:ext cx="7923213" cy="3688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444">
                  <a:extLst>
                    <a:ext uri="{9D8B030D-6E8A-4147-A177-3AD203B41FA5}">
                      <a16:colId xmlns:a16="http://schemas.microsoft.com/office/drawing/2014/main" val="1141857060"/>
                    </a:ext>
                  </a:extLst>
                </a:gridCol>
                <a:gridCol w="5063405">
                  <a:extLst>
                    <a:ext uri="{9D8B030D-6E8A-4147-A177-3AD203B41FA5}">
                      <a16:colId xmlns:a16="http://schemas.microsoft.com/office/drawing/2014/main" val="851093782"/>
                    </a:ext>
                  </a:extLst>
                </a:gridCol>
                <a:gridCol w="846465">
                  <a:extLst>
                    <a:ext uri="{9D8B030D-6E8A-4147-A177-3AD203B41FA5}">
                      <a16:colId xmlns:a16="http://schemas.microsoft.com/office/drawing/2014/main" val="692692157"/>
                    </a:ext>
                  </a:extLst>
                </a:gridCol>
                <a:gridCol w="882899">
                  <a:extLst>
                    <a:ext uri="{9D8B030D-6E8A-4147-A177-3AD203B41FA5}">
                      <a16:colId xmlns:a16="http://schemas.microsoft.com/office/drawing/2014/main" val="4226610556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Topic number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 keywords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rows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Percentage of rows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5751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instruct, edit, photographi, xp, journal, printer, photoshop, adob, learn, write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1020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0.0353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461682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 wireless, java,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consult, intern,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insur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environment, treatment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1465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0.0506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35644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2.0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tax, account, transport, bank, estat, logist, theori, real, python, small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1286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0.0444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369224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3.0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youth, oper, onlin, safeti, search, yacht, util, commerci, mine, chain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1087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0.0376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677464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4.0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work, well, skill, linux, custom, learn, power, commun, written, solari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1646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0.0569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260578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5.0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plan, law, travel, solut, yoga, traffic, protect, analysi, tour, tree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1088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0.0376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642742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6.0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educ, research, vendor, organ, event, structur, wealth, plan, supervis, direct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1162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0.0402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997557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7.0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water, javascript, game, css, workplac, php, mysql, jqueri, webspher, studi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1793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0.0620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67789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8.0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develop, commun, social, workshop, manag, relat, public, person, volunt, present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1483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0.0513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230940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9.0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video, secur, trade, product, energi, scienc, valu, map, manufactur, librari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1718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0.0594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157457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10.0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100" dirty="0"/>
                        <a:t>wine, health, workflow, gener, therapi, medicin, translat, massag, case, english</a:t>
                      </a:r>
                      <a:endParaRPr lang="en-NL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2728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0.0943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386696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11.0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train, de, sale, music, content, industri, inform, deliveri, fit, employ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1803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0.0623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133539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12.0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design, women, urban, graphic, wed, pro, tool, wordpress, live, sustain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1212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0.0419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196372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13.0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window, server, vmware, microsoft, administr, activ, network, softwar, user, sql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1754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0.0606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24762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14.0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architectur, sap, di, home, suppli, gestion, weld, cut, creativ, trend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1246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0.0431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052161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15.0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manag, system, servic, process, control, framework, report, project, integr, busi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1991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0.0688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840957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16.0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test, biolog, molecular, regress, mainten, issu, radio, dynam, broadcast, intellig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1198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0.0414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168358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17.0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market, strategi, visual, media, studio, digit, art, financi, busi, film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1096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0.0379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707650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18.0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engin, analysi, technic, model, coach, team, wind, build, xml, wildlif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1136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0.0393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975387"/>
                  </a:ext>
                </a:extLst>
              </a:tr>
              <a:tr h="1511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19.0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web, websit, applic, virtual, analyt, mobil, optim, googl, qualiti, restor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>
                          <a:effectLst/>
                        </a:rPr>
                        <a:t>1022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100" dirty="0">
                          <a:effectLst/>
                        </a:rPr>
                        <a:t>0.0353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4593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823EE-058A-4D85-8FCF-1B686873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8DED3-D94F-4435-8898-21828493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F1544-1125-4C95-BB39-A50350F9F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E8DE678F-E980-4983-922C-EA5F56512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BE06-8727-49E0-9BD5-CBCF9803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topic per instance (row)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5B573A-669A-49D4-9077-5E357356C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12297"/>
              </p:ext>
            </p:extLst>
          </p:nvPr>
        </p:nvGraphicFramePr>
        <p:xfrm>
          <a:off x="367200" y="1104828"/>
          <a:ext cx="8467200" cy="3416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122">
                  <a:extLst>
                    <a:ext uri="{9D8B030D-6E8A-4147-A177-3AD203B41FA5}">
                      <a16:colId xmlns:a16="http://schemas.microsoft.com/office/drawing/2014/main" val="3347578729"/>
                    </a:ext>
                  </a:extLst>
                </a:gridCol>
                <a:gridCol w="895931">
                  <a:extLst>
                    <a:ext uri="{9D8B030D-6E8A-4147-A177-3AD203B41FA5}">
                      <a16:colId xmlns:a16="http://schemas.microsoft.com/office/drawing/2014/main" val="480907566"/>
                    </a:ext>
                  </a:extLst>
                </a:gridCol>
                <a:gridCol w="1080001">
                  <a:extLst>
                    <a:ext uri="{9D8B030D-6E8A-4147-A177-3AD203B41FA5}">
                      <a16:colId xmlns:a16="http://schemas.microsoft.com/office/drawing/2014/main" val="1005970142"/>
                    </a:ext>
                  </a:extLst>
                </a:gridCol>
                <a:gridCol w="1791860">
                  <a:extLst>
                    <a:ext uri="{9D8B030D-6E8A-4147-A177-3AD203B41FA5}">
                      <a16:colId xmlns:a16="http://schemas.microsoft.com/office/drawing/2014/main" val="786337098"/>
                    </a:ext>
                  </a:extLst>
                </a:gridCol>
                <a:gridCol w="3945286">
                  <a:extLst>
                    <a:ext uri="{9D8B030D-6E8A-4147-A177-3AD203B41FA5}">
                      <a16:colId xmlns:a16="http://schemas.microsoft.com/office/drawing/2014/main" val="1577143112"/>
                    </a:ext>
                  </a:extLst>
                </a:gridCol>
              </a:tblGrid>
              <a:tr h="7214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Row number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Most important topic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 percentage contribution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Keywords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Original row text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062031"/>
                  </a:ext>
                </a:extLst>
              </a:tr>
              <a:tr h="7214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18814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0.8048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market, strategi, visual, media, studio, digit, art, finance, busi, film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painting, acrylic, figurative, mixed media, figurative art, watercolor, abstraction, murals, studio art, fine art, oil painting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60004"/>
                  </a:ext>
                </a:extLst>
              </a:tr>
              <a:tr h="9545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12286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0.5495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wine, health, workflow, gener, therapi, medicin, translat, massag, case, english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hormone balancing, digestive disorders, hormones, bioidentical hormone replacement, menopause, naturepathy, detoxification, functional medicine, homeopathy, chronic fatigue, chronic illness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83052"/>
                  </a:ext>
                </a:extLst>
              </a:tr>
              <a:tr h="9545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23048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0.5025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architectur, sap, di, home, suppli, gestion, weld, cut, creative, trend 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sap projects, sap project management, sap </a:t>
                      </a:r>
                      <a:r>
                        <a:rPr lang="en-US" sz="1100" dirty="0" err="1">
                          <a:effectLst/>
                        </a:rPr>
                        <a:t>erp</a:t>
                      </a:r>
                      <a:r>
                        <a:rPr lang="en-US" sz="1100" dirty="0">
                          <a:effectLst/>
                        </a:rPr>
                        <a:t>, sap implementation, sap, sap solution architecture, sap functional consultant, sap rand3, sap production planning, sap application development, sap mm</a:t>
                      </a:r>
                      <a:endParaRPr lang="en-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43361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F1352-C6A6-4640-B77B-69076660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394D-1F26-45CF-A42F-5CF1604A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ECC09-3A17-4046-B8D4-2EB6F9F93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FF8E610-D182-43E9-BF48-28AF78E78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ABD1-7FB7-4679-9906-779C53F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instance per topic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20B004-D01B-4031-B137-916ACCA95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660875"/>
              </p:ext>
            </p:extLst>
          </p:nvPr>
        </p:nvGraphicFramePr>
        <p:xfrm>
          <a:off x="399600" y="1104828"/>
          <a:ext cx="8344800" cy="316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725">
                  <a:extLst>
                    <a:ext uri="{9D8B030D-6E8A-4147-A177-3AD203B41FA5}">
                      <a16:colId xmlns:a16="http://schemas.microsoft.com/office/drawing/2014/main" val="4118280198"/>
                    </a:ext>
                  </a:extLst>
                </a:gridCol>
                <a:gridCol w="962895">
                  <a:extLst>
                    <a:ext uri="{9D8B030D-6E8A-4147-A177-3AD203B41FA5}">
                      <a16:colId xmlns:a16="http://schemas.microsoft.com/office/drawing/2014/main" val="1702230407"/>
                    </a:ext>
                  </a:extLst>
                </a:gridCol>
                <a:gridCol w="995023">
                  <a:extLst>
                    <a:ext uri="{9D8B030D-6E8A-4147-A177-3AD203B41FA5}">
                      <a16:colId xmlns:a16="http://schemas.microsoft.com/office/drawing/2014/main" val="450127156"/>
                    </a:ext>
                  </a:extLst>
                </a:gridCol>
                <a:gridCol w="1899020">
                  <a:extLst>
                    <a:ext uri="{9D8B030D-6E8A-4147-A177-3AD203B41FA5}">
                      <a16:colId xmlns:a16="http://schemas.microsoft.com/office/drawing/2014/main" val="2501826581"/>
                    </a:ext>
                  </a:extLst>
                </a:gridCol>
                <a:gridCol w="3540137">
                  <a:extLst>
                    <a:ext uri="{9D8B030D-6E8A-4147-A177-3AD203B41FA5}">
                      <a16:colId xmlns:a16="http://schemas.microsoft.com/office/drawing/2014/main" val="3079059535"/>
                    </a:ext>
                  </a:extLst>
                </a:gridCol>
              </a:tblGrid>
              <a:tr h="3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 number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 importance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Topic contribution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Keywords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Original row text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692224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 dirty="0">
                          <a:effectLst/>
                        </a:rPr>
                        <a:t>1</a:t>
                      </a:r>
                      <a:r>
                        <a:rPr lang="es-ES" sz="1050" dirty="0">
                          <a:effectLst/>
                        </a:rPr>
                        <a:t>.0</a:t>
                      </a:r>
                      <a:endParaRPr lang="en-NL" sz="16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0.7985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c, wireless, java, technolog, consult, intern, anim, insur, environment, treatment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[homeown, renter, umbrella, insur, properti, casualti, insur, commerci, insur, insur, flood, ins...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267191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15.0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0.7839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manag, system, servic, process, control, framework, report, project, integr, busi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[kung, fu, tai, chi, wing, chun, tai, chi, chuan, martial, art, jiujitsu, qigong, kickbox, karat...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078822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13.0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0.8584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window, server, vmware, microsoft, administr, activ, network, softwar, user, sql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[certifi, profession, network, certifi, comptia, network, certifi, n, certifi, microsoft, certif...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655081"/>
                  </a:ext>
                </a:extLst>
              </a:tr>
              <a:tr h="70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8.0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0.7465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develop, commun, social, workshop, manag, relat, public, person, volunt, present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[cultur, diplomaci, public, diplomaci, intern, relat, diplomaci, cultur, polici, foreign, polici...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046460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7.0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0.7989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>
                          <a:effectLst/>
                        </a:rPr>
                        <a:t>water, javascript, game, css, workplac, php, mysql, jqueri, webspher, studi</a:t>
                      </a:r>
                      <a:endParaRPr lang="en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NL" sz="1050" dirty="0">
                          <a:effectLst/>
                        </a:rPr>
                        <a:t>[flexion, distract, chiropract, </a:t>
                      </a:r>
                      <a:r>
                        <a:rPr lang="en-NL" sz="1050" dirty="0" err="1">
                          <a:effectLst/>
                        </a:rPr>
                        <a:t>diversifi</a:t>
                      </a:r>
                      <a:r>
                        <a:rPr lang="en-NL" sz="1050" dirty="0">
                          <a:effectLst/>
                        </a:rPr>
                        <a:t>, </a:t>
                      </a:r>
                      <a:r>
                        <a:rPr lang="en-NL" sz="1050" dirty="0" err="1">
                          <a:effectLst/>
                        </a:rPr>
                        <a:t>techniqu</a:t>
                      </a:r>
                      <a:r>
                        <a:rPr lang="en-NL" sz="1050" dirty="0">
                          <a:effectLst/>
                        </a:rPr>
                        <a:t>, </a:t>
                      </a:r>
                      <a:r>
                        <a:rPr lang="en-NL" sz="1050" dirty="0" err="1">
                          <a:effectLst/>
                        </a:rPr>
                        <a:t>extrem</a:t>
                      </a:r>
                      <a:r>
                        <a:rPr lang="en-NL" sz="1050" dirty="0">
                          <a:effectLst/>
                        </a:rPr>
                        <a:t>, adjust, neck, pain, sport, </a:t>
                      </a:r>
                      <a:r>
                        <a:rPr lang="en-NL" sz="1050" dirty="0" err="1">
                          <a:effectLst/>
                        </a:rPr>
                        <a:t>chiropra</a:t>
                      </a:r>
                      <a:r>
                        <a:rPr lang="en-NL" sz="1050" dirty="0">
                          <a:effectLst/>
                        </a:rPr>
                        <a:t>...</a:t>
                      </a:r>
                      <a:endParaRPr lang="en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4445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FE7F-9CE8-4AED-8C3E-1F59FC94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8088-D8BE-45DA-B567-199613B8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ABA5-4CAD-4157-9B60-4AC6CF3D7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6496B85A-38ED-4F87-A539-BD554E7F6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CC29-CD22-4492-AACE-CAED501C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PyLDAvis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EEFF-AB4D-424A-8689-5C8180BE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AEF4D-576C-4A3A-9AA4-DFB4A796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B526-D133-4F8C-B5FC-0DD5283E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8645C-2AD6-463C-B197-96A0560E4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2091" y="487078"/>
            <a:ext cx="6313805" cy="3795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E3D38-E847-4F28-A716-0FF4F49F0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B8472BE-5E1D-4F3E-A420-8A32FEEE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6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1BB-79C5-4D6C-868A-8CA3F67D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interpretation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F0AD-0543-46DB-95FF-DC60AC9E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5114D-DE65-41C7-9303-44FF7647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E0F66-8C58-4CF2-BEA6-F6286E34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A2B1C-C95F-4C3E-BBE3-97F1F6929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98796F39-939B-4529-9FA9-2DAB2C8FB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29FB236-C8FF-42E0-A7EF-F6E70DEBA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44910"/>
              </p:ext>
            </p:extLst>
          </p:nvPr>
        </p:nvGraphicFramePr>
        <p:xfrm>
          <a:off x="410400" y="1192555"/>
          <a:ext cx="8352001" cy="305916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84872">
                  <a:extLst>
                    <a:ext uri="{9D8B030D-6E8A-4147-A177-3AD203B41FA5}">
                      <a16:colId xmlns:a16="http://schemas.microsoft.com/office/drawing/2014/main" val="3541987181"/>
                    </a:ext>
                  </a:extLst>
                </a:gridCol>
                <a:gridCol w="1701300">
                  <a:extLst>
                    <a:ext uri="{9D8B030D-6E8A-4147-A177-3AD203B41FA5}">
                      <a16:colId xmlns:a16="http://schemas.microsoft.com/office/drawing/2014/main" val="1714818302"/>
                    </a:ext>
                  </a:extLst>
                </a:gridCol>
                <a:gridCol w="398586">
                  <a:extLst>
                    <a:ext uri="{9D8B030D-6E8A-4147-A177-3AD203B41FA5}">
                      <a16:colId xmlns:a16="http://schemas.microsoft.com/office/drawing/2014/main" val="211230335"/>
                    </a:ext>
                  </a:extLst>
                </a:gridCol>
                <a:gridCol w="1689415">
                  <a:extLst>
                    <a:ext uri="{9D8B030D-6E8A-4147-A177-3AD203B41FA5}">
                      <a16:colId xmlns:a16="http://schemas.microsoft.com/office/drawing/2014/main" val="1767662501"/>
                    </a:ext>
                  </a:extLst>
                </a:gridCol>
                <a:gridCol w="488175">
                  <a:extLst>
                    <a:ext uri="{9D8B030D-6E8A-4147-A177-3AD203B41FA5}">
                      <a16:colId xmlns:a16="http://schemas.microsoft.com/office/drawing/2014/main" val="4243398440"/>
                    </a:ext>
                  </a:extLst>
                </a:gridCol>
                <a:gridCol w="1600739">
                  <a:extLst>
                    <a:ext uri="{9D8B030D-6E8A-4147-A177-3AD203B41FA5}">
                      <a16:colId xmlns:a16="http://schemas.microsoft.com/office/drawing/2014/main" val="4097379381"/>
                    </a:ext>
                  </a:extLst>
                </a:gridCol>
                <a:gridCol w="471721">
                  <a:extLst>
                    <a:ext uri="{9D8B030D-6E8A-4147-A177-3AD203B41FA5}">
                      <a16:colId xmlns:a16="http://schemas.microsoft.com/office/drawing/2014/main" val="193582322"/>
                    </a:ext>
                  </a:extLst>
                </a:gridCol>
                <a:gridCol w="1617193">
                  <a:extLst>
                    <a:ext uri="{9D8B030D-6E8A-4147-A177-3AD203B41FA5}">
                      <a16:colId xmlns:a16="http://schemas.microsoft.com/office/drawing/2014/main" val="1631631836"/>
                    </a:ext>
                  </a:extLst>
                </a:gridCol>
              </a:tblGrid>
              <a:tr h="7861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0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Creativity / media </a:t>
                      </a:r>
                      <a:endParaRPr lang="en-NL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5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Leisure time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10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Healthcare</a:t>
                      </a:r>
                      <a:endParaRPr lang="en-NL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15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Management / service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76831"/>
                  </a:ext>
                </a:extLst>
              </a:tr>
              <a:tr h="529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Programming technology</a:t>
                      </a:r>
                      <a:endParaRPr lang="en-NL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6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Education</a:t>
                      </a:r>
                      <a:endParaRPr lang="en-NL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11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Sales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16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Biology research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08204"/>
                  </a:ext>
                </a:extLst>
              </a:tr>
              <a:tr h="529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2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Industry / finance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7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Computer tools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12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Design tools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17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Marketing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110417"/>
                  </a:ext>
                </a:extLst>
              </a:tr>
              <a:tr h="529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3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Internet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8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Personal development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13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Microsoft Windows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18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Engineering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845041"/>
                  </a:ext>
                </a:extLst>
              </a:tr>
              <a:tr h="5295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4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Skills / work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9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Science / trade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14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Companies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19</a:t>
                      </a:r>
                      <a:endParaRPr lang="en-NL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Web analytics</a:t>
                      </a:r>
                      <a:endParaRPr lang="en-NL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9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1. Business understanding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122B1-CA5F-4523-9EF7-875B21B1B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105F0286-790F-44E6-9527-2640825F6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2961-CE14-4325-9F6C-7AF613A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E3C-E785-426C-842F-BE35223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AA3A8-8824-4919-86E3-BB62AA3E7F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573087"/>
            <a:ext cx="3856037" cy="360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C3860-C006-428A-8E9F-4BA6873AC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46F035EF-6DA1-4E9F-A295-F1A754DA0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070" y="2177302"/>
            <a:ext cx="7923213" cy="394448"/>
          </a:xfrm>
        </p:spPr>
        <p:txBody>
          <a:bodyPr/>
          <a:lstStyle/>
          <a:p>
            <a:r>
              <a:rPr lang="en-US" dirty="0"/>
              <a:t>5. Discussion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C09EC-9415-4086-A45C-0DB4282608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DAABD455-1BF5-4D83-837F-3FA7423DC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4BF1-CE9B-4EE3-87C3-A5895606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88EE-CA0F-4DB1-981E-A0EB50BA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44" y="938676"/>
            <a:ext cx="7922712" cy="2149406"/>
          </a:xfrm>
        </p:spPr>
        <p:txBody>
          <a:bodyPr/>
          <a:lstStyle/>
          <a:p>
            <a:pPr lvl="2" indent="0">
              <a:buNone/>
            </a:pPr>
            <a:r>
              <a:rPr lang="en-US" sz="2400" dirty="0"/>
              <a:t>From Skills dataset + Topic Modeling </a:t>
            </a:r>
          </a:p>
          <a:p>
            <a:pPr marL="488250" lvl="2" indent="-285750"/>
            <a:r>
              <a:rPr lang="en-US" sz="2400" dirty="0"/>
              <a:t>Some weird words in the topics</a:t>
            </a:r>
          </a:p>
          <a:p>
            <a:pPr marL="488250" lvl="2" indent="-285750"/>
            <a:r>
              <a:rPr lang="en-US" sz="2400" dirty="0"/>
              <a:t>However, also logical words in topics</a:t>
            </a:r>
          </a:p>
          <a:p>
            <a:pPr marL="488250" lvl="2" indent="-285750"/>
            <a:r>
              <a:rPr lang="en-US" sz="2400" dirty="0"/>
              <a:t>Three “categories”: </a:t>
            </a:r>
            <a:r>
              <a:rPr lang="en-US" sz="2400" b="1" dirty="0"/>
              <a:t>free time/creativity</a:t>
            </a:r>
            <a:r>
              <a:rPr lang="en-US" sz="2400" dirty="0"/>
              <a:t>, </a:t>
            </a:r>
            <a:r>
              <a:rPr lang="en-US" sz="2400" b="1" dirty="0"/>
              <a:t>technical skills</a:t>
            </a:r>
            <a:r>
              <a:rPr lang="en-US" sz="2400" dirty="0"/>
              <a:t>, </a:t>
            </a:r>
            <a:r>
              <a:rPr lang="en-US" sz="2400" b="1" dirty="0"/>
              <a:t>social skills</a:t>
            </a:r>
          </a:p>
          <a:p>
            <a:pPr marL="488250" lvl="2" indent="-285750"/>
            <a:r>
              <a:rPr lang="en-US" sz="2400" dirty="0"/>
              <a:t>The most important topics are </a:t>
            </a:r>
            <a:r>
              <a:rPr lang="en-US" sz="2400" b="1" dirty="0"/>
              <a:t>programming technology</a:t>
            </a:r>
            <a:r>
              <a:rPr lang="en-US" sz="2400" dirty="0"/>
              <a:t>, </a:t>
            </a:r>
            <a:r>
              <a:rPr lang="en-US" sz="2400" b="1" dirty="0"/>
              <a:t>management/service</a:t>
            </a:r>
            <a:r>
              <a:rPr lang="en-US" sz="2400" dirty="0"/>
              <a:t>, </a:t>
            </a:r>
            <a:r>
              <a:rPr lang="en-US" sz="2400" b="1" dirty="0"/>
              <a:t>Microsoft Windows</a:t>
            </a:r>
            <a:r>
              <a:rPr lang="en-US" sz="2400" dirty="0"/>
              <a:t>, </a:t>
            </a:r>
            <a:r>
              <a:rPr lang="en-US" sz="2400" b="1" dirty="0"/>
              <a:t>personal development</a:t>
            </a:r>
            <a:r>
              <a:rPr lang="en-US" sz="2400" dirty="0"/>
              <a:t> and </a:t>
            </a:r>
            <a:r>
              <a:rPr lang="en-US" sz="2400" b="1" dirty="0"/>
              <a:t>computer tools</a:t>
            </a:r>
            <a:r>
              <a:rPr lang="en-US" sz="2400" dirty="0"/>
              <a:t>. </a:t>
            </a:r>
          </a:p>
          <a:p>
            <a:pPr marL="488250" lvl="2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D3DA-2B5A-4804-BFB4-EFC8127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5CABA-86EF-436E-B14C-B8BCBA82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4BF1-CE9B-4EE3-87C3-A5895606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D3DA-2B5A-4804-BFB4-EFC8127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5CABA-86EF-436E-B14C-B8BCBA82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2611C6-9CBA-4222-A6E2-1FDE792AC2BE}"/>
              </a:ext>
            </a:extLst>
          </p:cNvPr>
          <p:cNvSpPr txBox="1">
            <a:spLocks/>
          </p:cNvSpPr>
          <p:nvPr/>
        </p:nvSpPr>
        <p:spPr>
          <a:xfrm>
            <a:off x="471987" y="1352494"/>
            <a:ext cx="7922712" cy="214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sz="2400" dirty="0"/>
              <a:t>From LinkedIn dataset + </a:t>
            </a:r>
            <a:r>
              <a:rPr lang="en-US" sz="2400" dirty="0" err="1"/>
              <a:t>DataCleaner</a:t>
            </a:r>
            <a:r>
              <a:rPr lang="en-US" sz="2400" dirty="0"/>
              <a:t> tool</a:t>
            </a:r>
          </a:p>
          <a:p>
            <a:pPr marL="488250" lvl="2" indent="-285750"/>
            <a:r>
              <a:rPr lang="en-US" sz="2400" dirty="0"/>
              <a:t>Most profiles are incomplete, there are some repetitions</a:t>
            </a:r>
          </a:p>
          <a:p>
            <a:pPr marL="488250" lvl="2" indent="-285750"/>
            <a:r>
              <a:rPr lang="en-US" sz="2400" dirty="0"/>
              <a:t>Further correlation analysis is needed</a:t>
            </a:r>
            <a:endParaRPr lang="es-ES" sz="2400" dirty="0"/>
          </a:p>
          <a:p>
            <a:pPr marL="488250" lvl="2" indent="-285750"/>
            <a:r>
              <a:rPr lang="es-ES" sz="2400" dirty="0" err="1"/>
              <a:t>DataCleaner</a:t>
            </a:r>
            <a:r>
              <a:rPr lang="es-ES" sz="2400" dirty="0"/>
              <a:t> </a:t>
            </a:r>
            <a:r>
              <a:rPr lang="es-ES" sz="2400" dirty="0" err="1"/>
              <a:t>seems</a:t>
            </a:r>
            <a:r>
              <a:rPr lang="es-ES" sz="2400" dirty="0"/>
              <a:t> </a:t>
            </a:r>
            <a:r>
              <a:rPr lang="es-ES" sz="2400" dirty="0" err="1"/>
              <a:t>useful</a:t>
            </a:r>
            <a:r>
              <a:rPr lang="es-ES" sz="2400" dirty="0"/>
              <a:t> and </a:t>
            </a:r>
            <a:r>
              <a:rPr lang="es-ES" sz="2400" dirty="0" err="1"/>
              <a:t>promising</a:t>
            </a:r>
            <a:r>
              <a:rPr lang="es-ES" sz="2400" dirty="0"/>
              <a:t>, </a:t>
            </a:r>
            <a:r>
              <a:rPr lang="es-ES" sz="2400" dirty="0" err="1"/>
              <a:t>even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more </a:t>
            </a:r>
            <a:r>
              <a:rPr lang="es-ES" sz="2400" dirty="0" err="1"/>
              <a:t>complex</a:t>
            </a:r>
            <a:r>
              <a:rPr lang="es-ES" sz="2400" dirty="0"/>
              <a:t> </a:t>
            </a:r>
            <a:r>
              <a:rPr lang="es-ES" sz="2400" dirty="0" err="1"/>
              <a:t>tasks</a:t>
            </a:r>
            <a:r>
              <a:rPr lang="es-ES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7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2961-CE14-4325-9F6C-7AF613A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E3C-E785-426C-842F-BE35223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 questions</a:t>
            </a:r>
          </a:p>
          <a:p>
            <a:r>
              <a:rPr lang="en-US" i="1" dirty="0"/>
              <a:t>1. To what extent can latent topics be extracted from unstructured human resources data?</a:t>
            </a:r>
          </a:p>
          <a:p>
            <a:pPr marL="488250" lvl="2" indent="-285750"/>
            <a:r>
              <a:rPr lang="en-US" dirty="0"/>
              <a:t>20 topics can be extracted, which are separable intro three categories.</a:t>
            </a:r>
          </a:p>
          <a:p>
            <a:r>
              <a:rPr lang="en-US" i="1" dirty="0"/>
              <a:t>2. To what extent are these extracted topics meaningful and significant?</a:t>
            </a:r>
          </a:p>
          <a:p>
            <a:pPr marL="488250" lvl="2" indent="-285750"/>
            <a:r>
              <a:rPr lang="en-US" dirty="0"/>
              <a:t>The coherence value is somewhat low and some topics show strange words, but most topics show coherence according to logic.</a:t>
            </a:r>
          </a:p>
          <a:p>
            <a:r>
              <a:rPr lang="en-US" i="1" dirty="0"/>
              <a:t>3. To what extent do these topics contribute to a simplification and better understanding of unstructured textual human resources data?</a:t>
            </a:r>
          </a:p>
          <a:p>
            <a:pPr marL="488250" lvl="2" indent="-285750"/>
            <a:r>
              <a:rPr lang="en-US" dirty="0"/>
              <a:t>The topic extraction and the visualizations help with understanding the content of the dataset and to categorize possible employees.</a:t>
            </a: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0BE7-D80D-4019-900D-AF2956C4B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8C122E6B-7257-41D3-86A8-E6B2E633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3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0BE7-D80D-4019-900D-AF2956C4B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8C122E6B-7257-41D3-86A8-E6B2E633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4103DB-37E4-4093-BDF6-E86974DA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83" y="466676"/>
            <a:ext cx="6330822" cy="335781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31BBD6E-17B7-4187-9A0F-392C99679309}"/>
              </a:ext>
            </a:extLst>
          </p:cNvPr>
          <p:cNvSpPr/>
          <p:nvPr/>
        </p:nvSpPr>
        <p:spPr>
          <a:xfrm>
            <a:off x="2054363" y="3824489"/>
            <a:ext cx="7627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-BoldMT"/>
              </a:rPr>
              <a:t>S. García, J. </a:t>
            </a:r>
            <a:r>
              <a:rPr lang="en-US" sz="1400" b="1" dirty="0" err="1">
                <a:solidFill>
                  <a:srgbClr val="0000FF"/>
                </a:solidFill>
                <a:latin typeface="Arial-BoldMT"/>
              </a:rPr>
              <a:t>Luengo</a:t>
            </a:r>
            <a:r>
              <a:rPr lang="en-US" sz="1400" b="1" dirty="0">
                <a:solidFill>
                  <a:srgbClr val="0000FF"/>
                </a:solidFill>
                <a:latin typeface="Arial-BoldMT"/>
              </a:rPr>
              <a:t>, F. Herrera. Data Preprocessing in Data Mining</a:t>
            </a:r>
            <a:br>
              <a:rPr lang="en-US" sz="1400" b="1" dirty="0">
                <a:solidFill>
                  <a:srgbClr val="0000FF"/>
                </a:solidFill>
                <a:latin typeface="Arial-BoldMT"/>
              </a:rPr>
            </a:br>
            <a:r>
              <a:rPr lang="en-US" sz="1400" b="1" dirty="0">
                <a:solidFill>
                  <a:srgbClr val="0000FF"/>
                </a:solidFill>
                <a:latin typeface="Arial-BoldMT"/>
              </a:rPr>
              <a:t>Springer, 2015.</a:t>
            </a:r>
            <a:r>
              <a:rPr lang="en-US" b="1" dirty="0">
                <a:solidFill>
                  <a:srgbClr val="0000FF"/>
                </a:solidFill>
                <a:latin typeface="Arial-BoldMT"/>
              </a:rPr>
              <a:t> </a:t>
            </a:r>
            <a:r>
              <a:rPr lang="en-US" sz="1400" b="1" i="1" dirty="0">
                <a:solidFill>
                  <a:srgbClr val="336699"/>
                </a:solidFill>
                <a:latin typeface="Arial-BoldMT"/>
              </a:rPr>
              <a:t>http://sci2s.ugr.es/books/data-preprocessing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C418B209-3798-40EB-88BF-A305D822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68843"/>
            <a:ext cx="7923213" cy="394448"/>
          </a:xfrm>
        </p:spPr>
        <p:txBody>
          <a:bodyPr/>
          <a:lstStyle/>
          <a:p>
            <a:r>
              <a:rPr lang="es-ES" dirty="0" err="1"/>
              <a:t>Challenges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BD5D8D-B356-4459-83D4-38A616DC6921}"/>
              </a:ext>
            </a:extLst>
          </p:cNvPr>
          <p:cNvSpPr txBox="1"/>
          <p:nvPr/>
        </p:nvSpPr>
        <p:spPr>
          <a:xfrm>
            <a:off x="3553097" y="27796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?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CC9068-FBBD-4C05-BD42-155EF51B4788}"/>
              </a:ext>
            </a:extLst>
          </p:cNvPr>
          <p:cNvSpPr txBox="1"/>
          <p:nvPr/>
        </p:nvSpPr>
        <p:spPr>
          <a:xfrm>
            <a:off x="6626951" y="27796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?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51EB60-3CE2-4782-830D-8D8C1E826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7" y="2964348"/>
            <a:ext cx="1026599" cy="15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2961-CE14-4325-9F6C-7AF613A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</a:t>
            </a:r>
            <a:r>
              <a:rPr lang="en-US" dirty="0"/>
              <a:t>L;DR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E3C-E785-426C-842F-BE35223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err="1"/>
              <a:t>Topic</a:t>
            </a:r>
            <a:r>
              <a:rPr lang="es-ES" sz="2000" dirty="0"/>
              <a:t> </a:t>
            </a:r>
            <a:r>
              <a:rPr lang="es-ES" sz="2000" dirty="0" err="1"/>
              <a:t>Modeling</a:t>
            </a:r>
            <a:r>
              <a:rPr lang="es-ES" sz="2000" dirty="0"/>
              <a:t> (LDA) </a:t>
            </a:r>
            <a:r>
              <a:rPr lang="es-ES" sz="2000" dirty="0" err="1"/>
              <a:t>over</a:t>
            </a:r>
            <a:r>
              <a:rPr lang="es-ES" sz="2000" dirty="0"/>
              <a:t> </a:t>
            </a:r>
            <a:r>
              <a:rPr lang="es-ES" sz="2000" dirty="0" err="1"/>
              <a:t>skills</a:t>
            </a:r>
            <a:r>
              <a:rPr lang="es-ES" sz="2000" dirty="0"/>
              <a:t> </a:t>
            </a:r>
            <a:r>
              <a:rPr lang="es-ES" sz="2000" dirty="0" err="1"/>
              <a:t>dataset</a:t>
            </a:r>
            <a:r>
              <a:rPr lang="es-ES" sz="2000" dirty="0"/>
              <a:t> (and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presentation</a:t>
            </a:r>
            <a:r>
              <a:rPr lang="es-ES" sz="20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https://github.com/mgarriga/skills-topic-modeling</a:t>
            </a:r>
            <a:endParaRPr lang="en-US" sz="2000" dirty="0"/>
          </a:p>
          <a:p>
            <a:r>
              <a:rPr lang="en-US" sz="2000" dirty="0"/>
              <a:t>Skills dataset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https://data.world/peopledatalabs</a:t>
            </a:r>
            <a:endParaRPr lang="en-US" sz="2000" dirty="0"/>
          </a:p>
          <a:p>
            <a:r>
              <a:rPr lang="en-US" sz="2000" dirty="0"/>
              <a:t>Data Cleaner tool (1° in Open Source tools):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https://datacleaner.github.io/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A43C4-2355-43F9-A6F9-C804A8F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6D2B-40B8-482B-8B9C-9797F51E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10BE7-D80D-4019-900D-AF2956C4B3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8C122E6B-7257-41D3-86A8-E6B2E633C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8FAF2-80BA-4BA5-9B92-3AFFAF96F9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26CE1-01D2-405F-83A2-484ED3429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B9A2D-A21E-4EE9-BA32-3DE19CEC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400" y="2374526"/>
            <a:ext cx="7923213" cy="394448"/>
          </a:xfrm>
        </p:spPr>
        <p:txBody>
          <a:bodyPr/>
          <a:lstStyle/>
          <a:p>
            <a:r>
              <a:rPr lang="en-US" dirty="0"/>
              <a:t>Thank you!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4764D-7E0D-4DB2-ADAB-7BA2005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AF32B-55EF-486E-B544-8253253DCC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C1CCDE4B-25BC-44B4-AF68-AE785FB33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03A8-0A1B-48AC-9A4A-226C892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0FF-365C-42B4-B94B-3D13FFC7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matching employee – employer</a:t>
            </a:r>
          </a:p>
          <a:p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information about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matching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Explorative </a:t>
            </a:r>
            <a:r>
              <a:rPr lang="en-US" dirty="0"/>
              <a:t>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extract concepts for ontology enrichment/matching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C2E2E-6C4F-4BE8-8E03-E9366C50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BA557-6AE8-42AB-9536-0C0796B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B8D03-609F-4C59-96C3-CA091AA35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A478E643-7956-4656-9D39-7097AF0C2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785B-99F8-47C4-8BFD-1AF21AD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success criteria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937A-DF77-4BC1-B852-F4C6C17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in employees’ competences and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information available/unavailable and ‘hidden’ relationships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F24F6-EB37-413D-B795-509A7302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24262-8F68-48D4-B6B5-6098D5CD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DCAB9-4416-4872-A30A-E1C145CB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E1899406-60CA-4F9E-8520-D34BAADEE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99499-7758-408F-B7CD-867FB59B7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78A03-F20C-493B-A875-AAE4EAEC3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D3857-6B03-4912-9BF0-3534FA6A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0" y="2098708"/>
            <a:ext cx="7923213" cy="394448"/>
          </a:xfrm>
        </p:spPr>
        <p:txBody>
          <a:bodyPr/>
          <a:lstStyle/>
          <a:p>
            <a:r>
              <a:rPr lang="en-US" dirty="0"/>
              <a:t>2. Data understanding,</a:t>
            </a:r>
            <a:br>
              <a:rPr lang="en-US" dirty="0"/>
            </a:br>
            <a:r>
              <a:rPr lang="en-US" dirty="0"/>
              <a:t> preparation, preprocessing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6157C-CD89-4EA0-84BC-E6DDE8A9B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6" name="Picture 2" descr="Afbeeldingsresultaat voor tilburg university logo png">
            <a:extLst>
              <a:ext uri="{FF2B5EF4-FFF2-40B4-BE49-F238E27FC236}">
                <a16:creationId xmlns:a16="http://schemas.microsoft.com/office/drawing/2014/main" id="{2D73C428-FEEC-4FD1-88C3-8ECAB6E76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4205-AAC5-4770-8354-9B20A47C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– Skills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C2AA-259B-4255-8853-53AA719D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0001"/>
            <a:ext cx="2595853" cy="235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file with 28,934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Related skills that frequently appear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per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1C7AC-4B70-47A3-AD90-E537FE05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D867-ADC5-4770-B3CA-DA84AFE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D468B-65F3-4012-A522-D98DEDF67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40964"/>
              </p:ext>
            </p:extLst>
          </p:nvPr>
        </p:nvGraphicFramePr>
        <p:xfrm>
          <a:off x="2857963" y="891213"/>
          <a:ext cx="6055044" cy="32340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587">
                  <a:extLst>
                    <a:ext uri="{9D8B030D-6E8A-4147-A177-3AD203B41FA5}">
                      <a16:colId xmlns:a16="http://schemas.microsoft.com/office/drawing/2014/main" val="388902263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2108520652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56578508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096039878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027387113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2776590726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4004134825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118304908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722353329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3257801567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905024661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3109824916"/>
                    </a:ext>
                  </a:extLst>
                </a:gridCol>
              </a:tblGrid>
              <a:tr h="2699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>
                          <a:effectLst/>
                        </a:rPr>
                        <a:t> 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name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related_1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related_6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related_7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related_9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related_10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828662"/>
                  </a:ext>
                </a:extLst>
              </a:tr>
              <a:tr h="6595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26274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termite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pest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bed bugs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pest control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rodents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fumigation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bird control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mosquito control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integrated pest management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pesticide application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insect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184446"/>
                  </a:ext>
                </a:extLst>
              </a:tr>
              <a:tr h="4121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21878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reflection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serialization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lambda expressions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garbage collection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log4net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net remoting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linq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generics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enterprise library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ioc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gdi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503527"/>
                  </a:ext>
                </a:extLst>
              </a:tr>
              <a:tr h="4902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16542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windows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exchange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servers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>
                          <a:effectLst/>
                        </a:rPr>
                        <a:t>microsoft active directory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 err="1">
                          <a:effectLst/>
                        </a:rPr>
                        <a:t>microsoft</a:t>
                      </a:r>
                      <a:r>
                        <a:rPr lang="en-NL" sz="700" dirty="0">
                          <a:effectLst/>
                        </a:rPr>
                        <a:t> system </a:t>
                      </a:r>
                      <a:r>
                        <a:rPr lang="en-NL" sz="700" dirty="0" err="1">
                          <a:effectLst/>
                        </a:rPr>
                        <a:t>center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exchange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office 365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active directory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hyperv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sql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microsoft windows 7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774163"/>
                  </a:ext>
                </a:extLst>
              </a:tr>
              <a:tr h="6936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25195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strategic planning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strategic planning facilitation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team building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budgets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negotiation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business strategy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new business development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business planning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executive management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marketing strategy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management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485102"/>
                  </a:ext>
                </a:extLst>
              </a:tr>
              <a:tr h="5760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23785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administration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server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designer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development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windows sharepoint services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infopath forms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online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sharepoint 2013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>
                          <a:effectLst/>
                        </a:rPr>
                        <a:t>nintex</a:t>
                      </a:r>
                      <a:endParaRPr lang="en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NL" sz="700" dirty="0" err="1">
                          <a:effectLst/>
                        </a:rPr>
                        <a:t>microsoft</a:t>
                      </a:r>
                      <a:r>
                        <a:rPr lang="en-NL" sz="700" dirty="0">
                          <a:effectLst/>
                        </a:rPr>
                        <a:t> project server</a:t>
                      </a:r>
                      <a:endParaRPr lang="en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5807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F45DDC-4498-460B-A139-407CE6473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62857EF-BF5F-4885-A85A-66154640A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258358-4021-448B-B4E2-51AE31BA59C5}"/>
              </a:ext>
            </a:extLst>
          </p:cNvPr>
          <p:cNvSpPr/>
          <p:nvPr/>
        </p:nvSpPr>
        <p:spPr>
          <a:xfrm>
            <a:off x="374147" y="4209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Source: </a:t>
            </a:r>
            <a:r>
              <a:rPr lang="en-US" i="1" dirty="0">
                <a:hlinkClick r:id="rId4"/>
              </a:rPr>
              <a:t>https://data.world/peopledatalabs/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77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4205-AAC5-4770-8354-9B20A47C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– LinkedIn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C2AA-259B-4255-8853-53AA719D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260001"/>
            <a:ext cx="4458700" cy="235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 with ~5000 LinkedIn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Profiles divided in themes:</a:t>
            </a:r>
          </a:p>
          <a:p>
            <a:pPr marL="488250" lvl="2" indent="-285750"/>
            <a:r>
              <a:rPr lang="en-US" dirty="0"/>
              <a:t>accomplishments </a:t>
            </a:r>
          </a:p>
          <a:p>
            <a:pPr marL="488250" lvl="2" indent="-285750"/>
            <a:r>
              <a:rPr lang="en-US" dirty="0"/>
              <a:t>experiences </a:t>
            </a:r>
          </a:p>
          <a:p>
            <a:pPr marL="488250" lvl="2" indent="-285750"/>
            <a:r>
              <a:rPr lang="en-US" dirty="0"/>
              <a:t>interests </a:t>
            </a:r>
          </a:p>
          <a:p>
            <a:pPr marL="488250" lvl="2" indent="-285750"/>
            <a:r>
              <a:rPr lang="en-US" dirty="0" err="1"/>
              <a:t>personal_info</a:t>
            </a:r>
            <a:r>
              <a:rPr lang="en-US" dirty="0"/>
              <a:t> </a:t>
            </a:r>
          </a:p>
          <a:p>
            <a:pPr marL="488250" lvl="2" indent="-285750"/>
            <a:r>
              <a:rPr lang="en-US" dirty="0"/>
              <a:t>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Mainly Dutch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1C7AC-4B70-47A3-AD90-E537FE05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D867-ADC5-4770-B3CA-DA84AFE2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45DDC-4498-460B-A139-407CE6473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8" name="Picture 2" descr="Afbeeldingsresultaat voor tilburg university logo png">
            <a:extLst>
              <a:ext uri="{FF2B5EF4-FFF2-40B4-BE49-F238E27FC236}">
                <a16:creationId xmlns:a16="http://schemas.microsoft.com/office/drawing/2014/main" id="{D62857EF-BF5F-4885-A85A-66154640A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258358-4021-448B-B4E2-51AE31BA59C5}"/>
              </a:ext>
            </a:extLst>
          </p:cNvPr>
          <p:cNvSpPr/>
          <p:nvPr/>
        </p:nvSpPr>
        <p:spPr>
          <a:xfrm>
            <a:off x="374147" y="4209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Source: </a:t>
            </a:r>
            <a:r>
              <a:rPr lang="en-US" i="1" dirty="0" err="1"/>
              <a:t>Linkedin</a:t>
            </a:r>
            <a:r>
              <a:rPr lang="en-US" i="1" dirty="0"/>
              <a:t> Crawler</a:t>
            </a:r>
          </a:p>
        </p:txBody>
      </p:sp>
    </p:spTree>
    <p:extLst>
      <p:ext uri="{BB962C8B-B14F-4D97-AF65-F5344CB8AC3E}">
        <p14:creationId xmlns:p14="http://schemas.microsoft.com/office/powerpoint/2010/main" val="5853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779-5230-43A2-B41F-75E9D713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3302-F4D6-4DF3-89E7-95450D89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profiling goals (LinkedIn)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insights in the content and relations among/within different themes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suitability of </a:t>
            </a:r>
            <a:r>
              <a:rPr lang="en-US" dirty="0" err="1"/>
              <a:t>DataCleaner</a:t>
            </a:r>
            <a:r>
              <a:rPr lang="en-US" dirty="0"/>
              <a:t> </a:t>
            </a:r>
            <a:r>
              <a:rPr lang="en-US" i="1" dirty="0"/>
              <a:t>open source </a:t>
            </a:r>
            <a:r>
              <a:rPr lang="en-US" dirty="0"/>
              <a:t>tool</a:t>
            </a:r>
          </a:p>
          <a:p>
            <a:r>
              <a:rPr lang="en-US" b="1" dirty="0"/>
              <a:t>Data mining goals (Skills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Gaining insights into the content and the relations of the words in the unstructured skills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Translated into a topic modeling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words into topics / topics into instances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176BF-B6BD-4087-AB42-81DAFEE3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extraction over skills data and online profiles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7AFED-2CAD-4ED3-A6C5-6EB9071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6B933-2797-48E6-AB77-A28D1775E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85" y="4606229"/>
            <a:ext cx="1381837" cy="514108"/>
          </a:xfrm>
          <a:prstGeom prst="rect">
            <a:avLst/>
          </a:prstGeom>
        </p:spPr>
      </p:pic>
      <p:pic>
        <p:nvPicPr>
          <p:cNvPr id="7" name="Picture 2" descr="Afbeeldingsresultaat voor tilburg university logo png">
            <a:extLst>
              <a:ext uri="{FF2B5EF4-FFF2-40B4-BE49-F238E27FC236}">
                <a16:creationId xmlns:a16="http://schemas.microsoft.com/office/drawing/2014/main" id="{3A2FD346-2767-499D-A075-318AE822A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3883" r="2818" b="22891"/>
          <a:stretch/>
        </p:blipFill>
        <p:spPr bwMode="auto">
          <a:xfrm>
            <a:off x="5298994" y="4637858"/>
            <a:ext cx="1473991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631</TotalTime>
  <Words>2163</Words>
  <Application>Microsoft Office PowerPoint</Application>
  <PresentationFormat>Presentación en pantalla (16:9)</PresentationFormat>
  <Paragraphs>478</Paragraphs>
  <Slides>37</Slides>
  <Notes>1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Arial-BoldMT</vt:lpstr>
      <vt:lpstr>Calibri</vt:lpstr>
      <vt:lpstr>TUe</vt:lpstr>
      <vt:lpstr>Presentación de PowerPoint</vt:lpstr>
      <vt:lpstr>Outline</vt:lpstr>
      <vt:lpstr>1. Business understanding</vt:lpstr>
      <vt:lpstr>Business understanding</vt:lpstr>
      <vt:lpstr>Business success criteria</vt:lpstr>
      <vt:lpstr>2. Data understanding,  preparation, preprocessing</vt:lpstr>
      <vt:lpstr>Data understanding – Skills Dataset</vt:lpstr>
      <vt:lpstr>Data understanding – LinkedIn Dataset</vt:lpstr>
      <vt:lpstr>Data understanding</vt:lpstr>
      <vt:lpstr>Data understanding</vt:lpstr>
      <vt:lpstr>Success criteria</vt:lpstr>
      <vt:lpstr>Data exploration/profiling – Skills dataset</vt:lpstr>
      <vt:lpstr>Data exploration/profiling – LinkedIn</vt:lpstr>
      <vt:lpstr>Analysis Pipeline</vt:lpstr>
      <vt:lpstr>Data preprocessing</vt:lpstr>
      <vt:lpstr>Data preprocessing</vt:lpstr>
      <vt:lpstr>3. Topic modeling</vt:lpstr>
      <vt:lpstr>Frequency vectorization</vt:lpstr>
      <vt:lpstr>Latent Dirichlet Allocation (LDA)</vt:lpstr>
      <vt:lpstr>Coherence score and model perplexity</vt:lpstr>
      <vt:lpstr>Model training with parameter estimation</vt:lpstr>
      <vt:lpstr>4. Visualizations</vt:lpstr>
      <vt:lpstr>Word clouds</vt:lpstr>
      <vt:lpstr>Keyword frequency and weights</vt:lpstr>
      <vt:lpstr>Distribution of topics across instances</vt:lpstr>
      <vt:lpstr>Dominant topic per instance (row)</vt:lpstr>
      <vt:lpstr>Most important instance per topic</vt:lpstr>
      <vt:lpstr>PyLDAvis</vt:lpstr>
      <vt:lpstr>Topic interpretation</vt:lpstr>
      <vt:lpstr>Presentación de PowerPoint</vt:lpstr>
      <vt:lpstr>5. Discussion</vt:lpstr>
      <vt:lpstr>Discussion</vt:lpstr>
      <vt:lpstr>Discussion</vt:lpstr>
      <vt:lpstr>Conclusion</vt:lpstr>
      <vt:lpstr>Challenges</vt:lpstr>
      <vt:lpstr>TL;DR</vt:lpstr>
      <vt:lpstr>Thank you!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Tincho</cp:lastModifiedBy>
  <cp:revision>45</cp:revision>
  <dcterms:created xsi:type="dcterms:W3CDTF">2018-11-21T12:48:52Z</dcterms:created>
  <dcterms:modified xsi:type="dcterms:W3CDTF">2019-06-24T08:53:23Z</dcterms:modified>
</cp:coreProperties>
</file>