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/>
    <p:restoredTop sz="94925"/>
  </p:normalViewPr>
  <p:slideViewPr>
    <p:cSldViewPr snapToGrid="0" snapToObjects="1" showGuides="1">
      <p:cViewPr varScale="1">
        <p:scale>
          <a:sx n="86" d="100"/>
          <a:sy n="86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4EBB3-CF40-FB41-94CD-725F553A4F2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2135-334D-1F4D-83DC-73B090F4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F2135-334D-1F4D-83DC-73B090F40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F2135-334D-1F4D-83DC-73B090F40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B8B63-2BC7-B544-8924-1BCE6960C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The Rise of Superstars in the NHL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A833D-A1E4-4041-8443-93B9E043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Michael Garrity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96173-AE67-E64E-BEAC-8A0620DD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16" y="2083111"/>
            <a:ext cx="2347305" cy="26826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8D13E-F692-0245-BCDF-2B27E6340CFB}"/>
              </a:ext>
            </a:extLst>
          </p:cNvPr>
          <p:cNvSpPr txBox="1"/>
          <p:nvPr/>
        </p:nvSpPr>
        <p:spPr>
          <a:xfrm>
            <a:off x="7808296" y="4912002"/>
            <a:ext cx="394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National_Hockey_League</a:t>
            </a:r>
            <a:r>
              <a:rPr lang="en-US" sz="800" dirty="0"/>
              <a:t>#/media/File:05_NHL_Shield.svg</a:t>
            </a:r>
          </a:p>
        </p:txBody>
      </p:sp>
    </p:spTree>
    <p:extLst>
      <p:ext uri="{BB962C8B-B14F-4D97-AF65-F5344CB8AC3E}">
        <p14:creationId xmlns:p14="http://schemas.microsoft.com/office/powerpoint/2010/main" val="362802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7923E-C68B-AE42-B96F-5EDB587E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Yearly Changes –Results Cont.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643F3E-994E-BA4E-B03B-0DF51821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12567"/>
            <a:ext cx="5815389" cy="3547387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6CACF1-0CE7-1646-9571-CAF64743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4" y="512567"/>
            <a:ext cx="5815389" cy="35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E76B-574B-5F48-B50A-73B2247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Changes – Findings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D71-1780-5D4E-BC8A-8A28AA7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players points per game increased</a:t>
            </a:r>
          </a:p>
          <a:p>
            <a:r>
              <a:rPr lang="en-US" dirty="0"/>
              <a:t>Top penalty minute getters have decreased minutes</a:t>
            </a:r>
          </a:p>
          <a:p>
            <a:r>
              <a:rPr lang="en-US" dirty="0"/>
              <a:t>All 3 stay constant league wide besides penalty minutes which slightly decreases</a:t>
            </a:r>
          </a:p>
        </p:txBody>
      </p:sp>
    </p:spTree>
    <p:extLst>
      <p:ext uri="{BB962C8B-B14F-4D97-AF65-F5344CB8AC3E}">
        <p14:creationId xmlns:p14="http://schemas.microsoft.com/office/powerpoint/2010/main" val="225693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4B8-B7F6-E34C-ABF7-060010F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Players Statistically – Data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DAFE27-0AEB-B047-A199-196819AFAA8B}"/>
              </a:ext>
            </a:extLst>
          </p:cNvPr>
          <p:cNvSpPr txBox="1">
            <a:spLocks/>
          </p:cNvSpPr>
          <p:nvPr/>
        </p:nvSpPr>
        <p:spPr>
          <a:xfrm>
            <a:off x="3869268" y="1121287"/>
            <a:ext cx="7315200" cy="2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Points per 60</a:t>
            </a:r>
          </a:p>
          <a:p>
            <a:r>
              <a:rPr lang="en-US" dirty="0"/>
              <a:t>Find average points per 60 over the number of years played</a:t>
            </a:r>
          </a:p>
          <a:p>
            <a:r>
              <a:rPr lang="en-US" dirty="0"/>
              <a:t>Plot the top players, with their team as fill aesthetic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83B2EE-8D09-F94F-B5BE-8F85AFE6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49" y="3139894"/>
            <a:ext cx="8291513" cy="28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Best Players Statistically -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A50DC3F-3CC7-9D4D-BBE2-518B35B3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28" y="1219555"/>
            <a:ext cx="7173635" cy="43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Best Players Statistically -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3C5D65F-59E3-E44E-810F-8D2EAE0E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25" y="1223988"/>
            <a:ext cx="7099817" cy="44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1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Best Players Statistically -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E34B874-8F39-4043-9BBB-74C80174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59" y="1223988"/>
            <a:ext cx="7171804" cy="44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E76B-574B-5F48-B50A-73B2247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Players Statistically – Findings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D71-1780-5D4E-BC8A-8A28AA7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Points Per 60, all but one player has a teammate also on the list</a:t>
            </a:r>
          </a:p>
          <a:p>
            <a:r>
              <a:rPr lang="en-US" dirty="0"/>
              <a:t>No overlap of teams for Goals Per 60</a:t>
            </a:r>
          </a:p>
          <a:p>
            <a:r>
              <a:rPr lang="en-US" dirty="0"/>
              <a:t>Assists Per 60 do not have clear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33621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4B8-B7F6-E34C-ABF7-060010F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Players by Value – Data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DAFE27-0AEB-B047-A199-196819AFAA8B}"/>
              </a:ext>
            </a:extLst>
          </p:cNvPr>
          <p:cNvSpPr txBox="1">
            <a:spLocks/>
          </p:cNvSpPr>
          <p:nvPr/>
        </p:nvSpPr>
        <p:spPr>
          <a:xfrm>
            <a:off x="3974305" y="795867"/>
            <a:ext cx="7315200" cy="129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Scraped data for 2019 season from </a:t>
            </a:r>
            <a:r>
              <a:rPr lang="en-US" dirty="0" err="1"/>
              <a:t>CapFriendly</a:t>
            </a:r>
            <a:endParaRPr lang="en-US" dirty="0"/>
          </a:p>
          <a:p>
            <a:r>
              <a:rPr lang="en-US" dirty="0"/>
              <a:t>Had to use for loop to join 15 URLs into 1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487E33-BDBB-EB4F-BC6F-8742D300F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3503830" y="2076230"/>
            <a:ext cx="8210722" cy="33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9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4B8-B7F6-E34C-ABF7-060010F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Players by Value – Data Processing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DAFE27-0AEB-B047-A199-196819AFAA8B}"/>
              </a:ext>
            </a:extLst>
          </p:cNvPr>
          <p:cNvSpPr txBox="1">
            <a:spLocks/>
          </p:cNvSpPr>
          <p:nvPr/>
        </p:nvSpPr>
        <p:spPr>
          <a:xfrm>
            <a:off x="3974305" y="795867"/>
            <a:ext cx="7315200" cy="129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 total points and salary in millions</a:t>
            </a:r>
          </a:p>
          <a:p>
            <a:r>
              <a:rPr lang="en-US" dirty="0"/>
              <a:t>Find points per dollar</a:t>
            </a:r>
          </a:p>
        </p:txBody>
      </p:sp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90B76D8-D5CF-9543-AEE2-E890D907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05" y="3012013"/>
            <a:ext cx="8243425" cy="18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Best Players by Value -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B57D7A9-BE5D-B94D-9204-415906CF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1" y="1264111"/>
            <a:ext cx="7064819" cy="43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6980-ECE5-CC4A-B31E-9DBAD6FF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E209-D425-5542-BE8C-E8473507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14413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Set is from Kaggle</a:t>
            </a:r>
          </a:p>
          <a:p>
            <a:r>
              <a:rPr lang="en-US" dirty="0"/>
              <a:t>2011-2019 NHL Season Play by Play Data</a:t>
            </a:r>
          </a:p>
          <a:p>
            <a:r>
              <a:rPr lang="en-US" dirty="0"/>
              <a:t>6 data sets used from Kaggle</a:t>
            </a:r>
          </a:p>
          <a:p>
            <a:r>
              <a:rPr lang="en-US" dirty="0"/>
              <a:t>Link: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martinellis</a:t>
            </a:r>
            <a:r>
              <a:rPr lang="en-US" dirty="0"/>
              <a:t>/</a:t>
            </a:r>
            <a:r>
              <a:rPr lang="en-US" dirty="0" err="1"/>
              <a:t>nhl</a:t>
            </a:r>
            <a:r>
              <a:rPr lang="en-US" dirty="0"/>
              <a:t>-game-data</a:t>
            </a:r>
          </a:p>
        </p:txBody>
      </p:sp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40DD7A61-C093-DB4D-83B6-C3D7416C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508010"/>
            <a:ext cx="8020050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8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Best Players by Value – Results Cont.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5C5E9A6-0ED2-F148-BE09-9EA28A12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26" y="1349547"/>
            <a:ext cx="7016156" cy="42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5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Best Players by Value – Results Cont.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39B662D-C080-4741-86FA-CAAF024B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80" y="1245260"/>
            <a:ext cx="7092202" cy="43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5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E76B-574B-5F48-B50A-73B2247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Players by Value – Findings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D71-1780-5D4E-BC8A-8A28AA7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players in the first chart are one time wonders, either need to be paid more or won’t produce at that same rate again</a:t>
            </a:r>
          </a:p>
          <a:p>
            <a:r>
              <a:rPr lang="en-US" dirty="0"/>
              <a:t>Second chart could be a similar situation with the possibility of a great contract if the players continue performing at that high level, and their contract doesn’t end soon</a:t>
            </a:r>
          </a:p>
          <a:p>
            <a:r>
              <a:rPr lang="en-US" dirty="0"/>
              <a:t>Final chart shows superstars that are worth the money</a:t>
            </a:r>
          </a:p>
        </p:txBody>
      </p:sp>
    </p:spTree>
    <p:extLst>
      <p:ext uri="{BB962C8B-B14F-4D97-AF65-F5344CB8AC3E}">
        <p14:creationId xmlns:p14="http://schemas.microsoft.com/office/powerpoint/2010/main" val="290233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4B8-B7F6-E34C-ABF7-060010F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Goal Scorers Shot Locations– Data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DAFE27-0AEB-B047-A199-196819AFAA8B}"/>
              </a:ext>
            </a:extLst>
          </p:cNvPr>
          <p:cNvSpPr txBox="1">
            <a:spLocks/>
          </p:cNvSpPr>
          <p:nvPr/>
        </p:nvSpPr>
        <p:spPr>
          <a:xfrm>
            <a:off x="3974305" y="1075568"/>
            <a:ext cx="7315200" cy="129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9 goal scorers who have played more than 200 games</a:t>
            </a:r>
          </a:p>
          <a:p>
            <a:r>
              <a:rPr lang="en-US" dirty="0"/>
              <a:t>Select 3 players at a time</a:t>
            </a:r>
          </a:p>
          <a:p>
            <a:r>
              <a:rPr lang="en-US" dirty="0"/>
              <a:t>Use </a:t>
            </a:r>
            <a:r>
              <a:rPr lang="en-US" dirty="0" err="1"/>
              <a:t>ggrink</a:t>
            </a:r>
            <a:r>
              <a:rPr lang="en-US" dirty="0"/>
              <a:t>() add on to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Plot density chart of only goals scored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D7625F7-256C-8549-AE50-584BE095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33" y="2503714"/>
            <a:ext cx="2575340" cy="115388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AC1AC1-F8FC-4646-9B54-AACEEC9F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33" y="3839327"/>
            <a:ext cx="8169806" cy="1980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03684-4E0B-C54A-B92A-4243A7827D05}"/>
              </a:ext>
            </a:extLst>
          </p:cNvPr>
          <p:cNvSpPr txBox="1"/>
          <p:nvPr/>
        </p:nvSpPr>
        <p:spPr>
          <a:xfrm>
            <a:off x="3490633" y="6347012"/>
            <a:ext cx="65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ggrink</a:t>
            </a:r>
            <a:r>
              <a:rPr lang="en-US" dirty="0"/>
              <a:t>() code from: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mtthwastn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 dirty="0"/>
              <a:t>Best Goal Scorers Shot Locations – Results (1-3)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054362-3CB1-4843-B28B-7F0DF040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6" y="0"/>
            <a:ext cx="7044580" cy="43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25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 dirty="0"/>
              <a:t>Best Goal Scorers Shot Locations – Results (4-6)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8DA88B1-EBA5-AB48-8763-5C04A712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84" y="0"/>
            <a:ext cx="6984195" cy="43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75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3455-5B05-D646-9654-6BE322F2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 dirty="0"/>
              <a:t>Best Goal Scorers Shot Locations – Results (7-9)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9893B7-7279-8B4A-80B2-3E533F0A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74" y="-2"/>
            <a:ext cx="6928661" cy="43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0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E76B-574B-5F48-B50A-73B2247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Best Goal Scorers Shot Locations</a:t>
            </a:r>
            <a:r>
              <a:rPr lang="en-US" dirty="0"/>
              <a:t>– Findings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D71-1780-5D4E-BC8A-8A28AA7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Right handed goal scorers like to score from the left side</a:t>
            </a:r>
          </a:p>
          <a:p>
            <a:r>
              <a:rPr lang="en-US" dirty="0"/>
              <a:t>Left handed goal scorers score more from right in front of the net</a:t>
            </a:r>
          </a:p>
        </p:txBody>
      </p:sp>
    </p:spTree>
    <p:extLst>
      <p:ext uri="{BB962C8B-B14F-4D97-AF65-F5344CB8AC3E}">
        <p14:creationId xmlns:p14="http://schemas.microsoft.com/office/powerpoint/2010/main" val="875075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6289-552F-734B-A99A-A3C2A6C4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and 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8DA6-1A4D-AA47-BACB-B1F6C0DD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the salary from the URL</a:t>
            </a:r>
          </a:p>
          <a:p>
            <a:r>
              <a:rPr lang="en-US" dirty="0"/>
              <a:t>Learning to use Density Plot</a:t>
            </a:r>
          </a:p>
          <a:p>
            <a:r>
              <a:rPr lang="en-US" dirty="0"/>
              <a:t>Surprised that right handed players seem to score from further away more often</a:t>
            </a:r>
          </a:p>
          <a:p>
            <a:r>
              <a:rPr lang="en-US" dirty="0"/>
              <a:t>Points per game don’t seem to be increasing as much as I had thought</a:t>
            </a:r>
          </a:p>
        </p:txBody>
      </p:sp>
    </p:spTree>
    <p:extLst>
      <p:ext uri="{BB962C8B-B14F-4D97-AF65-F5344CB8AC3E}">
        <p14:creationId xmlns:p14="http://schemas.microsoft.com/office/powerpoint/2010/main" val="3786396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6289-552F-734B-A99A-A3C2A6C4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8DA6-1A4D-AA47-BACB-B1F6C0DD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more into the shot densities (type of shot, shooting on the powerplay vs even strength, by team)</a:t>
            </a:r>
          </a:p>
          <a:p>
            <a:r>
              <a:rPr lang="en-US" dirty="0"/>
              <a:t>Add in contract length to see what teams might have a very good player at a cheap price and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25785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DEE5-F86B-A44C-86AA-D94716D0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C12F8C-FF8C-9746-B3CD-DB9117C8E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400" y="342900"/>
            <a:ext cx="8183723" cy="6172200"/>
          </a:xfrm>
        </p:spPr>
      </p:pic>
    </p:spTree>
    <p:extLst>
      <p:ext uri="{BB962C8B-B14F-4D97-AF65-F5344CB8AC3E}">
        <p14:creationId xmlns:p14="http://schemas.microsoft.com/office/powerpoint/2010/main" val="209882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BCAD-D2F3-454A-B6FE-802D2166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How has the style of play changed recently by year?</a:t>
            </a:r>
          </a:p>
          <a:p>
            <a:r>
              <a:rPr lang="en-US" dirty="0"/>
              <a:t>Question 2: Who are the best NHL players statistically?</a:t>
            </a:r>
          </a:p>
          <a:p>
            <a:r>
              <a:rPr lang="en-US" dirty="0"/>
              <a:t>Question 3: Who are the best NHL players per dollar spent?</a:t>
            </a:r>
          </a:p>
          <a:p>
            <a:r>
              <a:rPr lang="en-US" dirty="0"/>
              <a:t>Question 4: Do the best goal scorers all score from the same place?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42BAA-18E8-0146-8888-1B5B1306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098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9299-5D1D-4E47-803B-24C87245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Hockey Terminology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5243-6F2F-7F4D-9D5E-D581CCF6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– Both person who passes to goal scorer and the person that passes before</a:t>
            </a:r>
          </a:p>
          <a:p>
            <a:r>
              <a:rPr lang="en-US" dirty="0"/>
              <a:t>Points – Goals + Assists for a player</a:t>
            </a:r>
          </a:p>
          <a:p>
            <a:r>
              <a:rPr lang="en-US" dirty="0"/>
              <a:t>Penalty Minutes – Total minutes for that specific player</a:t>
            </a:r>
          </a:p>
          <a:p>
            <a:r>
              <a:rPr lang="en-US" dirty="0"/>
              <a:t>Hits – Hit by specific player on another player</a:t>
            </a:r>
          </a:p>
          <a:p>
            <a:r>
              <a:rPr lang="en-US" dirty="0"/>
              <a:t>Per 60 – Any statistic adjusted so it is by 60 minutes played by that player</a:t>
            </a:r>
          </a:p>
          <a:p>
            <a:r>
              <a:rPr lang="en-US" dirty="0"/>
              <a:t>Per Game – Same as above but by game</a:t>
            </a:r>
          </a:p>
        </p:txBody>
      </p:sp>
    </p:spTree>
    <p:extLst>
      <p:ext uri="{BB962C8B-B14F-4D97-AF65-F5344CB8AC3E}">
        <p14:creationId xmlns:p14="http://schemas.microsoft.com/office/powerpoint/2010/main" val="30777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B7F7-1F6B-3E47-86F5-8FC3BA8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887E-1B90-7544-A3D5-C6F33C98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50567"/>
          </a:xfrm>
        </p:spPr>
        <p:txBody>
          <a:bodyPr/>
          <a:lstStyle/>
          <a:p>
            <a:r>
              <a:rPr lang="en-US" dirty="0"/>
              <a:t>Made a new </a:t>
            </a:r>
            <a:r>
              <a:rPr lang="en-US" dirty="0" err="1"/>
              <a:t>dataframe</a:t>
            </a:r>
            <a:r>
              <a:rPr lang="en-US" dirty="0"/>
              <a:t> that combined most of the tables I needed</a:t>
            </a:r>
          </a:p>
          <a:p>
            <a:r>
              <a:rPr lang="en-US" dirty="0"/>
              <a:t>Removed columns that I would not use</a:t>
            </a:r>
          </a:p>
          <a:p>
            <a:r>
              <a:rPr lang="en-US" dirty="0"/>
              <a:t>Mutated columns to create full name of player, time on ice in minutes, and the season as a 4 digit number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46B28C5-9502-6541-9D20-1DB497B0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63" y="3424428"/>
            <a:ext cx="8138163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5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DC61-80A6-0D4C-BC5D-A06FBFEA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Changes – Data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022CD-CDB0-E341-85A2-D27626C9B37F}"/>
              </a:ext>
            </a:extLst>
          </p:cNvPr>
          <p:cNvSpPr txBox="1">
            <a:spLocks/>
          </p:cNvSpPr>
          <p:nvPr/>
        </p:nvSpPr>
        <p:spPr>
          <a:xfrm>
            <a:off x="3869268" y="1121287"/>
            <a:ext cx="7315200" cy="2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games played, total goals, assists, and points</a:t>
            </a:r>
          </a:p>
          <a:p>
            <a:r>
              <a:rPr lang="en-US" dirty="0"/>
              <a:t>Added per game categories for those statistics</a:t>
            </a:r>
          </a:p>
          <a:p>
            <a:r>
              <a:rPr lang="en-US" dirty="0"/>
              <a:t>Arrange by points per game</a:t>
            </a:r>
          </a:p>
          <a:p>
            <a:r>
              <a:rPr lang="en-US" dirty="0"/>
              <a:t>Plot top 10 by year</a:t>
            </a:r>
          </a:p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C770927-90AB-7744-B2EA-697A6CE1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428998"/>
            <a:ext cx="8043408" cy="18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E4DB1-2D4A-2A40-949B-BEB8BCA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Yearly Changes – Results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6F5E85-2D7D-F64A-A4EC-7BF766A0D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82" y="314331"/>
            <a:ext cx="6099582" cy="3690245"/>
          </a:xfrm>
          <a:prstGeom prst="rect">
            <a:avLst/>
          </a:prstGeom>
        </p:spPr>
      </p:pic>
      <p:pic>
        <p:nvPicPr>
          <p:cNvPr id="6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52904F1-DA25-B54B-89B0-74CFAF3C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7729"/>
            <a:ext cx="6096000" cy="36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3368B-9CED-EE47-9AC1-E1DD341B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Yearly Changes –Results Cont.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8512DD-28B5-B841-B676-10A7AF23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16920"/>
            <a:ext cx="6096001" cy="3733799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9511A9-9BAE-5449-A33C-B9D1F62A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" y="328170"/>
            <a:ext cx="6037543" cy="37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374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752</Words>
  <Application>Microsoft Macintosh PowerPoint</Application>
  <PresentationFormat>Widescreen</PresentationFormat>
  <Paragraphs>83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Corbel</vt:lpstr>
      <vt:lpstr>Wingdings 2</vt:lpstr>
      <vt:lpstr>Frame</vt:lpstr>
      <vt:lpstr>The Rise of Superstars in the NHL</vt:lpstr>
      <vt:lpstr>Introduction</vt:lpstr>
      <vt:lpstr>Overview of the Data</vt:lpstr>
      <vt:lpstr>Questions</vt:lpstr>
      <vt:lpstr>Hockey Terminology to Know</vt:lpstr>
      <vt:lpstr>Overall Data Processing</vt:lpstr>
      <vt:lpstr>Yearly Changes – Data Processing</vt:lpstr>
      <vt:lpstr>Yearly Changes – Results</vt:lpstr>
      <vt:lpstr>Yearly Changes –Results Cont.</vt:lpstr>
      <vt:lpstr>Yearly Changes –Results Cont.</vt:lpstr>
      <vt:lpstr>Yearly Changes – Findings Summarized</vt:lpstr>
      <vt:lpstr>Best Players Statistically – Data Processing</vt:lpstr>
      <vt:lpstr>Best Players Statistically - Results</vt:lpstr>
      <vt:lpstr>Best Players Statistically - Results</vt:lpstr>
      <vt:lpstr>Best Players Statistically - Results</vt:lpstr>
      <vt:lpstr>Best Players Statistically – Findings Summarized</vt:lpstr>
      <vt:lpstr>Best Players by Value – Data Processing</vt:lpstr>
      <vt:lpstr>Best Players by Value – Data Processing Cont.</vt:lpstr>
      <vt:lpstr>Best Players by Value - Results</vt:lpstr>
      <vt:lpstr>Best Players by Value – Results Cont.</vt:lpstr>
      <vt:lpstr>Best Players by Value – Results Cont.</vt:lpstr>
      <vt:lpstr>Best Players by Value – Findings Summarized</vt:lpstr>
      <vt:lpstr>Best Goal Scorers Shot Locations– Data Processing</vt:lpstr>
      <vt:lpstr>Best Goal Scorers Shot Locations – Results (1-3)</vt:lpstr>
      <vt:lpstr>Best Goal Scorers Shot Locations – Results (4-6)</vt:lpstr>
      <vt:lpstr>Best Goal Scorers Shot Locations – Results (7-9)</vt:lpstr>
      <vt:lpstr>Best Goal Scorers Shot Locations– Findings Summarized</vt:lpstr>
      <vt:lpstr>Technical Challenges and Surprises</vt:lpstr>
      <vt:lpstr>Extending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Ice</dc:title>
  <dc:creator>Michael J Garrity</dc:creator>
  <cp:lastModifiedBy>Michael J Garrity</cp:lastModifiedBy>
  <cp:revision>15</cp:revision>
  <dcterms:created xsi:type="dcterms:W3CDTF">2020-12-02T03:05:30Z</dcterms:created>
  <dcterms:modified xsi:type="dcterms:W3CDTF">2020-12-02T17:50:18Z</dcterms:modified>
</cp:coreProperties>
</file>