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7" r:id="rId2"/>
    <p:sldId id="278" r:id="rId3"/>
    <p:sldId id="269" r:id="rId4"/>
    <p:sldId id="280" r:id="rId5"/>
    <p:sldId id="279" r:id="rId6"/>
    <p:sldId id="281" r:id="rId7"/>
    <p:sldId id="265" r:id="rId8"/>
    <p:sldId id="260" r:id="rId9"/>
    <p:sldId id="276" r:id="rId10"/>
    <p:sldId id="274" r:id="rId11"/>
    <p:sldId id="266" r:id="rId12"/>
    <p:sldId id="27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045"/>
    <p:restoredTop sz="94730"/>
  </p:normalViewPr>
  <p:slideViewPr>
    <p:cSldViewPr snapToGrid="0">
      <p:cViewPr varScale="1">
        <p:scale>
          <a:sx n="86" d="100"/>
          <a:sy n="86" d="100"/>
        </p:scale>
        <p:origin x="248" y="8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6061C-F656-5950-CE86-F1EB3C0956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678B745-952C-ABC7-3258-C69062AA19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5127DB1-9C3E-61BA-4382-3F9E6171A2E2}"/>
              </a:ext>
            </a:extLst>
          </p:cNvPr>
          <p:cNvSpPr>
            <a:spLocks noGrp="1"/>
          </p:cNvSpPr>
          <p:nvPr>
            <p:ph type="dt" sz="half" idx="10"/>
          </p:nvPr>
        </p:nvSpPr>
        <p:spPr/>
        <p:txBody>
          <a:bodyPr/>
          <a:lstStyle/>
          <a:p>
            <a:fld id="{F050B874-00EB-C949-8A38-D107C8E5CF67}" type="datetimeFigureOut">
              <a:rPr lang="en-US" smtClean="0"/>
              <a:t>7/19/25</a:t>
            </a:fld>
            <a:endParaRPr lang="en-US"/>
          </a:p>
        </p:txBody>
      </p:sp>
      <p:sp>
        <p:nvSpPr>
          <p:cNvPr id="5" name="Footer Placeholder 4">
            <a:extLst>
              <a:ext uri="{FF2B5EF4-FFF2-40B4-BE49-F238E27FC236}">
                <a16:creationId xmlns:a16="http://schemas.microsoft.com/office/drawing/2014/main" id="{F28653A4-E82C-6406-F7B9-109AD57B99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F30C18-63A5-7925-6879-89DFE1CF898C}"/>
              </a:ext>
            </a:extLst>
          </p:cNvPr>
          <p:cNvSpPr>
            <a:spLocks noGrp="1"/>
          </p:cNvSpPr>
          <p:nvPr>
            <p:ph type="sldNum" sz="quarter" idx="12"/>
          </p:nvPr>
        </p:nvSpPr>
        <p:spPr/>
        <p:txBody>
          <a:bodyPr/>
          <a:lstStyle/>
          <a:p>
            <a:fld id="{74120563-3088-574D-B28D-CCEA2888F4FE}" type="slidenum">
              <a:rPr lang="en-US" smtClean="0"/>
              <a:t>‹#›</a:t>
            </a:fld>
            <a:endParaRPr lang="en-US"/>
          </a:p>
        </p:txBody>
      </p:sp>
    </p:spTree>
    <p:extLst>
      <p:ext uri="{BB962C8B-B14F-4D97-AF65-F5344CB8AC3E}">
        <p14:creationId xmlns:p14="http://schemas.microsoft.com/office/powerpoint/2010/main" val="1742787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D73D4-BAAE-D05A-DA4F-931D755C99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B98C75-B752-5705-8446-82FFC8D876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55B7B7-D2B7-647D-58F6-156E6A96F3A2}"/>
              </a:ext>
            </a:extLst>
          </p:cNvPr>
          <p:cNvSpPr>
            <a:spLocks noGrp="1"/>
          </p:cNvSpPr>
          <p:nvPr>
            <p:ph type="dt" sz="half" idx="10"/>
          </p:nvPr>
        </p:nvSpPr>
        <p:spPr/>
        <p:txBody>
          <a:bodyPr/>
          <a:lstStyle/>
          <a:p>
            <a:fld id="{F050B874-00EB-C949-8A38-D107C8E5CF67}" type="datetimeFigureOut">
              <a:rPr lang="en-US" smtClean="0"/>
              <a:t>7/19/25</a:t>
            </a:fld>
            <a:endParaRPr lang="en-US"/>
          </a:p>
        </p:txBody>
      </p:sp>
      <p:sp>
        <p:nvSpPr>
          <p:cNvPr id="5" name="Footer Placeholder 4">
            <a:extLst>
              <a:ext uri="{FF2B5EF4-FFF2-40B4-BE49-F238E27FC236}">
                <a16:creationId xmlns:a16="http://schemas.microsoft.com/office/drawing/2014/main" id="{78A37C12-3FB7-80E9-7B24-F868FEE4FB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6DDD07-0DA6-1041-8F8E-AF431F77D69D}"/>
              </a:ext>
            </a:extLst>
          </p:cNvPr>
          <p:cNvSpPr>
            <a:spLocks noGrp="1"/>
          </p:cNvSpPr>
          <p:nvPr>
            <p:ph type="sldNum" sz="quarter" idx="12"/>
          </p:nvPr>
        </p:nvSpPr>
        <p:spPr/>
        <p:txBody>
          <a:bodyPr/>
          <a:lstStyle/>
          <a:p>
            <a:fld id="{74120563-3088-574D-B28D-CCEA2888F4FE}" type="slidenum">
              <a:rPr lang="en-US" smtClean="0"/>
              <a:t>‹#›</a:t>
            </a:fld>
            <a:endParaRPr lang="en-US"/>
          </a:p>
        </p:txBody>
      </p:sp>
    </p:spTree>
    <p:extLst>
      <p:ext uri="{BB962C8B-B14F-4D97-AF65-F5344CB8AC3E}">
        <p14:creationId xmlns:p14="http://schemas.microsoft.com/office/powerpoint/2010/main" val="77056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38E106-C47E-ED83-26A4-7A719CFE648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CE2845-1DCC-07F4-1F04-0CE87C18E8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2746A9-4EB2-8C4F-DD25-F47E127C1046}"/>
              </a:ext>
            </a:extLst>
          </p:cNvPr>
          <p:cNvSpPr>
            <a:spLocks noGrp="1"/>
          </p:cNvSpPr>
          <p:nvPr>
            <p:ph type="dt" sz="half" idx="10"/>
          </p:nvPr>
        </p:nvSpPr>
        <p:spPr/>
        <p:txBody>
          <a:bodyPr/>
          <a:lstStyle/>
          <a:p>
            <a:fld id="{F050B874-00EB-C949-8A38-D107C8E5CF67}" type="datetimeFigureOut">
              <a:rPr lang="en-US" smtClean="0"/>
              <a:t>7/19/25</a:t>
            </a:fld>
            <a:endParaRPr lang="en-US"/>
          </a:p>
        </p:txBody>
      </p:sp>
      <p:sp>
        <p:nvSpPr>
          <p:cNvPr id="5" name="Footer Placeholder 4">
            <a:extLst>
              <a:ext uri="{FF2B5EF4-FFF2-40B4-BE49-F238E27FC236}">
                <a16:creationId xmlns:a16="http://schemas.microsoft.com/office/drawing/2014/main" id="{8E98642C-EFB6-B8D6-4586-DCA914E697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6F1A32-47C0-86C0-4BE8-0404724DDC31}"/>
              </a:ext>
            </a:extLst>
          </p:cNvPr>
          <p:cNvSpPr>
            <a:spLocks noGrp="1"/>
          </p:cNvSpPr>
          <p:nvPr>
            <p:ph type="sldNum" sz="quarter" idx="12"/>
          </p:nvPr>
        </p:nvSpPr>
        <p:spPr/>
        <p:txBody>
          <a:bodyPr/>
          <a:lstStyle/>
          <a:p>
            <a:fld id="{74120563-3088-574D-B28D-CCEA2888F4FE}" type="slidenum">
              <a:rPr lang="en-US" smtClean="0"/>
              <a:t>‹#›</a:t>
            </a:fld>
            <a:endParaRPr lang="en-US"/>
          </a:p>
        </p:txBody>
      </p:sp>
    </p:spTree>
    <p:extLst>
      <p:ext uri="{BB962C8B-B14F-4D97-AF65-F5344CB8AC3E}">
        <p14:creationId xmlns:p14="http://schemas.microsoft.com/office/powerpoint/2010/main" val="2179728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635D9-2BD0-B6FC-1899-2A4C2F70C5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2DF829-112C-CE17-0B30-A4DACC0A3D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6D9F77-2BCE-4CAC-B1CE-2AFE66AD6FE1}"/>
              </a:ext>
            </a:extLst>
          </p:cNvPr>
          <p:cNvSpPr>
            <a:spLocks noGrp="1"/>
          </p:cNvSpPr>
          <p:nvPr>
            <p:ph type="dt" sz="half" idx="10"/>
          </p:nvPr>
        </p:nvSpPr>
        <p:spPr/>
        <p:txBody>
          <a:bodyPr/>
          <a:lstStyle/>
          <a:p>
            <a:fld id="{F050B874-00EB-C949-8A38-D107C8E5CF67}" type="datetimeFigureOut">
              <a:rPr lang="en-US" smtClean="0"/>
              <a:t>7/19/25</a:t>
            </a:fld>
            <a:endParaRPr lang="en-US"/>
          </a:p>
        </p:txBody>
      </p:sp>
      <p:sp>
        <p:nvSpPr>
          <p:cNvPr id="5" name="Footer Placeholder 4">
            <a:extLst>
              <a:ext uri="{FF2B5EF4-FFF2-40B4-BE49-F238E27FC236}">
                <a16:creationId xmlns:a16="http://schemas.microsoft.com/office/drawing/2014/main" id="{9A9D0C13-BD0C-C55B-D3D0-9AB5B19F3A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A21821-9A14-C08C-8FB8-4E4A69728EF0}"/>
              </a:ext>
            </a:extLst>
          </p:cNvPr>
          <p:cNvSpPr>
            <a:spLocks noGrp="1"/>
          </p:cNvSpPr>
          <p:nvPr>
            <p:ph type="sldNum" sz="quarter" idx="12"/>
          </p:nvPr>
        </p:nvSpPr>
        <p:spPr/>
        <p:txBody>
          <a:bodyPr/>
          <a:lstStyle/>
          <a:p>
            <a:fld id="{74120563-3088-574D-B28D-CCEA2888F4FE}" type="slidenum">
              <a:rPr lang="en-US" smtClean="0"/>
              <a:t>‹#›</a:t>
            </a:fld>
            <a:endParaRPr lang="en-US"/>
          </a:p>
        </p:txBody>
      </p:sp>
    </p:spTree>
    <p:extLst>
      <p:ext uri="{BB962C8B-B14F-4D97-AF65-F5344CB8AC3E}">
        <p14:creationId xmlns:p14="http://schemas.microsoft.com/office/powerpoint/2010/main" val="1843155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1B1BB-735E-7EFF-CAD7-3EA393043C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B77F935-E9A7-9BA7-F581-FFF0B8480C4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DD1316-8DE8-5D38-D9E9-A10B143FDDB2}"/>
              </a:ext>
            </a:extLst>
          </p:cNvPr>
          <p:cNvSpPr>
            <a:spLocks noGrp="1"/>
          </p:cNvSpPr>
          <p:nvPr>
            <p:ph type="dt" sz="half" idx="10"/>
          </p:nvPr>
        </p:nvSpPr>
        <p:spPr/>
        <p:txBody>
          <a:bodyPr/>
          <a:lstStyle/>
          <a:p>
            <a:fld id="{F050B874-00EB-C949-8A38-D107C8E5CF67}" type="datetimeFigureOut">
              <a:rPr lang="en-US" smtClean="0"/>
              <a:t>7/19/25</a:t>
            </a:fld>
            <a:endParaRPr lang="en-US"/>
          </a:p>
        </p:txBody>
      </p:sp>
      <p:sp>
        <p:nvSpPr>
          <p:cNvPr id="5" name="Footer Placeholder 4">
            <a:extLst>
              <a:ext uri="{FF2B5EF4-FFF2-40B4-BE49-F238E27FC236}">
                <a16:creationId xmlns:a16="http://schemas.microsoft.com/office/drawing/2014/main" id="{15A3328C-C203-AEB4-4A6E-FBFB440F3C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5B39DC-2BA7-C4C1-2D50-34BF6AC36435}"/>
              </a:ext>
            </a:extLst>
          </p:cNvPr>
          <p:cNvSpPr>
            <a:spLocks noGrp="1"/>
          </p:cNvSpPr>
          <p:nvPr>
            <p:ph type="sldNum" sz="quarter" idx="12"/>
          </p:nvPr>
        </p:nvSpPr>
        <p:spPr/>
        <p:txBody>
          <a:bodyPr/>
          <a:lstStyle/>
          <a:p>
            <a:fld id="{74120563-3088-574D-B28D-CCEA2888F4FE}" type="slidenum">
              <a:rPr lang="en-US" smtClean="0"/>
              <a:t>‹#›</a:t>
            </a:fld>
            <a:endParaRPr lang="en-US"/>
          </a:p>
        </p:txBody>
      </p:sp>
    </p:spTree>
    <p:extLst>
      <p:ext uri="{BB962C8B-B14F-4D97-AF65-F5344CB8AC3E}">
        <p14:creationId xmlns:p14="http://schemas.microsoft.com/office/powerpoint/2010/main" val="2259468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F4BBA-D271-9F02-2E57-30D52525B1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AB8782-9223-0BB6-E0B6-657EB7F32B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0D4300-3BF4-15E8-D528-768DA88F26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32DB30-3999-4600-018A-E4BEE21DD2D0}"/>
              </a:ext>
            </a:extLst>
          </p:cNvPr>
          <p:cNvSpPr>
            <a:spLocks noGrp="1"/>
          </p:cNvSpPr>
          <p:nvPr>
            <p:ph type="dt" sz="half" idx="10"/>
          </p:nvPr>
        </p:nvSpPr>
        <p:spPr/>
        <p:txBody>
          <a:bodyPr/>
          <a:lstStyle/>
          <a:p>
            <a:fld id="{F050B874-00EB-C949-8A38-D107C8E5CF67}" type="datetimeFigureOut">
              <a:rPr lang="en-US" smtClean="0"/>
              <a:t>7/19/25</a:t>
            </a:fld>
            <a:endParaRPr lang="en-US"/>
          </a:p>
        </p:txBody>
      </p:sp>
      <p:sp>
        <p:nvSpPr>
          <p:cNvPr id="6" name="Footer Placeholder 5">
            <a:extLst>
              <a:ext uri="{FF2B5EF4-FFF2-40B4-BE49-F238E27FC236}">
                <a16:creationId xmlns:a16="http://schemas.microsoft.com/office/drawing/2014/main" id="{A28510DF-1963-6B11-5D61-BC243C59B6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8B2C8B-931F-B048-1DFF-9E57BD294368}"/>
              </a:ext>
            </a:extLst>
          </p:cNvPr>
          <p:cNvSpPr>
            <a:spLocks noGrp="1"/>
          </p:cNvSpPr>
          <p:nvPr>
            <p:ph type="sldNum" sz="quarter" idx="12"/>
          </p:nvPr>
        </p:nvSpPr>
        <p:spPr/>
        <p:txBody>
          <a:bodyPr/>
          <a:lstStyle/>
          <a:p>
            <a:fld id="{74120563-3088-574D-B28D-CCEA2888F4FE}" type="slidenum">
              <a:rPr lang="en-US" smtClean="0"/>
              <a:t>‹#›</a:t>
            </a:fld>
            <a:endParaRPr lang="en-US"/>
          </a:p>
        </p:txBody>
      </p:sp>
    </p:spTree>
    <p:extLst>
      <p:ext uri="{BB962C8B-B14F-4D97-AF65-F5344CB8AC3E}">
        <p14:creationId xmlns:p14="http://schemas.microsoft.com/office/powerpoint/2010/main" val="2718672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40414-3C76-146E-A449-FFBE5A2786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4A19F39-27CC-EECC-81F9-8A0D3C391A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19A457-620C-FFB8-EA59-EE755D64C5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9B7CB7-2F9E-26E2-EB56-8F8520CCA7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18DA1B-CC33-78ED-C81F-F4A4E89F73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485208-994F-2165-7B10-9839B43411A3}"/>
              </a:ext>
            </a:extLst>
          </p:cNvPr>
          <p:cNvSpPr>
            <a:spLocks noGrp="1"/>
          </p:cNvSpPr>
          <p:nvPr>
            <p:ph type="dt" sz="half" idx="10"/>
          </p:nvPr>
        </p:nvSpPr>
        <p:spPr/>
        <p:txBody>
          <a:bodyPr/>
          <a:lstStyle/>
          <a:p>
            <a:fld id="{F050B874-00EB-C949-8A38-D107C8E5CF67}" type="datetimeFigureOut">
              <a:rPr lang="en-US" smtClean="0"/>
              <a:t>7/19/25</a:t>
            </a:fld>
            <a:endParaRPr lang="en-US"/>
          </a:p>
        </p:txBody>
      </p:sp>
      <p:sp>
        <p:nvSpPr>
          <p:cNvPr id="8" name="Footer Placeholder 7">
            <a:extLst>
              <a:ext uri="{FF2B5EF4-FFF2-40B4-BE49-F238E27FC236}">
                <a16:creationId xmlns:a16="http://schemas.microsoft.com/office/drawing/2014/main" id="{B340040E-FE13-5F2C-CD59-0A196223799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25E6C3-6BB6-6E25-DA00-33F8F5903F4D}"/>
              </a:ext>
            </a:extLst>
          </p:cNvPr>
          <p:cNvSpPr>
            <a:spLocks noGrp="1"/>
          </p:cNvSpPr>
          <p:nvPr>
            <p:ph type="sldNum" sz="quarter" idx="12"/>
          </p:nvPr>
        </p:nvSpPr>
        <p:spPr/>
        <p:txBody>
          <a:bodyPr/>
          <a:lstStyle/>
          <a:p>
            <a:fld id="{74120563-3088-574D-B28D-CCEA2888F4FE}" type="slidenum">
              <a:rPr lang="en-US" smtClean="0"/>
              <a:t>‹#›</a:t>
            </a:fld>
            <a:endParaRPr lang="en-US"/>
          </a:p>
        </p:txBody>
      </p:sp>
    </p:spTree>
    <p:extLst>
      <p:ext uri="{BB962C8B-B14F-4D97-AF65-F5344CB8AC3E}">
        <p14:creationId xmlns:p14="http://schemas.microsoft.com/office/powerpoint/2010/main" val="4224921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0BE46-2653-6949-25B9-D54A73D7210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183E7B-A0C7-1AF1-56EF-8FB8930930F6}"/>
              </a:ext>
            </a:extLst>
          </p:cNvPr>
          <p:cNvSpPr>
            <a:spLocks noGrp="1"/>
          </p:cNvSpPr>
          <p:nvPr>
            <p:ph type="dt" sz="half" idx="10"/>
          </p:nvPr>
        </p:nvSpPr>
        <p:spPr/>
        <p:txBody>
          <a:bodyPr/>
          <a:lstStyle/>
          <a:p>
            <a:fld id="{F050B874-00EB-C949-8A38-D107C8E5CF67}" type="datetimeFigureOut">
              <a:rPr lang="en-US" smtClean="0"/>
              <a:t>7/19/25</a:t>
            </a:fld>
            <a:endParaRPr lang="en-US"/>
          </a:p>
        </p:txBody>
      </p:sp>
      <p:sp>
        <p:nvSpPr>
          <p:cNvPr id="4" name="Footer Placeholder 3">
            <a:extLst>
              <a:ext uri="{FF2B5EF4-FFF2-40B4-BE49-F238E27FC236}">
                <a16:creationId xmlns:a16="http://schemas.microsoft.com/office/drawing/2014/main" id="{E607DAE7-4364-D57E-E0E6-C2B31D886F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8C97491-D382-AC0E-7077-47F92F20F25E}"/>
              </a:ext>
            </a:extLst>
          </p:cNvPr>
          <p:cNvSpPr>
            <a:spLocks noGrp="1"/>
          </p:cNvSpPr>
          <p:nvPr>
            <p:ph type="sldNum" sz="quarter" idx="12"/>
          </p:nvPr>
        </p:nvSpPr>
        <p:spPr/>
        <p:txBody>
          <a:bodyPr/>
          <a:lstStyle/>
          <a:p>
            <a:fld id="{74120563-3088-574D-B28D-CCEA2888F4FE}" type="slidenum">
              <a:rPr lang="en-US" smtClean="0"/>
              <a:t>‹#›</a:t>
            </a:fld>
            <a:endParaRPr lang="en-US"/>
          </a:p>
        </p:txBody>
      </p:sp>
    </p:spTree>
    <p:extLst>
      <p:ext uri="{BB962C8B-B14F-4D97-AF65-F5344CB8AC3E}">
        <p14:creationId xmlns:p14="http://schemas.microsoft.com/office/powerpoint/2010/main" val="2760548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105F35-2F84-6452-FEE4-D3DB5658267E}"/>
              </a:ext>
            </a:extLst>
          </p:cNvPr>
          <p:cNvSpPr>
            <a:spLocks noGrp="1"/>
          </p:cNvSpPr>
          <p:nvPr>
            <p:ph type="dt" sz="half" idx="10"/>
          </p:nvPr>
        </p:nvSpPr>
        <p:spPr/>
        <p:txBody>
          <a:bodyPr/>
          <a:lstStyle/>
          <a:p>
            <a:fld id="{F050B874-00EB-C949-8A38-D107C8E5CF67}" type="datetimeFigureOut">
              <a:rPr lang="en-US" smtClean="0"/>
              <a:t>7/19/25</a:t>
            </a:fld>
            <a:endParaRPr lang="en-US"/>
          </a:p>
        </p:txBody>
      </p:sp>
      <p:sp>
        <p:nvSpPr>
          <p:cNvPr id="3" name="Footer Placeholder 2">
            <a:extLst>
              <a:ext uri="{FF2B5EF4-FFF2-40B4-BE49-F238E27FC236}">
                <a16:creationId xmlns:a16="http://schemas.microsoft.com/office/drawing/2014/main" id="{3A688314-D52D-B1C6-1185-734404FD0E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BF6EA2F-2DAA-5F53-F359-8AD2A19A0AE0}"/>
              </a:ext>
            </a:extLst>
          </p:cNvPr>
          <p:cNvSpPr>
            <a:spLocks noGrp="1"/>
          </p:cNvSpPr>
          <p:nvPr>
            <p:ph type="sldNum" sz="quarter" idx="12"/>
          </p:nvPr>
        </p:nvSpPr>
        <p:spPr/>
        <p:txBody>
          <a:bodyPr/>
          <a:lstStyle/>
          <a:p>
            <a:fld id="{74120563-3088-574D-B28D-CCEA2888F4FE}" type="slidenum">
              <a:rPr lang="en-US" smtClean="0"/>
              <a:t>‹#›</a:t>
            </a:fld>
            <a:endParaRPr lang="en-US"/>
          </a:p>
        </p:txBody>
      </p:sp>
    </p:spTree>
    <p:extLst>
      <p:ext uri="{BB962C8B-B14F-4D97-AF65-F5344CB8AC3E}">
        <p14:creationId xmlns:p14="http://schemas.microsoft.com/office/powerpoint/2010/main" val="3049163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A9FA7-B994-E151-26BA-8A2AD6F9F3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8ACD16-4934-1EC4-4738-5D13720981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555EB82-3C59-626C-CB51-6DBD12B3EA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A94636-1C88-285E-B625-8158434BCD78}"/>
              </a:ext>
            </a:extLst>
          </p:cNvPr>
          <p:cNvSpPr>
            <a:spLocks noGrp="1"/>
          </p:cNvSpPr>
          <p:nvPr>
            <p:ph type="dt" sz="half" idx="10"/>
          </p:nvPr>
        </p:nvSpPr>
        <p:spPr/>
        <p:txBody>
          <a:bodyPr/>
          <a:lstStyle/>
          <a:p>
            <a:fld id="{F050B874-00EB-C949-8A38-D107C8E5CF67}" type="datetimeFigureOut">
              <a:rPr lang="en-US" smtClean="0"/>
              <a:t>7/19/25</a:t>
            </a:fld>
            <a:endParaRPr lang="en-US"/>
          </a:p>
        </p:txBody>
      </p:sp>
      <p:sp>
        <p:nvSpPr>
          <p:cNvPr id="6" name="Footer Placeholder 5">
            <a:extLst>
              <a:ext uri="{FF2B5EF4-FFF2-40B4-BE49-F238E27FC236}">
                <a16:creationId xmlns:a16="http://schemas.microsoft.com/office/drawing/2014/main" id="{62C6C072-C739-EB5B-08D1-1C2CABAE2A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CF7289-48F1-8EA4-DE0E-03256DCEFFF7}"/>
              </a:ext>
            </a:extLst>
          </p:cNvPr>
          <p:cNvSpPr>
            <a:spLocks noGrp="1"/>
          </p:cNvSpPr>
          <p:nvPr>
            <p:ph type="sldNum" sz="quarter" idx="12"/>
          </p:nvPr>
        </p:nvSpPr>
        <p:spPr/>
        <p:txBody>
          <a:bodyPr/>
          <a:lstStyle/>
          <a:p>
            <a:fld id="{74120563-3088-574D-B28D-CCEA2888F4FE}" type="slidenum">
              <a:rPr lang="en-US" smtClean="0"/>
              <a:t>‹#›</a:t>
            </a:fld>
            <a:endParaRPr lang="en-US"/>
          </a:p>
        </p:txBody>
      </p:sp>
    </p:spTree>
    <p:extLst>
      <p:ext uri="{BB962C8B-B14F-4D97-AF65-F5344CB8AC3E}">
        <p14:creationId xmlns:p14="http://schemas.microsoft.com/office/powerpoint/2010/main" val="3281708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60EF6-67FD-8BBB-C2A3-93571A9A9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7C7D48-2F69-0A0E-8DAB-8D12506E2C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D7EA046-2AC6-67DF-023C-F7F025491F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0A5CF1-4576-A795-52F6-94C99F66CC38}"/>
              </a:ext>
            </a:extLst>
          </p:cNvPr>
          <p:cNvSpPr>
            <a:spLocks noGrp="1"/>
          </p:cNvSpPr>
          <p:nvPr>
            <p:ph type="dt" sz="half" idx="10"/>
          </p:nvPr>
        </p:nvSpPr>
        <p:spPr/>
        <p:txBody>
          <a:bodyPr/>
          <a:lstStyle/>
          <a:p>
            <a:fld id="{F050B874-00EB-C949-8A38-D107C8E5CF67}" type="datetimeFigureOut">
              <a:rPr lang="en-US" smtClean="0"/>
              <a:t>7/19/25</a:t>
            </a:fld>
            <a:endParaRPr lang="en-US"/>
          </a:p>
        </p:txBody>
      </p:sp>
      <p:sp>
        <p:nvSpPr>
          <p:cNvPr id="6" name="Footer Placeholder 5">
            <a:extLst>
              <a:ext uri="{FF2B5EF4-FFF2-40B4-BE49-F238E27FC236}">
                <a16:creationId xmlns:a16="http://schemas.microsoft.com/office/drawing/2014/main" id="{A3508B40-0D18-72FE-74D5-053F953DE2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8B2646-4EF3-E679-CCC5-EF71196A48FD}"/>
              </a:ext>
            </a:extLst>
          </p:cNvPr>
          <p:cNvSpPr>
            <a:spLocks noGrp="1"/>
          </p:cNvSpPr>
          <p:nvPr>
            <p:ph type="sldNum" sz="quarter" idx="12"/>
          </p:nvPr>
        </p:nvSpPr>
        <p:spPr/>
        <p:txBody>
          <a:bodyPr/>
          <a:lstStyle/>
          <a:p>
            <a:fld id="{74120563-3088-574D-B28D-CCEA2888F4FE}" type="slidenum">
              <a:rPr lang="en-US" smtClean="0"/>
              <a:t>‹#›</a:t>
            </a:fld>
            <a:endParaRPr lang="en-US"/>
          </a:p>
        </p:txBody>
      </p:sp>
    </p:spTree>
    <p:extLst>
      <p:ext uri="{BB962C8B-B14F-4D97-AF65-F5344CB8AC3E}">
        <p14:creationId xmlns:p14="http://schemas.microsoft.com/office/powerpoint/2010/main" val="2130115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D8EF53-0BD2-7F53-6833-1EE8EAD79C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1B84318-A16C-FFE8-CAE1-9AB66BFC6F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D94D5A-05F4-62F0-EC66-3445545D84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050B874-00EB-C949-8A38-D107C8E5CF67}" type="datetimeFigureOut">
              <a:rPr lang="en-US" smtClean="0"/>
              <a:t>7/19/25</a:t>
            </a:fld>
            <a:endParaRPr lang="en-US"/>
          </a:p>
        </p:txBody>
      </p:sp>
      <p:sp>
        <p:nvSpPr>
          <p:cNvPr id="5" name="Footer Placeholder 4">
            <a:extLst>
              <a:ext uri="{FF2B5EF4-FFF2-40B4-BE49-F238E27FC236}">
                <a16:creationId xmlns:a16="http://schemas.microsoft.com/office/drawing/2014/main" id="{D564E570-D376-3594-A713-18839F9D02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86EA507-C329-D09B-A28A-CE87DF3C29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4120563-3088-574D-B28D-CCEA2888F4FE}" type="slidenum">
              <a:rPr lang="en-US" smtClean="0"/>
              <a:t>‹#›</a:t>
            </a:fld>
            <a:endParaRPr lang="en-US"/>
          </a:p>
        </p:txBody>
      </p:sp>
    </p:spTree>
    <p:extLst>
      <p:ext uri="{BB962C8B-B14F-4D97-AF65-F5344CB8AC3E}">
        <p14:creationId xmlns:p14="http://schemas.microsoft.com/office/powerpoint/2010/main" val="37185139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D9E565CE-4D55-9666-C719-8920BF9BAA3B}"/>
              </a:ext>
            </a:extLst>
          </p:cNvPr>
          <p:cNvPicPr>
            <a:picLocks noChangeAspect="1"/>
          </p:cNvPicPr>
          <p:nvPr/>
        </p:nvPicPr>
        <p:blipFill>
          <a:blip r:embed="rId2"/>
          <a:stretch>
            <a:fillRect/>
          </a:stretch>
        </p:blipFill>
        <p:spPr>
          <a:xfrm>
            <a:off x="736003" y="605772"/>
            <a:ext cx="7772400" cy="1235821"/>
          </a:xfrm>
          <a:prstGeom prst="rect">
            <a:avLst/>
          </a:prstGeom>
        </p:spPr>
      </p:pic>
      <p:sp>
        <p:nvSpPr>
          <p:cNvPr id="18" name="TextBox 17">
            <a:extLst>
              <a:ext uri="{FF2B5EF4-FFF2-40B4-BE49-F238E27FC236}">
                <a16:creationId xmlns:a16="http://schemas.microsoft.com/office/drawing/2014/main" id="{F129367E-D624-52CE-C387-C23FC49DF0A2}"/>
              </a:ext>
            </a:extLst>
          </p:cNvPr>
          <p:cNvSpPr txBox="1"/>
          <p:nvPr/>
        </p:nvSpPr>
        <p:spPr>
          <a:xfrm>
            <a:off x="1619922" y="1834375"/>
            <a:ext cx="6099586" cy="1954381"/>
          </a:xfrm>
          <a:prstGeom prst="rect">
            <a:avLst/>
          </a:prstGeom>
          <a:noFill/>
        </p:spPr>
        <p:txBody>
          <a:bodyPr wrap="square">
            <a:spAutoFit/>
          </a:bodyPr>
          <a:lstStyle/>
          <a:p>
            <a:pPr algn="just"/>
            <a:r>
              <a:rPr lang="en-US" sz="1100" b="1" dirty="0">
                <a:latin typeface="Arial" panose="020B0604020202020204" pitchFamily="34" charset="0"/>
                <a:cs typeface="Arial" panose="020B0604020202020204" pitchFamily="34" charset="0"/>
              </a:rPr>
              <a:t>Figure 1. Schematic of the EmbedDiff pipeline for structure-informed protein generation.</a:t>
            </a:r>
            <a:br>
              <a:rPr lang="en-US" sz="1100" dirty="0">
                <a:latin typeface="Arial" panose="020B0604020202020204" pitchFamily="34" charset="0"/>
                <a:cs typeface="Arial" panose="020B0604020202020204" pitchFamily="34" charset="0"/>
              </a:rPr>
            </a:br>
            <a:r>
              <a:rPr lang="en-US" sz="1100" dirty="0">
                <a:latin typeface="Arial" panose="020B0604020202020204" pitchFamily="34" charset="0"/>
                <a:cs typeface="Arial" panose="020B0604020202020204" pitchFamily="34" charset="0"/>
              </a:rPr>
              <a:t>The pipeline begins by embedding natural protein sequences using the pretrained ESM2 language model, producing fixed-length latent vectors. These embeddings are used to train a denoising diffusion model that learns to reverse Gaussian noise in latent space using a lightweight MLP. During inference, random noise vectors are iteratively denoised to generate novel protein embeddings. Generated embeddings are decoded into amino acid sequences using an autoregressive Transformer decoder. Decoding is performed via a hybrid sampling scheme that probabilistically mixes between model predictions and residues from the most similar reference sequence. Output sequences are filtered based on entropy and percent identity to maintain diversity and biological realism. Structural plausibility is evaluated using ESMFold to ensure foldable, novel sequences across protein families.</a:t>
            </a:r>
          </a:p>
        </p:txBody>
      </p:sp>
      <p:sp>
        <p:nvSpPr>
          <p:cNvPr id="20" name="TextBox 19">
            <a:extLst>
              <a:ext uri="{FF2B5EF4-FFF2-40B4-BE49-F238E27FC236}">
                <a16:creationId xmlns:a16="http://schemas.microsoft.com/office/drawing/2014/main" id="{BC4B309C-AA45-0C1B-D9D0-1656C62463F8}"/>
              </a:ext>
            </a:extLst>
          </p:cNvPr>
          <p:cNvSpPr txBox="1"/>
          <p:nvPr/>
        </p:nvSpPr>
        <p:spPr>
          <a:xfrm>
            <a:off x="4622203" y="4607992"/>
            <a:ext cx="6099586" cy="1446550"/>
          </a:xfrm>
          <a:prstGeom prst="rect">
            <a:avLst/>
          </a:prstGeom>
          <a:noFill/>
        </p:spPr>
        <p:txBody>
          <a:bodyPr wrap="square">
            <a:spAutoFit/>
          </a:bodyPr>
          <a:lstStyle/>
          <a:p>
            <a:pPr algn="just"/>
            <a:r>
              <a:rPr lang="en-US" sz="1100" b="1" dirty="0">
                <a:latin typeface="Arial" panose="020B0604020202020204" pitchFamily="34" charset="0"/>
                <a:cs typeface="Arial" panose="020B0604020202020204" pitchFamily="34" charset="0"/>
              </a:rPr>
              <a:t>Figure 1b. </a:t>
            </a:r>
            <a:r>
              <a:rPr lang="en-US" sz="1100" b="1" i="1" dirty="0">
                <a:latin typeface="Arial" panose="020B0604020202020204" pitchFamily="34" charset="0"/>
                <a:cs typeface="Arial" panose="020B0604020202020204" pitchFamily="34" charset="0"/>
              </a:rPr>
              <a:t>Evaluation pipeline for EmbedDiff-generated protein sequences.</a:t>
            </a:r>
            <a:br>
              <a:rPr lang="en-US" sz="1100" dirty="0">
                <a:latin typeface="Arial" panose="020B0604020202020204" pitchFamily="34" charset="0"/>
                <a:cs typeface="Arial" panose="020B0604020202020204" pitchFamily="34" charset="0"/>
              </a:rPr>
            </a:br>
            <a:r>
              <a:rPr lang="en-US" sz="1100" dirty="0">
                <a:latin typeface="Arial" panose="020B0604020202020204" pitchFamily="34" charset="0"/>
                <a:cs typeface="Arial" panose="020B0604020202020204" pitchFamily="34" charset="0"/>
              </a:rPr>
              <a:t>After decoding, generated protein sequences are assessed using a multi-faceted evaluation pipeline. This includes: (1) embedding-based similarity metrics (e.g., cosine similarity and t-SNE in ESM2 latent space) to quantify proximity to natural sequences; (2) structure-based evaluation using models like ESMFold to predict 3D folds and derive per-residue confidence scores (e.g., </a:t>
            </a:r>
            <a:r>
              <a:rPr lang="en-US" sz="1100" dirty="0" err="1">
                <a:latin typeface="Arial" panose="020B0604020202020204" pitchFamily="34" charset="0"/>
                <a:cs typeface="Arial" panose="020B0604020202020204" pitchFamily="34" charset="0"/>
              </a:rPr>
              <a:t>pLDDT</a:t>
            </a:r>
            <a:r>
              <a:rPr lang="en-US" sz="1100" dirty="0">
                <a:latin typeface="Arial" panose="020B0604020202020204" pitchFamily="34" charset="0"/>
                <a:cs typeface="Arial" panose="020B0604020202020204" pitchFamily="34" charset="0"/>
              </a:rPr>
              <a:t>); and (3) sequence-level comparison against known proteins using BLAST, enabling detection of homologous or novel variants. This integrative evaluation framework helps assess fidelity, diversity, and structural plausibility of generated proteins.</a:t>
            </a:r>
          </a:p>
        </p:txBody>
      </p:sp>
      <p:pic>
        <p:nvPicPr>
          <p:cNvPr id="5" name="Picture 4" descr="A diagram of embedding and embedding&#10;&#10;AI-generated content may be incorrect.">
            <a:extLst>
              <a:ext uri="{FF2B5EF4-FFF2-40B4-BE49-F238E27FC236}">
                <a16:creationId xmlns:a16="http://schemas.microsoft.com/office/drawing/2014/main" id="{DAB4E629-0378-C271-6B41-B6F73AC4E052}"/>
              </a:ext>
            </a:extLst>
          </p:cNvPr>
          <p:cNvPicPr>
            <a:picLocks noChangeAspect="1"/>
          </p:cNvPicPr>
          <p:nvPr/>
        </p:nvPicPr>
        <p:blipFill>
          <a:blip r:embed="rId3"/>
          <a:srcRect l="-1613" t="1728" r="1"/>
          <a:stretch>
            <a:fillRect/>
          </a:stretch>
        </p:blipFill>
        <p:spPr>
          <a:xfrm>
            <a:off x="576943" y="4190999"/>
            <a:ext cx="3600450" cy="2321367"/>
          </a:xfrm>
          <a:prstGeom prst="rect">
            <a:avLst/>
          </a:prstGeom>
        </p:spPr>
      </p:pic>
    </p:spTree>
    <p:extLst>
      <p:ext uri="{BB962C8B-B14F-4D97-AF65-F5344CB8AC3E}">
        <p14:creationId xmlns:p14="http://schemas.microsoft.com/office/powerpoint/2010/main" val="3039631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6528A6F4-B41A-656F-DE13-24313BF8AFDC}"/>
              </a:ext>
            </a:extLst>
          </p:cNvPr>
          <p:cNvSpPr txBox="1"/>
          <p:nvPr/>
        </p:nvSpPr>
        <p:spPr>
          <a:xfrm>
            <a:off x="920184" y="3655393"/>
            <a:ext cx="6099586" cy="1061829"/>
          </a:xfrm>
          <a:prstGeom prst="rect">
            <a:avLst/>
          </a:prstGeom>
          <a:noFill/>
        </p:spPr>
        <p:txBody>
          <a:bodyPr wrap="square">
            <a:spAutoFit/>
          </a:bodyPr>
          <a:lstStyle/>
          <a:p>
            <a:r>
              <a:rPr lang="en-US" sz="900" b="1" dirty="0">
                <a:latin typeface="Arial" panose="020B0604020202020204" pitchFamily="34" charset="0"/>
                <a:cs typeface="Arial" panose="020B0604020202020204" pitchFamily="34" charset="0"/>
              </a:rPr>
              <a:t>Figure 5. Comparison of decoder architectures during training.</a:t>
            </a:r>
            <a:br>
              <a:rPr lang="en-US" sz="900" dirty="0">
                <a:latin typeface="Arial" panose="020B0604020202020204" pitchFamily="34" charset="0"/>
                <a:cs typeface="Arial" panose="020B0604020202020204" pitchFamily="34" charset="0"/>
              </a:rPr>
            </a:br>
            <a:r>
              <a:rPr lang="en-US" sz="900" dirty="0">
                <a:latin typeface="Arial" panose="020B0604020202020204" pitchFamily="34" charset="0"/>
                <a:cs typeface="Arial" panose="020B0604020202020204" pitchFamily="34" charset="0"/>
              </a:rPr>
              <a:t>(Top) Training and validation loss curves for the Transformer-based decoder trained on embedding–sequence pairs. The model converges quickly within the first 5 epochs, maintaining stable generalization with minimal train–</a:t>
            </a:r>
            <a:r>
              <a:rPr lang="en-US" sz="900" dirty="0" err="1">
                <a:latin typeface="Arial" panose="020B0604020202020204" pitchFamily="34" charset="0"/>
                <a:cs typeface="Arial" panose="020B0604020202020204" pitchFamily="34" charset="0"/>
              </a:rPr>
              <a:t>val</a:t>
            </a:r>
            <a:r>
              <a:rPr lang="en-US" sz="900" dirty="0">
                <a:latin typeface="Arial" panose="020B0604020202020204" pitchFamily="34" charset="0"/>
                <a:cs typeface="Arial" panose="020B0604020202020204" pitchFamily="34" charset="0"/>
              </a:rPr>
              <a:t> gap.</a:t>
            </a:r>
            <a:br>
              <a:rPr lang="en-US" sz="900" dirty="0">
                <a:latin typeface="Arial" panose="020B0604020202020204" pitchFamily="34" charset="0"/>
                <a:cs typeface="Arial" panose="020B0604020202020204" pitchFamily="34" charset="0"/>
              </a:rPr>
            </a:br>
            <a:r>
              <a:rPr lang="en-US" sz="900" dirty="0">
                <a:latin typeface="Arial" panose="020B0604020202020204" pitchFamily="34" charset="0"/>
                <a:cs typeface="Arial" panose="020B0604020202020204" pitchFamily="34" charset="0"/>
              </a:rPr>
              <a:t>(Bottom) Training and validation loss curves for the LSTM-based decoder. Loss decreases more gradually, and a persistent train–</a:t>
            </a:r>
            <a:r>
              <a:rPr lang="en-US" sz="900" dirty="0" err="1">
                <a:latin typeface="Arial" panose="020B0604020202020204" pitchFamily="34" charset="0"/>
                <a:cs typeface="Arial" panose="020B0604020202020204" pitchFamily="34" charset="0"/>
              </a:rPr>
              <a:t>val</a:t>
            </a:r>
            <a:r>
              <a:rPr lang="en-US" sz="900" dirty="0">
                <a:latin typeface="Arial" panose="020B0604020202020204" pitchFamily="34" charset="0"/>
                <a:cs typeface="Arial" panose="020B0604020202020204" pitchFamily="34" charset="0"/>
              </a:rPr>
              <a:t> gap indicates reduced generalization and lower model efficiency.</a:t>
            </a:r>
            <a:br>
              <a:rPr lang="en-US" sz="900" dirty="0">
                <a:latin typeface="Arial" panose="020B0604020202020204" pitchFamily="34" charset="0"/>
                <a:cs typeface="Arial" panose="020B0604020202020204" pitchFamily="34" charset="0"/>
              </a:rPr>
            </a:br>
            <a:r>
              <a:rPr lang="en-US" sz="900" dirty="0">
                <a:latin typeface="Arial" panose="020B0604020202020204" pitchFamily="34" charset="0"/>
                <a:cs typeface="Arial" panose="020B0604020202020204" pitchFamily="34" charset="0"/>
              </a:rPr>
              <a:t>These results support the use of Transformer decoders in StructDiff for faster convergence, lower final loss, and improved reconstruction quality.</a:t>
            </a:r>
          </a:p>
        </p:txBody>
      </p:sp>
    </p:spTree>
    <p:extLst>
      <p:ext uri="{BB962C8B-B14F-4D97-AF65-F5344CB8AC3E}">
        <p14:creationId xmlns:p14="http://schemas.microsoft.com/office/powerpoint/2010/main" val="2715572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F8761D0-9944-D077-2E12-161C1116D2B9}"/>
              </a:ext>
            </a:extLst>
          </p:cNvPr>
          <p:cNvSpPr txBox="1"/>
          <p:nvPr/>
        </p:nvSpPr>
        <p:spPr>
          <a:xfrm>
            <a:off x="774997" y="4668425"/>
            <a:ext cx="6099586" cy="1384995"/>
          </a:xfrm>
          <a:prstGeom prst="rect">
            <a:avLst/>
          </a:prstGeom>
          <a:noFill/>
        </p:spPr>
        <p:txBody>
          <a:bodyPr wrap="square">
            <a:spAutoFit/>
          </a:bodyPr>
          <a:lstStyle/>
          <a:p>
            <a:r>
              <a:rPr lang="en-US" sz="1200" b="1" dirty="0">
                <a:latin typeface="Arial" panose="020B0604020202020204" pitchFamily="34" charset="0"/>
                <a:cs typeface="Arial" panose="020B0604020202020204" pitchFamily="34" charset="0"/>
              </a:rPr>
              <a:t>Supplementary Figure 3a.</a:t>
            </a:r>
            <a:r>
              <a:rPr lang="en-US" sz="1200" dirty="0">
                <a:latin typeface="Arial" panose="020B0604020202020204" pitchFamily="34" charset="0"/>
                <a:cs typeface="Arial" panose="020B0604020202020204" pitchFamily="34" charset="0"/>
              </a:rPr>
              <a:t> </a:t>
            </a:r>
            <a:r>
              <a:rPr lang="en-US" sz="1200" b="1" i="1" dirty="0">
                <a:latin typeface="Arial" panose="020B0604020202020204" pitchFamily="34" charset="0"/>
                <a:cs typeface="Arial" panose="020B0604020202020204" pitchFamily="34" charset="0"/>
              </a:rPr>
              <a:t>t</a:t>
            </a:r>
            <a:r>
              <a:rPr lang="en-US" sz="1200" b="1" dirty="0">
                <a:latin typeface="Arial" panose="020B0604020202020204" pitchFamily="34" charset="0"/>
                <a:cs typeface="Arial" panose="020B0604020202020204" pitchFamily="34" charset="0"/>
              </a:rPr>
              <a:t>-SNE visualization of real and generated protein embeddings colored by class. </a:t>
            </a:r>
            <a:r>
              <a:rPr lang="en-US" sz="1200" dirty="0">
                <a:latin typeface="Arial" panose="020B0604020202020204" pitchFamily="34" charset="0"/>
                <a:cs typeface="Arial" panose="020B0604020202020204" pitchFamily="34" charset="0"/>
              </a:rPr>
              <a:t>Real protein embeddings from three classes — kinase (green), beta-lactamase (orange), and serine protease (blue) — are shown alongside generated embeddings (purple) sampled from the StructDiff model conditioned on each class. The generated points overlap with the manifold of their respective real classes, demonstrating class-conditional fidelity and structural consistency in the learned embedding space.</a:t>
            </a:r>
          </a:p>
        </p:txBody>
      </p:sp>
    </p:spTree>
    <p:extLst>
      <p:ext uri="{BB962C8B-B14F-4D97-AF65-F5344CB8AC3E}">
        <p14:creationId xmlns:p14="http://schemas.microsoft.com/office/powerpoint/2010/main" val="3377933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86671DE-BC0C-C33D-E145-02C4C609CFAB}"/>
              </a:ext>
            </a:extLst>
          </p:cNvPr>
          <p:cNvSpPr txBox="1"/>
          <p:nvPr/>
        </p:nvSpPr>
        <p:spPr>
          <a:xfrm>
            <a:off x="4964654" y="2001962"/>
            <a:ext cx="6099586" cy="2031325"/>
          </a:xfrm>
          <a:prstGeom prst="rect">
            <a:avLst/>
          </a:prstGeom>
          <a:noFill/>
        </p:spPr>
        <p:txBody>
          <a:bodyPr wrap="square">
            <a:spAutoFit/>
          </a:bodyPr>
          <a:lstStyle/>
          <a:p>
            <a:pPr>
              <a:buNone/>
            </a:pPr>
            <a:r>
              <a:rPr lang="en-US" sz="900" b="1" dirty="0">
                <a:latin typeface="Arial" panose="020B0604020202020204" pitchFamily="34" charset="0"/>
                <a:cs typeface="Arial" panose="020B0604020202020204" pitchFamily="34" charset="0"/>
              </a:rPr>
              <a:t>Figure 7. Structural validation of StructDiff-generated protein sequences using ESMFold.</a:t>
            </a:r>
            <a:br>
              <a:rPr lang="en-US" sz="900" dirty="0">
                <a:latin typeface="Arial" panose="020B0604020202020204" pitchFamily="34" charset="0"/>
                <a:cs typeface="Arial" panose="020B0604020202020204" pitchFamily="34" charset="0"/>
              </a:rPr>
            </a:br>
            <a:r>
              <a:rPr lang="en-US" sz="900" dirty="0">
                <a:latin typeface="Arial" panose="020B0604020202020204" pitchFamily="34" charset="0"/>
                <a:cs typeface="Arial" panose="020B0604020202020204" pitchFamily="34" charset="0"/>
              </a:rPr>
              <a:t>Predicted 3D structures for a representative set of generated sequences were computed using ESMFold, and visualized with </a:t>
            </a:r>
            <a:r>
              <a:rPr lang="en-US" sz="900" dirty="0" err="1">
                <a:latin typeface="Arial" panose="020B0604020202020204" pitchFamily="34" charset="0"/>
                <a:cs typeface="Arial" panose="020B0604020202020204" pitchFamily="34" charset="0"/>
              </a:rPr>
              <a:t>pLDDT</a:t>
            </a:r>
            <a:r>
              <a:rPr lang="en-US" sz="900" dirty="0">
                <a:latin typeface="Arial" panose="020B0604020202020204" pitchFamily="34" charset="0"/>
                <a:cs typeface="Arial" panose="020B0604020202020204" pitchFamily="34" charset="0"/>
              </a:rPr>
              <a:t>-based coloring to indicate per-residue confidence. Structurally distinct folds corresponding to three targeted protein classes—kinases, serine proteases, and beta-lactamases—are shown, illustrating the structural diversity captured by StructDiff. The predicted structures exhibit canonical class-specific features, such as </a:t>
            </a:r>
            <a:r>
              <a:rPr lang="el-GR" sz="900" dirty="0">
                <a:latin typeface="Arial" panose="020B0604020202020204" pitchFamily="34" charset="0"/>
                <a:cs typeface="Arial" panose="020B0604020202020204" pitchFamily="34" charset="0"/>
              </a:rPr>
              <a:t>α/β </a:t>
            </a:r>
            <a:r>
              <a:rPr lang="en-US" sz="900" dirty="0">
                <a:latin typeface="Arial" panose="020B0604020202020204" pitchFamily="34" charset="0"/>
                <a:cs typeface="Arial" panose="020B0604020202020204" pitchFamily="34" charset="0"/>
              </a:rPr>
              <a:t>fold motifs in kinases and serine proteases, or extended </a:t>
            </a:r>
            <a:r>
              <a:rPr lang="el-GR" sz="900" dirty="0">
                <a:latin typeface="Arial" panose="020B0604020202020204" pitchFamily="34" charset="0"/>
                <a:cs typeface="Arial" panose="020B0604020202020204" pitchFamily="34" charset="0"/>
              </a:rPr>
              <a:t>β-</a:t>
            </a:r>
            <a:r>
              <a:rPr lang="en-US" sz="900" dirty="0">
                <a:latin typeface="Arial" panose="020B0604020202020204" pitchFamily="34" charset="0"/>
                <a:cs typeface="Arial" panose="020B0604020202020204" pitchFamily="34" charset="0"/>
              </a:rPr>
              <a:t>sheet domains in </a:t>
            </a:r>
            <a:r>
              <a:rPr lang="el-GR" sz="900" dirty="0">
                <a:latin typeface="Arial" panose="020B0604020202020204" pitchFamily="34" charset="0"/>
                <a:cs typeface="Arial" panose="020B0604020202020204" pitchFamily="34" charset="0"/>
              </a:rPr>
              <a:t>β-</a:t>
            </a:r>
            <a:r>
              <a:rPr lang="en-US" sz="900" dirty="0">
                <a:latin typeface="Arial" panose="020B0604020202020204" pitchFamily="34" charset="0"/>
                <a:cs typeface="Arial" panose="020B0604020202020204" pitchFamily="34" charset="0"/>
              </a:rPr>
              <a:t>lactamases.</a:t>
            </a:r>
          </a:p>
          <a:p>
            <a:pPr>
              <a:buNone/>
            </a:pPr>
            <a:r>
              <a:rPr lang="en-US" sz="900" dirty="0">
                <a:latin typeface="Arial" panose="020B0604020202020204" pitchFamily="34" charset="0"/>
                <a:cs typeface="Arial" panose="020B0604020202020204" pitchFamily="34" charset="0"/>
              </a:rPr>
              <a:t>Confidence coloring reveals high structural reliability, with most residues exceeding a </a:t>
            </a:r>
            <a:r>
              <a:rPr lang="en-US" sz="900" dirty="0" err="1">
                <a:latin typeface="Arial" panose="020B0604020202020204" pitchFamily="34" charset="0"/>
                <a:cs typeface="Arial" panose="020B0604020202020204" pitchFamily="34" charset="0"/>
              </a:rPr>
              <a:t>pLDDT</a:t>
            </a:r>
            <a:r>
              <a:rPr lang="en-US" sz="900" dirty="0">
                <a:latin typeface="Arial" panose="020B0604020202020204" pitchFamily="34" charset="0"/>
                <a:cs typeface="Arial" panose="020B0604020202020204" pitchFamily="34" charset="0"/>
              </a:rPr>
              <a:t> score of 70 (yellow to blue), and only terminal regions showing lower confidence. These predictions are consistent with properly folded globular proteins. Several novel topologies not directly found in the training set were also observed, suggesting that StructDiff is capable of exploring viable yet underrepresented regions of structural space.</a:t>
            </a:r>
          </a:p>
          <a:p>
            <a:r>
              <a:rPr lang="en-US" sz="900" dirty="0">
                <a:latin typeface="Arial" panose="020B0604020202020204" pitchFamily="34" charset="0"/>
                <a:cs typeface="Arial" panose="020B0604020202020204" pitchFamily="34" charset="0"/>
              </a:rPr>
              <a:t>Together, these results demonstrate that StructDiff-generated sequences are not only novel in sequence space, but also structurally valid with high predicted foldability. The structural outcomes provide strong evidence that generative modeling in the ESM2 latent space can yield realistic proteins across diverse families, supporting the model’s utility in structure-aware de novo protein design.</a:t>
            </a:r>
          </a:p>
        </p:txBody>
      </p:sp>
    </p:spTree>
    <p:extLst>
      <p:ext uri="{BB962C8B-B14F-4D97-AF65-F5344CB8AC3E}">
        <p14:creationId xmlns:p14="http://schemas.microsoft.com/office/powerpoint/2010/main" val="1286021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37ABD8C-F1EC-2B53-253D-AF97BB21ADA6}"/>
              </a:ext>
            </a:extLst>
          </p:cNvPr>
          <p:cNvSpPr txBox="1"/>
          <p:nvPr/>
        </p:nvSpPr>
        <p:spPr>
          <a:xfrm>
            <a:off x="6525947" y="4061989"/>
            <a:ext cx="4586703" cy="2192908"/>
          </a:xfrm>
          <a:prstGeom prst="rect">
            <a:avLst/>
          </a:prstGeom>
          <a:noFill/>
        </p:spPr>
        <p:txBody>
          <a:bodyPr wrap="square">
            <a:spAutoFit/>
          </a:bodyPr>
          <a:lstStyle/>
          <a:p>
            <a:r>
              <a:rPr lang="en-US" sz="1050" b="1" dirty="0">
                <a:latin typeface="Arial" panose="020B0604020202020204" pitchFamily="34" charset="0"/>
                <a:cs typeface="Arial" panose="020B0604020202020204" pitchFamily="34" charset="0"/>
              </a:rPr>
              <a:t>Figure 2b. Training and validation loss curves for the StructDiff denoising model.</a:t>
            </a:r>
            <a:br>
              <a:rPr lang="en-US" sz="1050" dirty="0">
                <a:latin typeface="Arial" panose="020B0604020202020204" pitchFamily="34" charset="0"/>
                <a:cs typeface="Arial" panose="020B0604020202020204" pitchFamily="34" charset="0"/>
              </a:rPr>
            </a:br>
            <a:r>
              <a:rPr lang="en-US" sz="1050" dirty="0">
                <a:latin typeface="Arial" panose="020B0604020202020204" pitchFamily="34" charset="0"/>
                <a:cs typeface="Arial" panose="020B0604020202020204" pitchFamily="34" charset="0"/>
              </a:rPr>
              <a:t>Mean squared error (MSE) loss is plotted over 300 training epochs for both the training set (blue) and validation set (orange). The raw loss curves are shown with light colors, while smoothed curves using a Gaussian filter are overlaid for clarity (green and red). The consistent downward trend across both sets indicates stable learning dynamics and effective noise denoising within the ESM2 embedding space. The StructDiff model learns to accurately reconstruct clean protein embeddings from noisy inputs, forming the basis for realistic generative sampling during inference. This training trajectory validates the suitability of diffusion modeling in latent protein space for structure-aware sequence generation.</a:t>
            </a:r>
          </a:p>
        </p:txBody>
      </p:sp>
      <p:sp>
        <p:nvSpPr>
          <p:cNvPr id="11" name="TextBox 10">
            <a:extLst>
              <a:ext uri="{FF2B5EF4-FFF2-40B4-BE49-F238E27FC236}">
                <a16:creationId xmlns:a16="http://schemas.microsoft.com/office/drawing/2014/main" id="{7F11B379-60CF-F1E5-DBC7-A97B672460ED}"/>
              </a:ext>
            </a:extLst>
          </p:cNvPr>
          <p:cNvSpPr txBox="1"/>
          <p:nvPr/>
        </p:nvSpPr>
        <p:spPr>
          <a:xfrm>
            <a:off x="491265" y="4188947"/>
            <a:ext cx="5135343" cy="1938992"/>
          </a:xfrm>
          <a:prstGeom prst="rect">
            <a:avLst/>
          </a:prstGeom>
          <a:noFill/>
        </p:spPr>
        <p:txBody>
          <a:bodyPr wrap="square">
            <a:spAutoFit/>
          </a:bodyPr>
          <a:lstStyle/>
          <a:p>
            <a:r>
              <a:rPr lang="en-US" sz="1200" b="1" dirty="0">
                <a:latin typeface="Arial" panose="020B0604020202020204" pitchFamily="34" charset="0"/>
                <a:cs typeface="Arial" panose="020B0604020202020204" pitchFamily="34" charset="0"/>
              </a:rPr>
              <a:t>Figure 2a. t-SNE projection of ESM2 embeddings colored by protein class.</a:t>
            </a:r>
            <a:br>
              <a:rPr lang="en-US" sz="1200" dirty="0">
                <a:latin typeface="Arial" panose="020B0604020202020204" pitchFamily="34" charset="0"/>
                <a:cs typeface="Arial" panose="020B0604020202020204" pitchFamily="34" charset="0"/>
              </a:rPr>
            </a:br>
            <a:r>
              <a:rPr lang="en-US" sz="1200" dirty="0">
                <a:latin typeface="Arial" panose="020B0604020202020204" pitchFamily="34" charset="0"/>
                <a:cs typeface="Arial" panose="020B0604020202020204" pitchFamily="34" charset="0"/>
              </a:rPr>
              <a:t>Natural protein sequences from three taxonomic groups—bacteria, fungi, and archaea—were embedded using the ESM2 language model and visualized using t-distributed stochastic neighbor embedding (t-SNE). Each point represents a single sequence, colored by its associated protein class. The observed clustering suggests that ESM2 embeddings capture meaningful class-specific features, providing a biologically grounded latent space for downstream generative modeling in EmbedDiff.</a:t>
            </a:r>
          </a:p>
        </p:txBody>
      </p:sp>
      <p:pic>
        <p:nvPicPr>
          <p:cNvPr id="15" name="Picture 14" descr="A diagram of different colored dots&#10;&#10;AI-generated content may be incorrect.">
            <a:extLst>
              <a:ext uri="{FF2B5EF4-FFF2-40B4-BE49-F238E27FC236}">
                <a16:creationId xmlns:a16="http://schemas.microsoft.com/office/drawing/2014/main" id="{F9C64438-C8B5-84D2-AE75-39F1998EA64E}"/>
              </a:ext>
            </a:extLst>
          </p:cNvPr>
          <p:cNvPicPr>
            <a:picLocks noChangeAspect="1"/>
          </p:cNvPicPr>
          <p:nvPr/>
        </p:nvPicPr>
        <p:blipFill>
          <a:blip r:embed="rId2"/>
          <a:stretch>
            <a:fillRect/>
          </a:stretch>
        </p:blipFill>
        <p:spPr>
          <a:xfrm>
            <a:off x="147020" y="344245"/>
            <a:ext cx="5311064" cy="3717744"/>
          </a:xfrm>
          <a:prstGeom prst="rect">
            <a:avLst/>
          </a:prstGeom>
        </p:spPr>
      </p:pic>
      <p:pic>
        <p:nvPicPr>
          <p:cNvPr id="5" name="Picture 4" descr="A graph of a graph&#10;&#10;AI-generated content may be incorrect.">
            <a:extLst>
              <a:ext uri="{FF2B5EF4-FFF2-40B4-BE49-F238E27FC236}">
                <a16:creationId xmlns:a16="http://schemas.microsoft.com/office/drawing/2014/main" id="{66F6C365-549F-8479-92BB-2E0FC6CF8200}"/>
              </a:ext>
            </a:extLst>
          </p:cNvPr>
          <p:cNvPicPr>
            <a:picLocks noChangeAspect="1"/>
          </p:cNvPicPr>
          <p:nvPr/>
        </p:nvPicPr>
        <p:blipFill>
          <a:blip r:embed="rId3"/>
          <a:stretch>
            <a:fillRect/>
          </a:stretch>
        </p:blipFill>
        <p:spPr>
          <a:xfrm>
            <a:off x="5675633" y="344245"/>
            <a:ext cx="5948391" cy="3717744"/>
          </a:xfrm>
          <a:prstGeom prst="rect">
            <a:avLst/>
          </a:prstGeom>
        </p:spPr>
      </p:pic>
    </p:spTree>
    <p:extLst>
      <p:ext uri="{BB962C8B-B14F-4D97-AF65-F5344CB8AC3E}">
        <p14:creationId xmlns:p14="http://schemas.microsoft.com/office/powerpoint/2010/main" val="3941756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4923CE-5C7A-391C-F79A-0D8D80D6E39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043CDD3-7F5E-418B-3E46-FDD61D2BF09A}"/>
              </a:ext>
            </a:extLst>
          </p:cNvPr>
          <p:cNvSpPr txBox="1"/>
          <p:nvPr/>
        </p:nvSpPr>
        <p:spPr>
          <a:xfrm>
            <a:off x="7858233" y="520983"/>
            <a:ext cx="4189531" cy="2554545"/>
          </a:xfrm>
          <a:prstGeom prst="rect">
            <a:avLst/>
          </a:prstGeom>
          <a:noFill/>
        </p:spPr>
        <p:txBody>
          <a:bodyPr wrap="square">
            <a:spAutoFit/>
          </a:bodyPr>
          <a:lstStyle/>
          <a:p>
            <a:r>
              <a:rPr lang="en-US" sz="1000" b="1" dirty="0">
                <a:latin typeface="Arial" panose="020B0604020202020204" pitchFamily="34" charset="0"/>
                <a:cs typeface="Arial" panose="020B0604020202020204" pitchFamily="34" charset="0"/>
              </a:rPr>
              <a:t>Figure 3. Cosine similarity between ESM2 embeddings of real and generated protein sequences.</a:t>
            </a:r>
            <a:br>
              <a:rPr lang="en-US" sz="1000" dirty="0">
                <a:latin typeface="Arial" panose="020B0604020202020204" pitchFamily="34" charset="0"/>
                <a:cs typeface="Arial" panose="020B0604020202020204" pitchFamily="34" charset="0"/>
              </a:rPr>
            </a:br>
            <a:r>
              <a:rPr lang="en-US" sz="1000" dirty="0">
                <a:latin typeface="Arial" panose="020B0604020202020204" pitchFamily="34" charset="0"/>
                <a:cs typeface="Arial" panose="020B0604020202020204" pitchFamily="34" charset="0"/>
              </a:rPr>
              <a:t>(Left) Cosine similarity heatmap between natural protein embeddings and those of StructDiff-generated sequences. The majority of generated embeddings exhibit moderate-to-high similarity (0.6–0.9) to multiple real sequences, indicating that the model explores plausible but non-trivial regions of protein latent space.</a:t>
            </a:r>
            <a:br>
              <a:rPr lang="en-US" sz="1000" dirty="0">
                <a:latin typeface="Arial" panose="020B0604020202020204" pitchFamily="34" charset="0"/>
                <a:cs typeface="Arial" panose="020B0604020202020204" pitchFamily="34" charset="0"/>
              </a:rPr>
            </a:br>
            <a:r>
              <a:rPr lang="en-US" sz="1000" dirty="0">
                <a:latin typeface="Arial" panose="020B0604020202020204" pitchFamily="34" charset="0"/>
                <a:cs typeface="Arial" panose="020B0604020202020204" pitchFamily="34" charset="0"/>
              </a:rPr>
              <a:t>(Right) Pairwise cosine similarity among generated protein embeddings. Despite class conditioning, the generated sequences maintain substantial diversity, with most pairwise similarities below 0.95. The diagonal reflects self-similarity (cosine = 1), while the surrounding structure shows the existence of sub-clusters within the generated set.</a:t>
            </a:r>
            <a:br>
              <a:rPr lang="en-US" sz="1000" dirty="0">
                <a:latin typeface="Arial" panose="020B0604020202020204" pitchFamily="34" charset="0"/>
                <a:cs typeface="Arial" panose="020B0604020202020204" pitchFamily="34" charset="0"/>
              </a:rPr>
            </a:br>
            <a:r>
              <a:rPr lang="en-US" sz="1000" dirty="0">
                <a:latin typeface="Arial" panose="020B0604020202020204" pitchFamily="34" charset="0"/>
                <a:cs typeface="Arial" panose="020B0604020202020204" pitchFamily="34" charset="0"/>
              </a:rPr>
              <a:t>Together, these results suggest that StructDiff samples latent representations that are biologically coherent yet non-redundant, balancing proximity to real protein families with generative novelty.</a:t>
            </a:r>
          </a:p>
        </p:txBody>
      </p:sp>
      <p:sp>
        <p:nvSpPr>
          <p:cNvPr id="6" name="TextBox 5">
            <a:extLst>
              <a:ext uri="{FF2B5EF4-FFF2-40B4-BE49-F238E27FC236}">
                <a16:creationId xmlns:a16="http://schemas.microsoft.com/office/drawing/2014/main" id="{D5E963F3-A2F8-72F5-1F75-AFED6E4C89FF}"/>
              </a:ext>
            </a:extLst>
          </p:cNvPr>
          <p:cNvSpPr txBox="1"/>
          <p:nvPr/>
        </p:nvSpPr>
        <p:spPr>
          <a:xfrm>
            <a:off x="7579421" y="3678101"/>
            <a:ext cx="4394498" cy="2554545"/>
          </a:xfrm>
          <a:prstGeom prst="rect">
            <a:avLst/>
          </a:prstGeom>
          <a:noFill/>
        </p:spPr>
        <p:txBody>
          <a:bodyPr wrap="square">
            <a:spAutoFit/>
          </a:bodyPr>
          <a:lstStyle/>
          <a:p>
            <a:r>
              <a:rPr lang="en-US" sz="1000" b="1" dirty="0">
                <a:latin typeface="Arial" panose="020B0604020202020204" pitchFamily="34" charset="0"/>
                <a:cs typeface="Arial" panose="020B0604020202020204" pitchFamily="34" charset="0"/>
              </a:rPr>
              <a:t>Figure 4. Latent space similarity between StructDiff-generated and natural protein embeddings.</a:t>
            </a:r>
            <a:br>
              <a:rPr lang="en-US" sz="1000" dirty="0">
                <a:latin typeface="Arial" panose="020B0604020202020204" pitchFamily="34" charset="0"/>
                <a:cs typeface="Arial" panose="020B0604020202020204" pitchFamily="34" charset="0"/>
              </a:rPr>
            </a:br>
            <a:r>
              <a:rPr lang="en-US" sz="1000" dirty="0">
                <a:latin typeface="Arial" panose="020B0604020202020204" pitchFamily="34" charset="0"/>
                <a:cs typeface="Arial" panose="020B0604020202020204" pitchFamily="34" charset="0"/>
              </a:rPr>
              <a:t>(Left) Cosine similarity heatmap comparing each generated embedding to natural protein embeddings using ESM2 latent representations. Most generated embeddings exhibit moderate-to-high similarity (0.6–0.9), indicating that StructDiff samples from semantically meaningful regions of protein space without collapsing to trivial reconstructions.</a:t>
            </a:r>
            <a:br>
              <a:rPr lang="en-US" sz="1000" dirty="0">
                <a:latin typeface="Arial" panose="020B0604020202020204" pitchFamily="34" charset="0"/>
                <a:cs typeface="Arial" panose="020B0604020202020204" pitchFamily="34" charset="0"/>
              </a:rPr>
            </a:br>
            <a:r>
              <a:rPr lang="en-US" sz="1000" dirty="0">
                <a:latin typeface="Arial" panose="020B0604020202020204" pitchFamily="34" charset="0"/>
                <a:cs typeface="Arial" panose="020B0604020202020204" pitchFamily="34" charset="0"/>
              </a:rPr>
              <a:t>(Right) Kernel density estimates of cosine similarity distributions for all pair types: natural–natural, generated–generated, and natural–generated. Natural–natural pairs form a sharp, high-similarity peak (mean ≈ 0.95), while generated–generated pairs are more broadly distributed (mean ≈ 0.89), suggesting diversity within generated samples. Natural–generated pairs exhibit a wider distribution skewed lower (mean ≈ 0.78), consistent with generation of novel, non-identical proteins.</a:t>
            </a:r>
            <a:br>
              <a:rPr lang="en-US" sz="1000" dirty="0">
                <a:latin typeface="Arial" panose="020B0604020202020204" pitchFamily="34" charset="0"/>
                <a:cs typeface="Arial" panose="020B0604020202020204" pitchFamily="34" charset="0"/>
              </a:rPr>
            </a:br>
            <a:r>
              <a:rPr lang="en-US" sz="1000" dirty="0">
                <a:latin typeface="Arial" panose="020B0604020202020204" pitchFamily="34" charset="0"/>
                <a:cs typeface="Arial" panose="020B0604020202020204" pitchFamily="34" charset="0"/>
              </a:rPr>
              <a:t>Together, these results confirm that StructDiff maintains a balance between biological plausibility and novelty in the learned latent space.</a:t>
            </a:r>
          </a:p>
        </p:txBody>
      </p:sp>
      <p:pic>
        <p:nvPicPr>
          <p:cNvPr id="5" name="Picture 4" descr="A grid with different colors&#10;&#10;AI-generated content may be incorrect.">
            <a:extLst>
              <a:ext uri="{FF2B5EF4-FFF2-40B4-BE49-F238E27FC236}">
                <a16:creationId xmlns:a16="http://schemas.microsoft.com/office/drawing/2014/main" id="{B33BA850-46A5-278E-E926-BD7BEB43D6FA}"/>
              </a:ext>
            </a:extLst>
          </p:cNvPr>
          <p:cNvPicPr>
            <a:picLocks noChangeAspect="1"/>
          </p:cNvPicPr>
          <p:nvPr/>
        </p:nvPicPr>
        <p:blipFill>
          <a:blip r:embed="rId2"/>
          <a:stretch>
            <a:fillRect/>
          </a:stretch>
        </p:blipFill>
        <p:spPr>
          <a:xfrm>
            <a:off x="144236" y="256129"/>
            <a:ext cx="3687535" cy="2950028"/>
          </a:xfrm>
          <a:prstGeom prst="rect">
            <a:avLst/>
          </a:prstGeom>
        </p:spPr>
      </p:pic>
      <p:pic>
        <p:nvPicPr>
          <p:cNvPr id="9" name="Picture 8" descr="A red and blue grid with a red line&#10;&#10;AI-generated content may be incorrect.">
            <a:extLst>
              <a:ext uri="{FF2B5EF4-FFF2-40B4-BE49-F238E27FC236}">
                <a16:creationId xmlns:a16="http://schemas.microsoft.com/office/drawing/2014/main" id="{2817A150-670C-2EB0-8565-0F6333ACE789}"/>
              </a:ext>
            </a:extLst>
          </p:cNvPr>
          <p:cNvPicPr>
            <a:picLocks noChangeAspect="1"/>
          </p:cNvPicPr>
          <p:nvPr/>
        </p:nvPicPr>
        <p:blipFill>
          <a:blip r:embed="rId3"/>
          <a:stretch>
            <a:fillRect/>
          </a:stretch>
        </p:blipFill>
        <p:spPr>
          <a:xfrm>
            <a:off x="4009632" y="172598"/>
            <a:ext cx="3569789" cy="2855831"/>
          </a:xfrm>
          <a:prstGeom prst="rect">
            <a:avLst/>
          </a:prstGeom>
        </p:spPr>
      </p:pic>
      <p:pic>
        <p:nvPicPr>
          <p:cNvPr id="12" name="Picture 11" descr="A grid with red and blue lines&#10;&#10;AI-generated content may be incorrect.">
            <a:extLst>
              <a:ext uri="{FF2B5EF4-FFF2-40B4-BE49-F238E27FC236}">
                <a16:creationId xmlns:a16="http://schemas.microsoft.com/office/drawing/2014/main" id="{5E256C49-365B-1F67-4D60-844C4621E440}"/>
              </a:ext>
            </a:extLst>
          </p:cNvPr>
          <p:cNvPicPr>
            <a:picLocks noChangeAspect="1"/>
          </p:cNvPicPr>
          <p:nvPr/>
        </p:nvPicPr>
        <p:blipFill>
          <a:blip r:embed="rId4"/>
          <a:stretch>
            <a:fillRect/>
          </a:stretch>
        </p:blipFill>
        <p:spPr>
          <a:xfrm>
            <a:off x="203746" y="3440467"/>
            <a:ext cx="3701869" cy="2961495"/>
          </a:xfrm>
          <a:prstGeom prst="rect">
            <a:avLst/>
          </a:prstGeom>
        </p:spPr>
      </p:pic>
      <p:pic>
        <p:nvPicPr>
          <p:cNvPr id="15" name="Picture 14" descr="A graph of different colored lines&#10;&#10;AI-generated content may be incorrect.">
            <a:extLst>
              <a:ext uri="{FF2B5EF4-FFF2-40B4-BE49-F238E27FC236}">
                <a16:creationId xmlns:a16="http://schemas.microsoft.com/office/drawing/2014/main" id="{CD6E87DA-96B2-D8D9-4B67-960CD1A7D473}"/>
              </a:ext>
            </a:extLst>
          </p:cNvPr>
          <p:cNvPicPr>
            <a:picLocks noChangeAspect="1"/>
          </p:cNvPicPr>
          <p:nvPr/>
        </p:nvPicPr>
        <p:blipFill>
          <a:blip r:embed="rId5"/>
          <a:stretch>
            <a:fillRect/>
          </a:stretch>
        </p:blipFill>
        <p:spPr>
          <a:xfrm>
            <a:off x="4013321" y="3429000"/>
            <a:ext cx="3944600" cy="2761220"/>
          </a:xfrm>
          <a:prstGeom prst="rect">
            <a:avLst/>
          </a:prstGeom>
        </p:spPr>
      </p:pic>
    </p:spTree>
    <p:extLst>
      <p:ext uri="{BB962C8B-B14F-4D97-AF65-F5344CB8AC3E}">
        <p14:creationId xmlns:p14="http://schemas.microsoft.com/office/powerpoint/2010/main" val="3171656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a graph showing a graph of a number of dots&#10;&#10;AI-generated content may be incorrect.">
            <a:extLst>
              <a:ext uri="{FF2B5EF4-FFF2-40B4-BE49-F238E27FC236}">
                <a16:creationId xmlns:a16="http://schemas.microsoft.com/office/drawing/2014/main" id="{44A56ECE-3260-8949-9302-10F734C482D1}"/>
              </a:ext>
            </a:extLst>
          </p:cNvPr>
          <p:cNvPicPr>
            <a:picLocks noChangeAspect="1"/>
          </p:cNvPicPr>
          <p:nvPr/>
        </p:nvPicPr>
        <p:blipFill>
          <a:blip r:embed="rId2"/>
          <a:stretch>
            <a:fillRect/>
          </a:stretch>
        </p:blipFill>
        <p:spPr>
          <a:xfrm>
            <a:off x="457207" y="3286914"/>
            <a:ext cx="4566554" cy="3424914"/>
          </a:xfrm>
          <a:prstGeom prst="rect">
            <a:avLst/>
          </a:prstGeom>
        </p:spPr>
      </p:pic>
      <p:pic>
        <p:nvPicPr>
          <p:cNvPr id="7" name="Picture 6" descr="A graph of a bar graph&#10;&#10;AI-generated content may be incorrect.">
            <a:extLst>
              <a:ext uri="{FF2B5EF4-FFF2-40B4-BE49-F238E27FC236}">
                <a16:creationId xmlns:a16="http://schemas.microsoft.com/office/drawing/2014/main" id="{7AF0B1F5-F565-ACC3-4459-760C3AC45E66}"/>
              </a:ext>
            </a:extLst>
          </p:cNvPr>
          <p:cNvPicPr>
            <a:picLocks noChangeAspect="1"/>
          </p:cNvPicPr>
          <p:nvPr/>
        </p:nvPicPr>
        <p:blipFill>
          <a:blip r:embed="rId3"/>
          <a:srcRect t="6378" r="1786"/>
          <a:stretch>
            <a:fillRect/>
          </a:stretch>
        </p:blipFill>
        <p:spPr>
          <a:xfrm>
            <a:off x="772529" y="261257"/>
            <a:ext cx="5078546" cy="3025657"/>
          </a:xfrm>
          <a:prstGeom prst="rect">
            <a:avLst/>
          </a:prstGeom>
        </p:spPr>
      </p:pic>
      <p:sp>
        <p:nvSpPr>
          <p:cNvPr id="14" name="TextBox 13">
            <a:extLst>
              <a:ext uri="{FF2B5EF4-FFF2-40B4-BE49-F238E27FC236}">
                <a16:creationId xmlns:a16="http://schemas.microsoft.com/office/drawing/2014/main" id="{8E84BF88-499B-AA79-BBF0-31AC96BA71F3}"/>
              </a:ext>
            </a:extLst>
          </p:cNvPr>
          <p:cNvSpPr txBox="1"/>
          <p:nvPr/>
        </p:nvSpPr>
        <p:spPr>
          <a:xfrm>
            <a:off x="6325911" y="3797482"/>
            <a:ext cx="4910866" cy="2723823"/>
          </a:xfrm>
          <a:prstGeom prst="rect">
            <a:avLst/>
          </a:prstGeom>
          <a:noFill/>
        </p:spPr>
        <p:txBody>
          <a:bodyPr wrap="square">
            <a:spAutoFit/>
          </a:bodyPr>
          <a:lstStyle/>
          <a:p>
            <a:r>
              <a:rPr lang="en-US" sz="900" b="1" dirty="0">
                <a:latin typeface="Arial" panose="020B0604020202020204" pitchFamily="34" charset="0"/>
                <a:cs typeface="Arial" panose="020B0604020202020204" pitchFamily="34" charset="0"/>
              </a:rPr>
              <a:t>Figure 6. Evaluation of biological novelty and class consistency in StructDiff-generated protein sequences.</a:t>
            </a:r>
            <a:br>
              <a:rPr lang="en-US" sz="900" dirty="0">
                <a:latin typeface="Arial" panose="020B0604020202020204" pitchFamily="34" charset="0"/>
                <a:cs typeface="Arial" panose="020B0604020202020204" pitchFamily="34" charset="0"/>
              </a:rPr>
            </a:br>
            <a:r>
              <a:rPr lang="en-US" sz="900" dirty="0">
                <a:latin typeface="Arial" panose="020B0604020202020204" pitchFamily="34" charset="0"/>
                <a:cs typeface="Arial" panose="020B0604020202020204" pitchFamily="34" charset="0"/>
              </a:rPr>
              <a:t>(Top left) Histogram of percent identity between generated sequences and their closest natural sequence hit. The majority of generated sequences fall between 50–65% identity, with strict filtering applied to exclude sequences below 30% and above 85% identity (dashed lines). This range reflects the targeted balance between novelty and plausibility, ensuring sequences are neither trivial copies nor unrealistically divergent.</a:t>
            </a:r>
            <a:br>
              <a:rPr lang="en-US" sz="900" dirty="0">
                <a:latin typeface="Arial" panose="020B0604020202020204" pitchFamily="34" charset="0"/>
                <a:cs typeface="Arial" panose="020B0604020202020204" pitchFamily="34" charset="0"/>
              </a:rPr>
            </a:br>
            <a:r>
              <a:rPr lang="en-US" sz="900" dirty="0">
                <a:latin typeface="Arial" panose="020B0604020202020204" pitchFamily="34" charset="0"/>
                <a:cs typeface="Arial" panose="020B0604020202020204" pitchFamily="34" charset="0"/>
              </a:rPr>
              <a:t>(Top right) t-SNE visualization of ESM2 embeddings for natural sequences (colored by class) and </a:t>
            </a:r>
            <a:r>
              <a:rPr lang="en-US" sz="900" dirty="0" err="1">
                <a:latin typeface="Arial" panose="020B0604020202020204" pitchFamily="34" charset="0"/>
                <a:cs typeface="Arial" panose="020B0604020202020204" pitchFamily="34" charset="0"/>
              </a:rPr>
              <a:t>EmbedtDiff</a:t>
            </a:r>
            <a:r>
              <a:rPr lang="en-US" sz="900" dirty="0">
                <a:latin typeface="Arial" panose="020B0604020202020204" pitchFamily="34" charset="0"/>
                <a:cs typeface="Arial" panose="020B0604020202020204" pitchFamily="34" charset="0"/>
              </a:rPr>
              <a:t>-generated sequences (black). Generated sequences form a distinct but partially overlapping distribution near class-conditioned clusters, confirming that class information is retained in the embedding space while still generating novel, out-of-distribution candidates.</a:t>
            </a:r>
            <a:br>
              <a:rPr lang="en-US" sz="900" dirty="0">
                <a:latin typeface="Arial" panose="020B0604020202020204" pitchFamily="34" charset="0"/>
                <a:cs typeface="Arial" panose="020B0604020202020204" pitchFamily="34" charset="0"/>
              </a:rPr>
            </a:br>
            <a:r>
              <a:rPr lang="en-US" sz="900" b="1" dirty="0">
                <a:latin typeface="Arial" panose="020B0604020202020204" pitchFamily="34" charset="0"/>
                <a:cs typeface="Arial" panose="020B0604020202020204" pitchFamily="34" charset="0"/>
              </a:rPr>
              <a:t>(Bottom) BLAST Identity vs E-value Scatter Plot.</a:t>
            </a:r>
            <a:br>
              <a:rPr lang="en-US" sz="900" dirty="0">
                <a:latin typeface="Arial" panose="020B0604020202020204" pitchFamily="34" charset="0"/>
                <a:cs typeface="Arial" panose="020B0604020202020204" pitchFamily="34" charset="0"/>
              </a:rPr>
            </a:br>
            <a:r>
              <a:rPr lang="en-US" sz="900" dirty="0">
                <a:latin typeface="Arial" panose="020B0604020202020204" pitchFamily="34" charset="0"/>
                <a:cs typeface="Arial" panose="020B0604020202020204" pitchFamily="34" charset="0"/>
              </a:rPr>
              <a:t>Each point represents the top BLAST hit for a generated protein sequence. The x-axis shows sequence identity (%) to the closest known homolog, and the y-axis plots the statistical significance of that match as −log⁡10(E-value)-\log_{10}(\text{E-value})−log10​(E-value). Higher identity and lower E-values (higher −log⁡10-\log_{10}−log10​) suggest stronger evolutionary similarity.</a:t>
            </a:r>
          </a:p>
          <a:p>
            <a:endParaRPr lang="en-US" sz="900" dirty="0">
              <a:latin typeface="Arial" panose="020B0604020202020204" pitchFamily="34" charset="0"/>
              <a:cs typeface="Arial" panose="020B0604020202020204" pitchFamily="34" charset="0"/>
            </a:endParaRPr>
          </a:p>
        </p:txBody>
      </p:sp>
      <p:pic>
        <p:nvPicPr>
          <p:cNvPr id="16" name="Picture 15">
            <a:extLst>
              <a:ext uri="{FF2B5EF4-FFF2-40B4-BE49-F238E27FC236}">
                <a16:creationId xmlns:a16="http://schemas.microsoft.com/office/drawing/2014/main" id="{17312859-5761-44B2-486F-2BCE8A998E07}"/>
              </a:ext>
            </a:extLst>
          </p:cNvPr>
          <p:cNvPicPr>
            <a:picLocks noChangeAspect="1"/>
          </p:cNvPicPr>
          <p:nvPr/>
        </p:nvPicPr>
        <p:blipFill>
          <a:blip r:embed="rId4"/>
          <a:stretch>
            <a:fillRect/>
          </a:stretch>
        </p:blipFill>
        <p:spPr>
          <a:xfrm>
            <a:off x="6425298" y="90067"/>
            <a:ext cx="4811479" cy="3368035"/>
          </a:xfrm>
          <a:prstGeom prst="rect">
            <a:avLst/>
          </a:prstGeom>
        </p:spPr>
      </p:pic>
    </p:spTree>
    <p:extLst>
      <p:ext uri="{BB962C8B-B14F-4D97-AF65-F5344CB8AC3E}">
        <p14:creationId xmlns:p14="http://schemas.microsoft.com/office/powerpoint/2010/main" val="2704338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8926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8287A-1E14-CC8C-3EF3-EB1D4C31EA7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7D16043-3F36-8EA8-7C89-857F7623819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40307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6BA9AF-C18A-E6F5-CB5D-AF72C21138D7}"/>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87C06818-837A-11DD-69FB-78A2E555207F}"/>
              </a:ext>
            </a:extLst>
          </p:cNvPr>
          <p:cNvSpPr txBox="1"/>
          <p:nvPr/>
        </p:nvSpPr>
        <p:spPr>
          <a:xfrm>
            <a:off x="5018442" y="1745573"/>
            <a:ext cx="6099586" cy="2092881"/>
          </a:xfrm>
          <a:prstGeom prst="rect">
            <a:avLst/>
          </a:prstGeom>
          <a:noFill/>
        </p:spPr>
        <p:txBody>
          <a:bodyPr wrap="square">
            <a:spAutoFit/>
          </a:bodyPr>
          <a:lstStyle/>
          <a:p>
            <a:pPr>
              <a:buNone/>
            </a:pPr>
            <a:r>
              <a:rPr lang="en-US" sz="1000" b="1" dirty="0">
                <a:latin typeface="Arial" panose="020B0604020202020204" pitchFamily="34" charset="0"/>
                <a:cs typeface="Arial" panose="020B0604020202020204" pitchFamily="34" charset="0"/>
              </a:rPr>
              <a:t>Figure 1. Overview of the StructDiff pipeline for structure-aware protein sequence generation.</a:t>
            </a:r>
            <a:br>
              <a:rPr lang="en-US" sz="1000" dirty="0">
                <a:latin typeface="Arial" panose="020B0604020202020204" pitchFamily="34" charset="0"/>
                <a:cs typeface="Arial" panose="020B0604020202020204" pitchFamily="34" charset="0"/>
              </a:rPr>
            </a:br>
            <a:r>
              <a:rPr lang="en-US" sz="1000" dirty="0">
                <a:latin typeface="Arial" panose="020B0604020202020204" pitchFamily="34" charset="0"/>
                <a:cs typeface="Arial" panose="020B0604020202020204" pitchFamily="34" charset="0"/>
              </a:rPr>
              <a:t>StructDiff begins by embedding curated natural protein sequences using the pretrained ESM2 language model, which encodes each sequence into a fixed-length latent vector containing structural and evolutionary information. These embeddings are then used as input to a latent diffusion model that gradually adds Gaussian noise during training, and learns to denoise these vectors via a lightweight MLP. At inference, this process is reversed to generate new embeddings by iteratively removing noise from a random initialization.</a:t>
            </a:r>
          </a:p>
          <a:p>
            <a:r>
              <a:rPr lang="en-US" sz="1000" dirty="0">
                <a:latin typeface="Arial" panose="020B0604020202020204" pitchFamily="34" charset="0"/>
                <a:cs typeface="Arial" panose="020B0604020202020204" pitchFamily="34" charset="0"/>
              </a:rPr>
              <a:t>The resulting denoised embeddings are passed through a separately trained autoregressive decoder—implemented as a Transformer or LSTM—which reconstructs biologically plausible amino acid sequences. Optionally, ESM2 logit distillation is used to improve decoder fidelity. Final sequences are filtered by identity and entropy to retain diversity while maintaining structure-relevant features. Structural plausibility is assessed using ESMFold, enabling generation of novel sequences with high foldability across protein classes.</a:t>
            </a:r>
          </a:p>
        </p:txBody>
      </p:sp>
      <p:sp>
        <p:nvSpPr>
          <p:cNvPr id="10" name="TextBox 9">
            <a:extLst>
              <a:ext uri="{FF2B5EF4-FFF2-40B4-BE49-F238E27FC236}">
                <a16:creationId xmlns:a16="http://schemas.microsoft.com/office/drawing/2014/main" id="{A8D6A68C-8744-8C82-7B55-5E0F28805D14}"/>
              </a:ext>
            </a:extLst>
          </p:cNvPr>
          <p:cNvSpPr txBox="1"/>
          <p:nvPr/>
        </p:nvSpPr>
        <p:spPr>
          <a:xfrm>
            <a:off x="4771017" y="4543383"/>
            <a:ext cx="6099586" cy="1446550"/>
          </a:xfrm>
          <a:prstGeom prst="rect">
            <a:avLst/>
          </a:prstGeom>
          <a:noFill/>
        </p:spPr>
        <p:txBody>
          <a:bodyPr wrap="square">
            <a:spAutoFit/>
          </a:bodyPr>
          <a:lstStyle/>
          <a:p>
            <a:r>
              <a:rPr lang="en-US" sz="1100" b="1" dirty="0">
                <a:latin typeface="Arial" panose="020B0604020202020204" pitchFamily="34" charset="0"/>
                <a:cs typeface="Arial" panose="020B0604020202020204" pitchFamily="34" charset="0"/>
              </a:rPr>
              <a:t>Figure 1b. </a:t>
            </a:r>
            <a:r>
              <a:rPr lang="en-US" sz="1100" b="1" i="1" dirty="0">
                <a:latin typeface="Arial" panose="020B0604020202020204" pitchFamily="34" charset="0"/>
                <a:cs typeface="Arial" panose="020B0604020202020204" pitchFamily="34" charset="0"/>
              </a:rPr>
              <a:t>Evaluation pipeline for StructDiff-generated protein sequences.</a:t>
            </a:r>
            <a:br>
              <a:rPr lang="en-US" sz="1100" dirty="0">
                <a:latin typeface="Arial" panose="020B0604020202020204" pitchFamily="34" charset="0"/>
                <a:cs typeface="Arial" panose="020B0604020202020204" pitchFamily="34" charset="0"/>
              </a:rPr>
            </a:br>
            <a:r>
              <a:rPr lang="en-US" sz="1100" dirty="0">
                <a:latin typeface="Arial" panose="020B0604020202020204" pitchFamily="34" charset="0"/>
                <a:cs typeface="Arial" panose="020B0604020202020204" pitchFamily="34" charset="0"/>
              </a:rPr>
              <a:t>After decoding, generated protein sequences are assessed using a multi-faceted evaluation pipeline. This includes: (1) embedding-based similarity metrics (e.g., cosine similarity and t-SNE in ESM2 latent space) to quantify proximity to natural sequences; (2) structure-based evaluation using models like ESMFold to predict 3D folds and derive per-residue confidence scores (e.g., </a:t>
            </a:r>
            <a:r>
              <a:rPr lang="en-US" sz="1100" dirty="0" err="1">
                <a:latin typeface="Arial" panose="020B0604020202020204" pitchFamily="34" charset="0"/>
                <a:cs typeface="Arial" panose="020B0604020202020204" pitchFamily="34" charset="0"/>
              </a:rPr>
              <a:t>pLDDT</a:t>
            </a:r>
            <a:r>
              <a:rPr lang="en-US" sz="1100" dirty="0">
                <a:latin typeface="Arial" panose="020B0604020202020204" pitchFamily="34" charset="0"/>
                <a:cs typeface="Arial" panose="020B0604020202020204" pitchFamily="34" charset="0"/>
              </a:rPr>
              <a:t>); and (3) sequence-level comparison against known proteins using BLAST, enabling detection of homologous or novel variants. This integrative evaluation framework helps assess fidelity, diversity, and structural plausibility of generated proteins.</a:t>
            </a:r>
          </a:p>
        </p:txBody>
      </p:sp>
    </p:spTree>
    <p:extLst>
      <p:ext uri="{BB962C8B-B14F-4D97-AF65-F5344CB8AC3E}">
        <p14:creationId xmlns:p14="http://schemas.microsoft.com/office/powerpoint/2010/main" val="1069213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3ACAF3F-1786-4B26-0DFD-BB3BFEC963B3}"/>
              </a:ext>
            </a:extLst>
          </p:cNvPr>
          <p:cNvSpPr txBox="1"/>
          <p:nvPr/>
        </p:nvSpPr>
        <p:spPr>
          <a:xfrm>
            <a:off x="666793" y="4286923"/>
            <a:ext cx="4278319" cy="2246769"/>
          </a:xfrm>
          <a:prstGeom prst="rect">
            <a:avLst/>
          </a:prstGeom>
          <a:noFill/>
        </p:spPr>
        <p:txBody>
          <a:bodyPr wrap="square">
            <a:spAutoFit/>
          </a:bodyPr>
          <a:lstStyle/>
          <a:p>
            <a:r>
              <a:rPr lang="en-US" sz="1000" b="1" dirty="0">
                <a:latin typeface="Arial" panose="020B0604020202020204" pitchFamily="34" charset="0"/>
                <a:cs typeface="Arial" panose="020B0604020202020204" pitchFamily="34" charset="0"/>
              </a:rPr>
              <a:t>Figure 2a. t-SNE projection of Natural protein embeddings by functional class.</a:t>
            </a:r>
            <a:br>
              <a:rPr lang="en-US" sz="1000" dirty="0"/>
            </a:br>
            <a:r>
              <a:rPr lang="en-US" sz="1000" dirty="0"/>
              <a:t>Natural protein sequences from three functional classes—kinases (green), beta-lactamases (orange), and serine proteases (blue)—were embedded using the pretrained ESM2 protein language model. These high-dimensional embeddings were projected into two dimensions using t-distributed stochastic neighbor embedding (t-SNE) for visualization. The resulting map reveals clear separation between protein classes, with distinct clusters corresponding to each functional group. This observation confirms that ESM2 embeddings capture biologically relevant signals that reflect evolutionary and functional relationships. These class-structured embeddings serve as the foundation for conditioning in the StructDiff generative framework, enabling targeted protein design within specific biological families.</a:t>
            </a:r>
            <a:endParaRPr lang="en-US" sz="10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DB97CA7D-BE2B-EF07-03B1-A9E8EFB08E2C}"/>
              </a:ext>
            </a:extLst>
          </p:cNvPr>
          <p:cNvSpPr txBox="1"/>
          <p:nvPr/>
        </p:nvSpPr>
        <p:spPr>
          <a:xfrm>
            <a:off x="6525947" y="4061989"/>
            <a:ext cx="4586703" cy="2192908"/>
          </a:xfrm>
          <a:prstGeom prst="rect">
            <a:avLst/>
          </a:prstGeom>
          <a:noFill/>
        </p:spPr>
        <p:txBody>
          <a:bodyPr wrap="square">
            <a:spAutoFit/>
          </a:bodyPr>
          <a:lstStyle/>
          <a:p>
            <a:r>
              <a:rPr lang="en-US" sz="1050" b="1" dirty="0">
                <a:latin typeface="Arial" panose="020B0604020202020204" pitchFamily="34" charset="0"/>
                <a:cs typeface="Arial" panose="020B0604020202020204" pitchFamily="34" charset="0"/>
              </a:rPr>
              <a:t>Figure 2b. Training and validation loss curves for the StructDiff denoising model.</a:t>
            </a:r>
            <a:br>
              <a:rPr lang="en-US" sz="1050" dirty="0">
                <a:latin typeface="Arial" panose="020B0604020202020204" pitchFamily="34" charset="0"/>
                <a:cs typeface="Arial" panose="020B0604020202020204" pitchFamily="34" charset="0"/>
              </a:rPr>
            </a:br>
            <a:r>
              <a:rPr lang="en-US" sz="1050" dirty="0">
                <a:latin typeface="Arial" panose="020B0604020202020204" pitchFamily="34" charset="0"/>
                <a:cs typeface="Arial" panose="020B0604020202020204" pitchFamily="34" charset="0"/>
              </a:rPr>
              <a:t>Mean squared error (MSE) loss is plotted over 300 training epochs for both the training set (blue) and validation set (orange). The raw loss curves are shown with light colors, while smoothed curves using a Gaussian filter are overlaid for clarity (green and red). The consistent downward trend across both sets indicates stable learning dynamics and effective noise denoising within the ESM2 embedding space. The StructDiff model learns to accurately reconstruct clean protein embeddings from noisy inputs, forming the basis for realistic generative sampling during inference. This training trajectory validates the suitability of diffusion modeling in latent protein space for structure-aware sequence generation.</a:t>
            </a:r>
          </a:p>
        </p:txBody>
      </p:sp>
    </p:spTree>
    <p:extLst>
      <p:ext uri="{BB962C8B-B14F-4D97-AF65-F5344CB8AC3E}">
        <p14:creationId xmlns:p14="http://schemas.microsoft.com/office/powerpoint/2010/main" val="1804518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0BD15C8-67FC-284E-C7C6-6C1598F160E2}"/>
              </a:ext>
            </a:extLst>
          </p:cNvPr>
          <p:cNvSpPr txBox="1"/>
          <p:nvPr/>
        </p:nvSpPr>
        <p:spPr>
          <a:xfrm>
            <a:off x="650838" y="3429000"/>
            <a:ext cx="4910866" cy="2723823"/>
          </a:xfrm>
          <a:prstGeom prst="rect">
            <a:avLst/>
          </a:prstGeom>
          <a:noFill/>
        </p:spPr>
        <p:txBody>
          <a:bodyPr wrap="square">
            <a:spAutoFit/>
          </a:bodyPr>
          <a:lstStyle/>
          <a:p>
            <a:r>
              <a:rPr lang="en-US" sz="900" b="1" dirty="0">
                <a:latin typeface="Arial" panose="020B0604020202020204" pitchFamily="34" charset="0"/>
                <a:cs typeface="Arial" panose="020B0604020202020204" pitchFamily="34" charset="0"/>
              </a:rPr>
              <a:t>Figure 6. Evaluation of biological novelty and class consistency in StructDiff-generated protein sequences.</a:t>
            </a:r>
            <a:br>
              <a:rPr lang="en-US" sz="900" dirty="0">
                <a:latin typeface="Arial" panose="020B0604020202020204" pitchFamily="34" charset="0"/>
                <a:cs typeface="Arial" panose="020B0604020202020204" pitchFamily="34" charset="0"/>
              </a:rPr>
            </a:br>
            <a:r>
              <a:rPr lang="en-US" sz="900" dirty="0">
                <a:latin typeface="Arial" panose="020B0604020202020204" pitchFamily="34" charset="0"/>
                <a:cs typeface="Arial" panose="020B0604020202020204" pitchFamily="34" charset="0"/>
              </a:rPr>
              <a:t>(Top left) Histogram of percent identity between generated sequences and their closest natural sequence hit. The majority of generated sequences fall between 50–65% identity, with strict filtering applied to exclude sequences below 30% and above 85% identity (dashed lines). This range reflects the targeted balance between novelty and plausibility, ensuring sequences are neither trivial copies nor unrealistically divergent.</a:t>
            </a:r>
            <a:br>
              <a:rPr lang="en-US" sz="900" dirty="0">
                <a:latin typeface="Arial" panose="020B0604020202020204" pitchFamily="34" charset="0"/>
                <a:cs typeface="Arial" panose="020B0604020202020204" pitchFamily="34" charset="0"/>
              </a:rPr>
            </a:br>
            <a:r>
              <a:rPr lang="en-US" sz="900" dirty="0">
                <a:latin typeface="Arial" panose="020B0604020202020204" pitchFamily="34" charset="0"/>
                <a:cs typeface="Arial" panose="020B0604020202020204" pitchFamily="34" charset="0"/>
              </a:rPr>
              <a:t>(Top right) t-SNE visualization of ESM2 embeddings for natural sequences (colored by class) and StructDiff-generated sequences (black). Generated sequences form a distinct but partially overlapping distribution near class-conditioned clusters, confirming that class information is retained in the embedding space while still generating novel, out-of-distribution candidates.</a:t>
            </a:r>
            <a:br>
              <a:rPr lang="en-US" sz="900" dirty="0">
                <a:latin typeface="Arial" panose="020B0604020202020204" pitchFamily="34" charset="0"/>
                <a:cs typeface="Arial" panose="020B0604020202020204" pitchFamily="34" charset="0"/>
              </a:rPr>
            </a:br>
            <a:r>
              <a:rPr lang="en-US" sz="900" dirty="0">
                <a:latin typeface="Arial" panose="020B0604020202020204" pitchFamily="34" charset="0"/>
                <a:cs typeface="Arial" panose="020B0604020202020204" pitchFamily="34" charset="0"/>
              </a:rPr>
              <a:t>(Bottom) Table of representative BLAST hits for StructDiff-generated sequences. A large proportion of generated sequences matched known proteins from related organisms with meaningful annotations, including kinases, serine proteases, and beta-lactamases. Sequence identities typically ranged from 55–62%, with E-values &lt; 1e–70, indicating strong yet non-identical homology to natural proteins. These annotations demonstrate that StructDiff not only preserves latent biochemical signatures but also yields sequences that map to diverse, functionally annotated protein families.</a:t>
            </a:r>
          </a:p>
        </p:txBody>
      </p:sp>
    </p:spTree>
    <p:extLst>
      <p:ext uri="{BB962C8B-B14F-4D97-AF65-F5344CB8AC3E}">
        <p14:creationId xmlns:p14="http://schemas.microsoft.com/office/powerpoint/2010/main" val="22832878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6604</TotalTime>
  <Words>2202</Words>
  <Application>Microsoft Macintosh PowerPoint</Application>
  <PresentationFormat>Widescreen</PresentationFormat>
  <Paragraphs>18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Melaku Garsamo</dc:creator>
  <cp:lastModifiedBy>Melaku Garsamo</cp:lastModifiedBy>
  <cp:revision>24</cp:revision>
  <dcterms:created xsi:type="dcterms:W3CDTF">2025-07-11T11:54:15Z</dcterms:created>
  <dcterms:modified xsi:type="dcterms:W3CDTF">2025-07-21T02:20:25Z</dcterms:modified>
</cp:coreProperties>
</file>