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handoutMasterIdLst>
    <p:handoutMasterId r:id="rId43"/>
  </p:handoutMasterIdLst>
  <p:sldIdLst>
    <p:sldId id="364" r:id="rId2"/>
    <p:sldId id="307" r:id="rId3"/>
    <p:sldId id="308" r:id="rId4"/>
    <p:sldId id="309" r:id="rId5"/>
    <p:sldId id="310" r:id="rId6"/>
    <p:sldId id="311" r:id="rId7"/>
    <p:sldId id="312" r:id="rId8"/>
    <p:sldId id="313" r:id="rId9"/>
    <p:sldId id="314" r:id="rId10"/>
    <p:sldId id="315" r:id="rId11"/>
    <p:sldId id="316" r:id="rId12"/>
    <p:sldId id="340" r:id="rId13"/>
    <p:sldId id="341" r:id="rId14"/>
    <p:sldId id="342" r:id="rId15"/>
    <p:sldId id="317" r:id="rId16"/>
    <p:sldId id="318" r:id="rId17"/>
    <p:sldId id="319" r:id="rId18"/>
    <p:sldId id="320" r:id="rId19"/>
    <p:sldId id="321" r:id="rId20"/>
    <p:sldId id="322" r:id="rId21"/>
    <p:sldId id="323" r:id="rId22"/>
    <p:sldId id="324" r:id="rId23"/>
    <p:sldId id="325" r:id="rId24"/>
    <p:sldId id="343" r:id="rId25"/>
    <p:sldId id="326" r:id="rId26"/>
    <p:sldId id="327" r:id="rId27"/>
    <p:sldId id="328" r:id="rId28"/>
    <p:sldId id="329" r:id="rId29"/>
    <p:sldId id="330" r:id="rId30"/>
    <p:sldId id="331" r:id="rId31"/>
    <p:sldId id="332" r:id="rId32"/>
    <p:sldId id="335" r:id="rId33"/>
    <p:sldId id="336" r:id="rId34"/>
    <p:sldId id="333" r:id="rId35"/>
    <p:sldId id="337" r:id="rId36"/>
    <p:sldId id="344" r:id="rId37"/>
    <p:sldId id="345" r:id="rId38"/>
    <p:sldId id="334" r:id="rId39"/>
    <p:sldId id="338" r:id="rId40"/>
    <p:sldId id="339"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364" autoAdjust="0"/>
  </p:normalViewPr>
  <p:slideViewPr>
    <p:cSldViewPr snapToGrid="0" snapToObjects="1">
      <p:cViewPr varScale="1">
        <p:scale>
          <a:sx n="96" d="100"/>
          <a:sy n="96" d="100"/>
        </p:scale>
        <p:origin x="1242" y="84"/>
      </p:cViewPr>
      <p:guideLst>
        <p:guide orient="horz" pos="2160"/>
        <p:guide pos="2880"/>
      </p:guideLst>
    </p:cSldViewPr>
  </p:slideViewPr>
  <p:outlineViewPr>
    <p:cViewPr>
      <p:scale>
        <a:sx n="33" d="100"/>
        <a:sy n="33" d="100"/>
      </p:scale>
      <p:origin x="0" y="-248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7/9/2024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305022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7/9/2024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670175" y="6450013"/>
            <a:ext cx="6089650" cy="231775"/>
          </a:xfrm>
          <a:prstGeom prst="rect">
            <a:avLst/>
          </a:prstGeom>
        </p:spPr>
        <p:txBody>
          <a:bodyPr anchor="ctr"/>
          <a:lst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spcBef>
                <a:spcPct val="0"/>
              </a:spcBef>
            </a:pPr>
            <a:r>
              <a:rPr lang="en-US" altLang="en-US" sz="1200" dirty="0">
                <a:solidFill>
                  <a:schemeClr val="tx1"/>
                </a:solidFill>
                <a:latin typeface="Verdana" panose="020B0604030504040204" pitchFamily="34" charset="0"/>
                <a:cs typeface="Arial" panose="020B0604020202020204" pitchFamily="34" charset="0"/>
                <a:sym typeface="Arial" panose="020B0604020202020204" pitchFamily="34" charset="0"/>
              </a:rPr>
              <a:t>Copyright © 2017, 2014, 2012 Pearson Education, Inc. All Rights Reserved</a:t>
            </a:r>
          </a:p>
        </p:txBody>
      </p:sp>
    </p:spTree>
    <p:extLst>
      <p:ext uri="{BB962C8B-B14F-4D97-AF65-F5344CB8AC3E}">
        <p14:creationId xmlns:p14="http://schemas.microsoft.com/office/powerpoint/2010/main" val="524156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7/9/2024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740544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7/9/2024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p:txBody>
          <a:bodyPr/>
          <a:lstStyle>
            <a:lvl1pPr>
              <a:defRPr/>
            </a:lvl1pPr>
          </a:lstStyle>
          <a:p>
            <a:pPr>
              <a:defRPr/>
            </a:pPr>
            <a:endParaRPr lang="en-US" altLang="en-US" dirty="0"/>
          </a:p>
        </p:txBody>
      </p:sp>
      <p:sp>
        <p:nvSpPr>
          <p:cNvPr id="5" name="Date Placeholder 3"/>
          <p:cNvSpPr>
            <a:spLocks noGrp="1"/>
          </p:cNvSpPr>
          <p:nvPr>
            <p:ph type="dt" sz="half" idx="11"/>
          </p:nvPr>
        </p:nvSpPr>
        <p:spPr/>
        <p:txBody>
          <a:bodyPr/>
          <a:lstStyle>
            <a:lvl1pPr>
              <a:defRPr/>
            </a:lvl1pPr>
          </a:lstStyle>
          <a:p>
            <a:pPr>
              <a:defRPr/>
            </a:pPr>
            <a:fld id="{954208F9-68ED-4744-BABF-52ECF81FA2B8}" type="datetimeFigureOut">
              <a:rPr lang="en-US" altLang="en-US"/>
              <a:pPr>
                <a:defRPr/>
              </a:pPr>
              <a:t>7/9/2024</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pPr>
              <a:defRPr/>
            </a:pPr>
            <a:fld id="{71A0C8D0-3FBD-4F9F-8DC3-A3110DE6329F}" type="slidenum">
              <a:rPr lang="en-US" altLang="en-US"/>
              <a:pPr>
                <a:defRPr/>
              </a:pPr>
              <a:t>‹#›</a:t>
            </a:fld>
            <a:endParaRPr lang="en-US" altLang="en-US" dirty="0"/>
          </a:p>
        </p:txBody>
      </p:sp>
    </p:spTree>
    <p:extLst>
      <p:ext uri="{BB962C8B-B14F-4D97-AF65-F5344CB8AC3E}">
        <p14:creationId xmlns:p14="http://schemas.microsoft.com/office/powerpoint/2010/main" val="241743670"/>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7/9/2024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011159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7/9/2024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6458202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7/9/2024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986906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 Placeholder 5"/>
          <p:cNvSpPr txBox="1">
            <a:spLocks/>
          </p:cNvSpPr>
          <p:nvPr userDrawn="1"/>
        </p:nvSpPr>
        <p:spPr>
          <a:xfrm>
            <a:off x="2670175" y="6450013"/>
            <a:ext cx="6089650" cy="231775"/>
          </a:xfrm>
          <a:prstGeom prst="rect">
            <a:avLst/>
          </a:prstGeom>
        </p:spPr>
        <p:txBody>
          <a:bodyPr anchor="ctr"/>
          <a:lst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spcBef>
                <a:spcPct val="0"/>
              </a:spcBef>
            </a:pPr>
            <a:r>
              <a:rPr lang="en-US" altLang="en-US" sz="1200" dirty="0">
                <a:solidFill>
                  <a:schemeClr val="tx1"/>
                </a:solidFill>
                <a:latin typeface="Verdana" panose="020B0604030504040204" pitchFamily="34" charset="0"/>
                <a:cs typeface="Arial" panose="020B0604020202020204" pitchFamily="34" charset="0"/>
                <a:sym typeface="Arial" panose="020B0604020202020204" pitchFamily="34" charset="0"/>
              </a:rPr>
              <a:t>Copyright © 2017, 2014, 2012 Pearson Education, Inc. All Rights Reserved</a:t>
            </a:r>
          </a:p>
        </p:txBody>
      </p:sp>
    </p:spTree>
    <p:extLst>
      <p:ext uri="{BB962C8B-B14F-4D97-AF65-F5344CB8AC3E}">
        <p14:creationId xmlns:p14="http://schemas.microsoft.com/office/powerpoint/2010/main" val="1351821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7/9/2024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388768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41777734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7/9/2024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4062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6626917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5813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9496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57370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5047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158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1978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95015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51609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5230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61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788843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9542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32516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3471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31399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0531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9035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08D2612E-6B4C-4346-91A4-D7C669C94223}" type="slidenum">
              <a:rPr lang="en-US" altLang="en-US"/>
              <a:pPr>
                <a:defRPr/>
              </a:pPr>
              <a:t>‹#›</a:t>
            </a:fld>
            <a:endParaRPr lang="en-US" altLang="en-US" dirty="0"/>
          </a:p>
        </p:txBody>
      </p:sp>
    </p:spTree>
    <p:extLst>
      <p:ext uri="{BB962C8B-B14F-4D97-AF65-F5344CB8AC3E}">
        <p14:creationId xmlns:p14="http://schemas.microsoft.com/office/powerpoint/2010/main" val="228137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ltLang="en-US" dirty="0"/>
          </a:p>
        </p:txBody>
      </p:sp>
      <p:sp>
        <p:nvSpPr>
          <p:cNvPr id="11" name="Date Placeholder 3"/>
          <p:cNvSpPr>
            <a:spLocks noGrp="1"/>
          </p:cNvSpPr>
          <p:nvPr>
            <p:ph type="dt" sz="half" idx="17"/>
          </p:nvPr>
        </p:nvSpPr>
        <p:spPr/>
        <p:txBody>
          <a:bodyPr/>
          <a:lstStyle>
            <a:lvl1pPr>
              <a:defRPr/>
            </a:lvl1pPr>
          </a:lstStyle>
          <a:p>
            <a:pPr>
              <a:defRPr/>
            </a:pPr>
            <a:fld id="{239B427C-9FA0-400C-A331-2C6B6C696F77}" type="datetimeFigureOut">
              <a:rPr lang="en-US" altLang="en-US"/>
              <a:pPr>
                <a:defRPr/>
              </a:pPr>
              <a:t>7/9/2024</a:t>
            </a:fld>
            <a:endParaRPr lang="en-US" altLang="en-US" dirty="0"/>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pPr>
              <a:defRPr/>
            </a:pPr>
            <a:fld id="{271D7819-171C-4C85-8170-E742DCA357EF}" type="slidenum">
              <a:rPr lang="en-US" altLang="en-US"/>
              <a:pPr>
                <a:defRPr/>
              </a:pPr>
              <a:t>‹#›</a:t>
            </a:fld>
            <a:endParaRPr lang="en-US" altLang="en-US" dirty="0"/>
          </a:p>
        </p:txBody>
      </p:sp>
    </p:spTree>
    <p:extLst>
      <p:ext uri="{BB962C8B-B14F-4D97-AF65-F5344CB8AC3E}">
        <p14:creationId xmlns:p14="http://schemas.microsoft.com/office/powerpoint/2010/main" val="211194984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8"/>
          </p:nvPr>
        </p:nvSpPr>
        <p:spPr/>
        <p:txBody>
          <a:bodyPr/>
          <a:lstStyle>
            <a:lvl1pPr>
              <a:defRPr/>
            </a:lvl1pPr>
          </a:lstStyle>
          <a:p>
            <a:pPr>
              <a:defRPr/>
            </a:pPr>
            <a:endParaRPr lang="en-US" altLang="en-US" dirty="0"/>
          </a:p>
        </p:txBody>
      </p:sp>
      <p:sp>
        <p:nvSpPr>
          <p:cNvPr id="11" name="Date Placeholder 3"/>
          <p:cNvSpPr>
            <a:spLocks noGrp="1"/>
          </p:cNvSpPr>
          <p:nvPr>
            <p:ph type="dt" sz="half" idx="19"/>
          </p:nvPr>
        </p:nvSpPr>
        <p:spPr/>
        <p:txBody>
          <a:bodyPr/>
          <a:lstStyle>
            <a:lvl1pPr>
              <a:defRPr/>
            </a:lvl1pPr>
          </a:lstStyle>
          <a:p>
            <a:pPr>
              <a:defRPr/>
            </a:pPr>
            <a:fld id="{ADA6ABE0-8427-4410-92A3-7CC38271D738}" type="datetimeFigureOut">
              <a:rPr lang="en-US" altLang="en-US"/>
              <a:pPr>
                <a:defRPr/>
              </a:pPr>
              <a:t>7/9/2024</a:t>
            </a:fld>
            <a:endParaRPr lang="en-US" altLang="en-US" dirty="0"/>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pPr>
              <a:defRPr/>
            </a:pPr>
            <a:fld id="{DC7298D3-4E52-42B7-BD2E-0DBFBF80EF27}" type="slidenum">
              <a:rPr lang="en-US" altLang="en-US"/>
              <a:pPr>
                <a:defRPr/>
              </a:pPr>
              <a:t>‹#›</a:t>
            </a:fld>
            <a:endParaRPr lang="en-US" altLang="en-US" dirty="0"/>
          </a:p>
        </p:txBody>
      </p:sp>
    </p:spTree>
    <p:extLst>
      <p:ext uri="{BB962C8B-B14F-4D97-AF65-F5344CB8AC3E}">
        <p14:creationId xmlns:p14="http://schemas.microsoft.com/office/powerpoint/2010/main" val="1893180519"/>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p:cNvSpPr>
            <a:spLocks noGrp="1"/>
          </p:cNvSpPr>
          <p:nvPr>
            <p:ph type="ftr" sz="quarter" idx="23"/>
          </p:nvPr>
        </p:nvSpPr>
        <p:spPr/>
        <p:txBody>
          <a:bodyPr/>
          <a:lstStyle>
            <a:lvl1pPr>
              <a:defRPr/>
            </a:lvl1pPr>
          </a:lstStyle>
          <a:p>
            <a:pPr>
              <a:defRPr/>
            </a:pPr>
            <a:endParaRPr lang="en-US" altLang="en-US" dirty="0"/>
          </a:p>
        </p:txBody>
      </p:sp>
      <p:sp>
        <p:nvSpPr>
          <p:cNvPr id="20" name="Date Placeholder 3"/>
          <p:cNvSpPr>
            <a:spLocks noGrp="1"/>
          </p:cNvSpPr>
          <p:nvPr>
            <p:ph type="dt" sz="half" idx="24"/>
          </p:nvPr>
        </p:nvSpPr>
        <p:spPr/>
        <p:txBody>
          <a:bodyPr/>
          <a:lstStyle>
            <a:lvl1pPr>
              <a:defRPr/>
            </a:lvl1pPr>
          </a:lstStyle>
          <a:p>
            <a:pPr>
              <a:defRPr/>
            </a:pPr>
            <a:fld id="{2C20C944-4974-429E-991D-BFD9F4787549}" type="datetimeFigureOut">
              <a:rPr lang="en-US" altLang="en-US"/>
              <a:pPr>
                <a:defRPr/>
              </a:pPr>
              <a:t>7/9/2024</a:t>
            </a:fld>
            <a:endParaRPr lang="en-US" altLang="en-US" dirty="0"/>
          </a:p>
        </p:txBody>
      </p:sp>
      <p:sp>
        <p:nvSpPr>
          <p:cNvPr id="21" name="Slide Number Placeholder 5"/>
          <p:cNvSpPr>
            <a:spLocks noGrp="1"/>
          </p:cNvSpPr>
          <p:nvPr>
            <p:ph type="sldNum" sz="quarter" idx="25"/>
          </p:nvPr>
        </p:nvSpPr>
        <p:spPr/>
        <p:txBody>
          <a:bodyPr/>
          <a:lstStyle>
            <a:lvl1pPr algn="l">
              <a:buSzTx/>
              <a:defRPr sz="1400">
                <a:solidFill>
                  <a:srgbClr val="000000"/>
                </a:solidFill>
              </a:defRPr>
            </a:lvl1pPr>
          </a:lstStyle>
          <a:p>
            <a:pPr>
              <a:defRPr/>
            </a:pPr>
            <a:fld id="{46BED4D9-9739-4B2B-867A-08B836BF931E}" type="slidenum">
              <a:rPr lang="en-US" altLang="en-US"/>
              <a:pPr>
                <a:defRPr/>
              </a:pPr>
              <a:t>‹#›</a:t>
            </a:fld>
            <a:endParaRPr lang="en-US" altLang="en-US" dirty="0"/>
          </a:p>
        </p:txBody>
      </p:sp>
    </p:spTree>
    <p:extLst>
      <p:ext uri="{BB962C8B-B14F-4D97-AF65-F5344CB8AC3E}">
        <p14:creationId xmlns:p14="http://schemas.microsoft.com/office/powerpoint/2010/main" val="551065376"/>
      </p:ext>
    </p:extLst>
  </p:cSld>
  <p:clrMapOvr>
    <a:masterClrMapping/>
  </p:clrMapOvr>
  <p:transition spd="slow"/>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18" r:id="rId3"/>
    <p:sldLayoutId id="2147483719" r:id="rId4"/>
    <p:sldLayoutId id="2147483720" r:id="rId5"/>
    <p:sldLayoutId id="2147483721" r:id="rId6"/>
    <p:sldLayoutId id="2147483722" r:id="rId7"/>
    <p:sldLayoutId id="2147483723" r:id="rId8"/>
    <p:sldLayoutId id="2147483724" r:id="rId9"/>
    <p:sldLayoutId id="2147483668" r:id="rId10"/>
    <p:sldLayoutId id="2147483669"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25"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A7E8-DD29-F253-965A-31459851D1C4}"/>
              </a:ext>
            </a:extLst>
          </p:cNvPr>
          <p:cNvSpPr>
            <a:spLocks noGrp="1"/>
          </p:cNvSpPr>
          <p:nvPr>
            <p:ph type="ctrTitle"/>
          </p:nvPr>
        </p:nvSpPr>
        <p:spPr/>
        <p:txBody>
          <a:bodyPr/>
          <a:lstStyle/>
          <a:p>
            <a:r>
              <a:rPr lang="en-US" dirty="0"/>
              <a:t>Inheritance, Polymorphism, and Interfaces</a:t>
            </a:r>
          </a:p>
        </p:txBody>
      </p:sp>
      <p:sp>
        <p:nvSpPr>
          <p:cNvPr id="3" name="Subtitle 2">
            <a:extLst>
              <a:ext uri="{FF2B5EF4-FFF2-40B4-BE49-F238E27FC236}">
                <a16:creationId xmlns:a16="http://schemas.microsoft.com/office/drawing/2014/main" id="{BEBFC1C7-0F58-6FD3-6129-47B68D81EB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538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Constructor Issues in Inheritance </a:t>
            </a:r>
            <a:r>
              <a:rPr lang="en-US" altLang="en-US" sz="2000" b="0" dirty="0">
                <a:latin typeface="Times New Roman" panose="02020603050405020304" pitchFamily="18" charset="0"/>
                <a:ea typeface="+mj-ea"/>
                <a:cs typeface="Arial"/>
              </a:rPr>
              <a:t>(1 of 2)</a:t>
            </a:r>
          </a:p>
        </p:txBody>
      </p:sp>
      <p:sp>
        <p:nvSpPr>
          <p:cNvPr id="5" name="Text Placeholder 4"/>
          <p:cNvSpPr>
            <a:spLocks noGrp="1"/>
          </p:cNvSpPr>
          <p:nvPr>
            <p:ph type="body" idx="1"/>
          </p:nvPr>
        </p:nvSpPr>
        <p:spPr>
          <a:xfrm>
            <a:off x="457200" y="1600200"/>
            <a:ext cx="8229600" cy="2057400"/>
          </a:xfrm>
        </p:spPr>
        <p:txBody>
          <a:bodyPr/>
          <a:lstStyle/>
          <a:p>
            <a:pPr eaLnBrk="1" hangingPunct="1">
              <a:defRPr/>
            </a:pPr>
            <a:r>
              <a:rPr lang="en-US" altLang="en-US" sz="2200" dirty="0">
                <a:latin typeface="+mn-lt"/>
              </a:rPr>
              <a:t>If you want a parameterized constructor in the base class to execute, or </a:t>
            </a:r>
          </a:p>
          <a:p>
            <a:pPr eaLnBrk="1" hangingPunct="1">
              <a:defRPr/>
            </a:pPr>
            <a:r>
              <a:rPr lang="en-US" altLang="en-US" sz="2200" dirty="0">
                <a:latin typeface="+mn-lt"/>
              </a:rPr>
              <a:t>if the base class does not have a parameterless constructor, </a:t>
            </a:r>
          </a:p>
          <a:p>
            <a:pPr marL="741600" lvl="1" indent="-284400" eaLnBrk="1" hangingPunct="1">
              <a:buFontTx/>
              <a:buChar char="‒"/>
              <a:defRPr/>
            </a:pPr>
            <a:r>
              <a:rPr lang="en-US" altLang="en-US" sz="2200" dirty="0">
                <a:latin typeface="+mn-lt"/>
              </a:rPr>
              <a:t>you must explicitly call the base class’s parameterized constructor using the </a:t>
            </a:r>
            <a:r>
              <a:rPr lang="en-US" altLang="en-US" sz="2200" b="1" dirty="0">
                <a:latin typeface="Courier New" panose="02070309020205020404" pitchFamily="49" charset="0"/>
                <a:cs typeface="Courier New" panose="02070309020205020404" pitchFamily="49" charset="0"/>
              </a:rPr>
              <a:t>base</a:t>
            </a:r>
            <a:r>
              <a:rPr lang="en-US" altLang="en-US" sz="2200" dirty="0">
                <a:latin typeface="+mn-lt"/>
              </a:rPr>
              <a:t> keyword</a:t>
            </a:r>
          </a:p>
        </p:txBody>
      </p:sp>
      <p:pic>
        <p:nvPicPr>
          <p:cNvPr id="48132" name="Picture 11" descr="The code has 3 lines, as follows. Line 1. Public box left parenthesis i n t length comma i n t width comma i n height right parenthesis. Line 2, indented. colon base left parenthesis length comma width right parenthesis. Line 3. left brace ellipsis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3825663"/>
            <a:ext cx="5994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sz="quarter" idx="13"/>
          </p:nvPr>
        </p:nvSpPr>
        <p:spPr>
          <a:xfrm>
            <a:off x="461913" y="5047826"/>
            <a:ext cx="8229600" cy="782638"/>
          </a:xfrm>
        </p:spPr>
        <p:txBody>
          <a:bodyPr/>
          <a:lstStyle/>
          <a:p>
            <a:pPr marL="741600" lvl="2" indent="-284400">
              <a:spcBef>
                <a:spcPts val="1500"/>
              </a:spcBef>
              <a:buClr>
                <a:schemeClr val="tx2"/>
              </a:buClr>
              <a:buFont typeface="Arial" panose="020B0604020202020204" pitchFamily="34" charset="0"/>
              <a:buChar char="‒"/>
              <a:defRPr/>
            </a:pPr>
            <a:r>
              <a:rPr lang="en-US" altLang="en-US" sz="2200" dirty="0">
                <a:latin typeface="+mn-lt"/>
              </a:rPr>
              <a:t>The above example calls the base class’s parameterized constructor, passing </a:t>
            </a:r>
            <a:r>
              <a:rPr lang="en-US" altLang="en-US" sz="2200" dirty="0">
                <a:latin typeface="Courier New" panose="02070309020205020404" pitchFamily="49" charset="0"/>
                <a:cs typeface="Courier New" panose="02070309020205020404" pitchFamily="49" charset="0"/>
              </a:rPr>
              <a:t>length</a:t>
            </a:r>
            <a:r>
              <a:rPr lang="en-US" altLang="en-US" sz="2200" dirty="0">
                <a:latin typeface="+mn-lt"/>
              </a:rPr>
              <a:t> and </a:t>
            </a:r>
            <a:r>
              <a:rPr lang="en-US" altLang="en-US" sz="2200" dirty="0">
                <a:latin typeface="Courier New" panose="02070309020205020404" pitchFamily="49" charset="0"/>
                <a:cs typeface="Courier New" panose="02070309020205020404" pitchFamily="49" charset="0"/>
              </a:rPr>
              <a:t>width</a:t>
            </a:r>
            <a:r>
              <a:rPr lang="en-US" altLang="en-US" sz="2200" dirty="0">
                <a:latin typeface="+mn-lt"/>
              </a:rPr>
              <a:t> as arguments </a:t>
            </a:r>
          </a:p>
        </p:txBody>
      </p:sp>
    </p:spTree>
    <p:extLst>
      <p:ext uri="{BB962C8B-B14F-4D97-AF65-F5344CB8AC3E}">
        <p14:creationId xmlns:p14="http://schemas.microsoft.com/office/powerpoint/2010/main" val="156317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buFont typeface="Times New Roman"/>
              <a:buNone/>
              <a:defRPr/>
            </a:pPr>
            <a:r>
              <a:rPr lang="en-US" altLang="en-US" sz="3400" b="1" dirty="0">
                <a:solidFill>
                  <a:srgbClr val="007FA3"/>
                </a:solidFill>
                <a:latin typeface="Times New Roman" panose="02020603050405020304" pitchFamily="18" charset="0"/>
                <a:sym typeface="Times New Roman"/>
              </a:rPr>
              <a:t>Constructor Issues in Inheritance </a:t>
            </a:r>
            <a:r>
              <a:rPr lang="en-US" altLang="en-US" sz="2000" dirty="0">
                <a:solidFill>
                  <a:srgbClr val="007FA3"/>
                </a:solidFill>
                <a:latin typeface="Times New Roman" panose="02020603050405020304" pitchFamily="18" charset="0"/>
                <a:sym typeface="Times New Roman"/>
              </a:rPr>
              <a:t>(2 of 2)</a:t>
            </a:r>
            <a:endParaRPr lang="en-US" altLang="en-US" sz="2000" dirty="0">
              <a:solidFill>
                <a:srgbClr val="007FA3"/>
              </a:solidFill>
              <a:latin typeface="Times New Roman" panose="02020603050405020304" pitchFamily="18" charset="0"/>
              <a:ea typeface="+mj-ea"/>
              <a:sym typeface="Times New Roman"/>
            </a:endParaRPr>
          </a:p>
        </p:txBody>
      </p:sp>
      <p:pic>
        <p:nvPicPr>
          <p:cNvPr id="4" name="Picture 3" descr="A diagram has one line of code at the top, code on the left, and code on the right. The line of code at the top is as follows. box my box = new box left parenthesis 100 comma 200 comma 300 right parenthesis semicolon. The code on the left has 12 lines, as follows. Line 1. forward slash forward slash base. Line 2. Class rectangle. Line 3. left brace. Line 4, indented. ellipsis. Line 5, indented. forward slash forward slash parameterless constructor. Line 6, indented. public rectangle left parenthesis right parenthesis left brace ellipsis right brace. Line 7. Blank. Line 8, indented. forward slash forward slash parameterized constructor. Line 9, indented. public rectangle left parenthesis i n t length comma I n t width right parenthesis. Line 10, indented. left brace ellipsis right brace. Line 11, indented. ellipsis. Line 12. right brace.  The code on the right has 13 lines, as follows. Line 1. forward slash forward slash derived. Line 2. Class box colon rectangle. Line 3. left brace. Line 4, indented. private i n t space underscore height semicolon. Line 5, indented. forward slash forward slash parameter constructor. Line 6, indented. public box left parenthesis right parenthesis left brace ellipsis right brace. Line 7. Blank. Line 8, indented. forward slash forward slash parameterized constructor. Line 9, indented. public box left parenthesis i n t length comma i n t width comma i n height right parenthesis. Line 10, indented twice. Colon base left parenthesis length comma width right parenthesis. Line 11, indented. left brace ellipsis right brace. Line 12, indented. ellipsis. Line 13. right brace.  There is an arrow with the text 100 comma 200 comma 300 above it from the top line of code to the in height parameter on line 9 of the code on the right. There is an arrow with the text 100 comma 200 comma 300 above it from line 9 of the code on the left to line 9 of the code on the right. There is an arrow with the text 100 comma 200 below it from line 10 of the code on the right to line 9 of the code on the lef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58" y="1923101"/>
            <a:ext cx="7954942" cy="3498743"/>
          </a:xfrm>
          <a:prstGeom prst="rect">
            <a:avLst/>
          </a:prstGeom>
        </p:spPr>
      </p:pic>
    </p:spTree>
    <p:extLst>
      <p:ext uri="{BB962C8B-B14F-4D97-AF65-F5344CB8AC3E}">
        <p14:creationId xmlns:p14="http://schemas.microsoft.com/office/powerpoint/2010/main" val="383828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CEC1865-F37C-9C5A-8319-B8C8EA30B352}"/>
              </a:ext>
            </a:extLst>
          </p:cNvPr>
          <p:cNvSpPr>
            <a:spLocks noGrp="1"/>
          </p:cNvSpPr>
          <p:nvPr>
            <p:ph type="title"/>
          </p:nvPr>
        </p:nvSpPr>
        <p:spPr/>
        <p:txBody>
          <a:bodyPr/>
          <a:lstStyle/>
          <a:p>
            <a:r>
              <a:rPr lang="en-US" dirty="0"/>
              <a:t>Protected Members </a:t>
            </a:r>
            <a:r>
              <a:rPr lang="en-US" sz="2000" b="0" dirty="0"/>
              <a:t>(1 of 2)</a:t>
            </a:r>
            <a:endParaRPr lang="en-US" b="0" dirty="0"/>
          </a:p>
        </p:txBody>
      </p:sp>
      <p:sp>
        <p:nvSpPr>
          <p:cNvPr id="15" name="Content Placeholder 14">
            <a:extLst>
              <a:ext uri="{FF2B5EF4-FFF2-40B4-BE49-F238E27FC236}">
                <a16:creationId xmlns:a16="http://schemas.microsoft.com/office/drawing/2014/main" id="{80B62CB5-6B66-14FC-0D09-57842226B105}"/>
              </a:ext>
            </a:extLst>
          </p:cNvPr>
          <p:cNvSpPr>
            <a:spLocks noGrp="1"/>
          </p:cNvSpPr>
          <p:nvPr>
            <p:ph idx="1"/>
          </p:nvPr>
        </p:nvSpPr>
        <p:spPr/>
        <p:txBody>
          <a:bodyPr/>
          <a:lstStyle/>
          <a:p>
            <a:r>
              <a:rPr lang="en-US" dirty="0"/>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n an inheritance relationship, the private members of a base class cannot be accessed by code in a derived class.</a:t>
            </a:r>
          </a:p>
          <a:p>
            <a:r>
              <a:rPr lang="en-US" dirty="0"/>
              <a:t>When a base class member needs to be private to all outside code except derived classes, you can declare that member as </a:t>
            </a:r>
            <a:r>
              <a:rPr lang="en-US" dirty="0">
                <a:latin typeface="Cascadia Code" panose="020B0609020000020004" pitchFamily="49" charset="0"/>
                <a:cs typeface="Cascadia Code" panose="020B0609020000020004" pitchFamily="49" charset="0"/>
              </a:rPr>
              <a:t>protected</a:t>
            </a:r>
            <a:r>
              <a:rPr lang="en-US" dirty="0"/>
              <a:t>. </a:t>
            </a:r>
          </a:p>
          <a:p>
            <a:r>
              <a:rPr lang="en-US" dirty="0"/>
              <a:t>A </a:t>
            </a:r>
            <a:r>
              <a:rPr lang="en-US" dirty="0">
                <a:latin typeface="Cascadia Code" panose="020B0609020000020004" pitchFamily="49" charset="0"/>
                <a:cs typeface="Cascadia Code" panose="020B0609020000020004" pitchFamily="49" charset="0"/>
              </a:rPr>
              <a:t>protected</a:t>
            </a:r>
            <a:r>
              <a:rPr lang="en-US" dirty="0"/>
              <a:t> member of a class may be accessed by methods of the same class or methods of a derived class. </a:t>
            </a:r>
          </a:p>
        </p:txBody>
      </p:sp>
    </p:spTree>
    <p:extLst>
      <p:ext uri="{BB962C8B-B14F-4D97-AF65-F5344CB8AC3E}">
        <p14:creationId xmlns:p14="http://schemas.microsoft.com/office/powerpoint/2010/main" val="371374967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CEC1865-F37C-9C5A-8319-B8C8EA30B352}"/>
              </a:ext>
            </a:extLst>
          </p:cNvPr>
          <p:cNvSpPr>
            <a:spLocks noGrp="1"/>
          </p:cNvSpPr>
          <p:nvPr>
            <p:ph type="title"/>
          </p:nvPr>
        </p:nvSpPr>
        <p:spPr>
          <a:xfrm>
            <a:off x="457200" y="183197"/>
            <a:ext cx="8229600" cy="1097279"/>
          </a:xfrm>
        </p:spPr>
        <p:txBody>
          <a:bodyPr/>
          <a:lstStyle/>
          <a:p>
            <a:r>
              <a:rPr lang="en-US" dirty="0"/>
              <a:t>Protected Members </a:t>
            </a:r>
            <a:r>
              <a:rPr lang="en-US" sz="2000" b="0" dirty="0"/>
              <a:t>(2 of 2)</a:t>
            </a:r>
            <a:endParaRPr lang="en-US" b="0" dirty="0"/>
          </a:p>
        </p:txBody>
      </p:sp>
      <p:sp>
        <p:nvSpPr>
          <p:cNvPr id="15" name="Content Placeholder 14">
            <a:extLst>
              <a:ext uri="{FF2B5EF4-FFF2-40B4-BE49-F238E27FC236}">
                <a16:creationId xmlns:a16="http://schemas.microsoft.com/office/drawing/2014/main" id="{80B62CB5-6B66-14FC-0D09-57842226B105}"/>
              </a:ext>
            </a:extLst>
          </p:cNvPr>
          <p:cNvSpPr>
            <a:spLocks noGrp="1"/>
          </p:cNvSpPr>
          <p:nvPr>
            <p:ph idx="1"/>
          </p:nvPr>
        </p:nvSpPr>
        <p:spPr>
          <a:xfrm>
            <a:off x="457200" y="1600200"/>
            <a:ext cx="8229600" cy="505691"/>
          </a:xfrm>
        </p:spPr>
        <p:txBody>
          <a:bodyPr/>
          <a:lstStyle/>
          <a:p>
            <a:r>
              <a:rPr lang="en-US" dirty="0"/>
              <a:t>In the following example, the </a:t>
            </a:r>
            <a:r>
              <a:rPr lang="en-US" dirty="0" err="1">
                <a:latin typeface="Cascadia Code" panose="020B0609020000020004" pitchFamily="49" charset="0"/>
                <a:cs typeface="Cascadia Code" panose="020B0609020000020004" pitchFamily="49" charset="0"/>
              </a:rPr>
              <a:t>idNumber</a:t>
            </a:r>
            <a:r>
              <a:rPr lang="en-US" dirty="0"/>
              <a:t> field is declared as protected.</a:t>
            </a:r>
          </a:p>
          <a:p>
            <a:r>
              <a:rPr lang="en-US" dirty="0"/>
              <a:t>Any class that is derived from the </a:t>
            </a:r>
            <a:r>
              <a:rPr lang="en-US" dirty="0">
                <a:latin typeface="Cascadia Code" panose="020B0609020000020004" pitchFamily="49" charset="0"/>
                <a:cs typeface="Cascadia Code" panose="020B0609020000020004" pitchFamily="49" charset="0"/>
              </a:rPr>
              <a:t>Person</a:t>
            </a:r>
            <a:r>
              <a:rPr lang="en-US" dirty="0"/>
              <a:t> class will have access to the </a:t>
            </a:r>
            <a:r>
              <a:rPr lang="en-US" dirty="0" err="1">
                <a:latin typeface="Cascadia Code" panose="020B0609020000020004" pitchFamily="49" charset="0"/>
                <a:cs typeface="Cascadia Code" panose="020B0609020000020004" pitchFamily="49" charset="0"/>
              </a:rPr>
              <a:t>idNumber</a:t>
            </a:r>
            <a:r>
              <a:rPr lang="en-US" dirty="0"/>
              <a:t> field.</a:t>
            </a:r>
          </a:p>
        </p:txBody>
      </p:sp>
      <p:sp>
        <p:nvSpPr>
          <p:cNvPr id="2" name="TextBox 1">
            <a:extLst>
              <a:ext uri="{FF2B5EF4-FFF2-40B4-BE49-F238E27FC236}">
                <a16:creationId xmlns:a16="http://schemas.microsoft.com/office/drawing/2014/main" id="{BC0C2A7B-E2EC-9B71-AF0C-2E9D1752AFED}"/>
              </a:ext>
            </a:extLst>
          </p:cNvPr>
          <p:cNvSpPr txBox="1"/>
          <p:nvPr/>
        </p:nvSpPr>
        <p:spPr>
          <a:xfrm>
            <a:off x="1539862" y="2718970"/>
            <a:ext cx="4035990" cy="3231654"/>
          </a:xfrm>
          <a:prstGeom prst="rect">
            <a:avLst/>
          </a:prstGeom>
          <a:noFill/>
        </p:spPr>
        <p:txBody>
          <a:bodyPr wrap="square" rtlCol="0">
            <a:spAutoFit/>
          </a:bodyPr>
          <a:lstStyle/>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Person</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protected int </a:t>
            </a:r>
            <a:r>
              <a:rPr lang="en-US" sz="12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idNumber</a:t>
            </a: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Person(int id, string name)</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r>
              <a:rPr lang="en-US" sz="12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idNumber</a:t>
            </a: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id;</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Name = name;</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 { get; set; }</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override string </a:t>
            </a:r>
            <a:r>
              <a:rPr lang="en-US" sz="12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ToString</a:t>
            </a: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return $"{</a:t>
            </a:r>
            <a:r>
              <a:rPr lang="en-US" sz="12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idNumber</a:t>
            </a: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{Name}";</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2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2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05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45229379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4850-8CD6-2D2B-AF02-8665DE7FBA4D}"/>
              </a:ext>
            </a:extLst>
          </p:cNvPr>
          <p:cNvSpPr>
            <a:spLocks noGrp="1"/>
          </p:cNvSpPr>
          <p:nvPr>
            <p:ph type="title"/>
          </p:nvPr>
        </p:nvSpPr>
        <p:spPr/>
        <p:txBody>
          <a:bodyPr/>
          <a:lstStyle/>
          <a:p>
            <a:r>
              <a:rPr lang="en-US" dirty="0"/>
              <a:t>Restricting Inheritance with the </a:t>
            </a:r>
            <a:r>
              <a:rPr lang="en-US" dirty="0">
                <a:latin typeface="Cascadia Code" panose="020B0609020000020004" pitchFamily="49" charset="0"/>
                <a:cs typeface="Cascadia Code" panose="020B0609020000020004" pitchFamily="49" charset="0"/>
              </a:rPr>
              <a:t>sealed</a:t>
            </a:r>
            <a:r>
              <a:rPr lang="en-US" dirty="0"/>
              <a:t> Keyword</a:t>
            </a:r>
          </a:p>
        </p:txBody>
      </p:sp>
      <p:sp>
        <p:nvSpPr>
          <p:cNvPr id="3" name="Content Placeholder 2">
            <a:extLst>
              <a:ext uri="{FF2B5EF4-FFF2-40B4-BE49-F238E27FC236}">
                <a16:creationId xmlns:a16="http://schemas.microsoft.com/office/drawing/2014/main" id="{D0EFCFF5-487D-A998-C06B-5953D5A95583}"/>
              </a:ext>
            </a:extLst>
          </p:cNvPr>
          <p:cNvSpPr>
            <a:spLocks noGrp="1"/>
          </p:cNvSpPr>
          <p:nvPr>
            <p:ph idx="1"/>
          </p:nvPr>
        </p:nvSpPr>
        <p:spPr>
          <a:xfrm>
            <a:off x="457200" y="1600201"/>
            <a:ext cx="8229600" cy="1828800"/>
          </a:xfrm>
        </p:spPr>
        <p:txBody>
          <a:bodyPr/>
          <a:lstStyle/>
          <a:p>
            <a:r>
              <a:rPr lang="en-US" dirty="0"/>
              <a:t>If a class is declared with the </a:t>
            </a:r>
            <a:r>
              <a:rPr lang="en-US" dirty="0">
                <a:latin typeface="Cascadia Code" panose="020B0609020000020004" pitchFamily="49" charset="0"/>
                <a:cs typeface="Cascadia Code" panose="020B0609020000020004" pitchFamily="49" charset="0"/>
              </a:rPr>
              <a:t>sealed</a:t>
            </a:r>
            <a:r>
              <a:rPr lang="en-US" dirty="0"/>
              <a:t> keyword, no other classes can be derived from it.</a:t>
            </a:r>
          </a:p>
          <a:p>
            <a:r>
              <a:rPr lang="en-US" dirty="0"/>
              <a:t>A compiler error will occur if a class tries to use a </a:t>
            </a:r>
            <a:r>
              <a:rPr lang="en-US" dirty="0">
                <a:latin typeface="Cascadia Code" panose="020B0609020000020004" pitchFamily="49" charset="0"/>
                <a:cs typeface="Cascadia Code" panose="020B0609020000020004" pitchFamily="49" charset="0"/>
              </a:rPr>
              <a:t>sealed</a:t>
            </a:r>
            <a:r>
              <a:rPr lang="en-US" dirty="0"/>
              <a:t> class as a base class.</a:t>
            </a:r>
          </a:p>
          <a:p>
            <a:r>
              <a:rPr lang="en-US" dirty="0"/>
              <a:t>General format:</a:t>
            </a:r>
          </a:p>
        </p:txBody>
      </p:sp>
      <p:sp>
        <p:nvSpPr>
          <p:cNvPr id="4" name="TextBox 3">
            <a:extLst>
              <a:ext uri="{FF2B5EF4-FFF2-40B4-BE49-F238E27FC236}">
                <a16:creationId xmlns:a16="http://schemas.microsoft.com/office/drawing/2014/main" id="{1EA703B8-3277-6870-A792-904D58FD2DFB}"/>
              </a:ext>
            </a:extLst>
          </p:cNvPr>
          <p:cNvSpPr txBox="1"/>
          <p:nvPr/>
        </p:nvSpPr>
        <p:spPr>
          <a:xfrm>
            <a:off x="1715855" y="3629494"/>
            <a:ext cx="4821382" cy="1200329"/>
          </a:xfrm>
          <a:prstGeom prst="rect">
            <a:avLst/>
          </a:prstGeom>
          <a:noFill/>
        </p:spPr>
        <p:txBody>
          <a:bodyPr wrap="square" rtlCol="0">
            <a:spAutoFit/>
          </a:bodyPr>
          <a:lstStyle/>
          <a:p>
            <a:pPr algn="l"/>
            <a:r>
              <a:rPr lang="en-US" sz="1800" b="0" i="0" u="none" strike="noStrike" baseline="0" dirty="0">
                <a:latin typeface="Cascadia Code" panose="020B0609020000020004" pitchFamily="49" charset="0"/>
                <a:cs typeface="Cascadia Code" panose="020B0609020000020004" pitchFamily="49" charset="0"/>
              </a:rPr>
              <a:t>sealed class </a:t>
            </a:r>
            <a:r>
              <a:rPr lang="en-US" sz="1800" b="0" i="1" u="none" strike="noStrike" baseline="0" dirty="0" err="1">
                <a:latin typeface="Cascadia Code" panose="020B0609020000020004" pitchFamily="49" charset="0"/>
                <a:cs typeface="Cascadia Code" panose="020B0609020000020004" pitchFamily="49" charset="0"/>
              </a:rPr>
              <a:t>YourClass</a:t>
            </a:r>
            <a:endParaRPr lang="en-US" sz="1800" b="0" i="1" u="none" strike="noStrike" baseline="0" dirty="0">
              <a:latin typeface="Cascadia Code" panose="020B0609020000020004" pitchFamily="49" charset="0"/>
              <a:cs typeface="Cascadia Code" panose="020B0609020000020004" pitchFamily="49" charset="0"/>
            </a:endParaRPr>
          </a:p>
          <a:p>
            <a:pPr algn="l"/>
            <a:r>
              <a:rPr lang="en-US" sz="1800" b="0" i="0" u="none" strike="noStrike" baseline="0" dirty="0">
                <a:latin typeface="Cascadia Code" panose="020B0609020000020004" pitchFamily="49" charset="0"/>
                <a:cs typeface="Cascadia Code" panose="020B0609020000020004" pitchFamily="49" charset="0"/>
              </a:rPr>
              <a:t>{</a:t>
            </a:r>
          </a:p>
          <a:p>
            <a:pPr algn="l"/>
            <a:r>
              <a:rPr lang="en-US" sz="1800" b="0" i="0" u="none" strike="noStrike" baseline="0" dirty="0">
                <a:latin typeface="Cascadia Code" panose="020B0609020000020004" pitchFamily="49" charset="0"/>
                <a:cs typeface="Cascadia Code" panose="020B0609020000020004" pitchFamily="49" charset="0"/>
              </a:rPr>
              <a:t>    // </a:t>
            </a:r>
            <a:r>
              <a:rPr lang="en-US" sz="1800" b="0" i="1" u="none" strike="noStrike" baseline="0" dirty="0">
                <a:latin typeface="Cascadia Code" panose="020B0609020000020004" pitchFamily="49" charset="0"/>
                <a:cs typeface="Cascadia Code" panose="020B0609020000020004" pitchFamily="49" charset="0"/>
              </a:rPr>
              <a:t>Member declarations</a:t>
            </a:r>
          </a:p>
          <a:p>
            <a:pPr algn="l"/>
            <a:r>
              <a:rPr lang="en-US" sz="1800" b="0" i="0" u="none" strike="noStrike" baseline="0" dirty="0">
                <a:latin typeface="Cascadia Code" panose="020B0609020000020004" pitchFamily="49"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75084759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Polymorphism</a:t>
            </a:r>
          </a:p>
        </p:txBody>
      </p:sp>
      <p:sp>
        <p:nvSpPr>
          <p:cNvPr id="3" name="Text Placeholder 2"/>
          <p:cNvSpPr>
            <a:spLocks noGrp="1"/>
          </p:cNvSpPr>
          <p:nvPr>
            <p:ph type="body" idx="1"/>
          </p:nvPr>
        </p:nvSpPr>
        <p:spPr>
          <a:xfrm>
            <a:off x="457200" y="1600200"/>
            <a:ext cx="8229600" cy="3993371"/>
          </a:xfrm>
        </p:spPr>
        <p:txBody>
          <a:bodyPr>
            <a:spAutoFit/>
          </a:bodyPr>
          <a:lstStyle/>
          <a:p>
            <a:pPr marL="255651" indent="-255651" eaLnBrk="1" hangingPunct="1">
              <a:buFont typeface="Arial" panose="020B0604020202020204" pitchFamily="34" charset="0"/>
              <a:buChar char="•"/>
              <a:defRPr/>
            </a:pPr>
            <a:r>
              <a:rPr lang="en-US" altLang="en-US" sz="2200" dirty="0">
                <a:solidFill>
                  <a:srgbClr val="000000"/>
                </a:solidFill>
                <a:latin typeface="+mn-lt"/>
                <a:ea typeface="+mn-ea"/>
              </a:rPr>
              <a:t>The term </a:t>
            </a:r>
            <a:r>
              <a:rPr lang="en-US" altLang="en-US" sz="2200" b="1" dirty="0">
                <a:solidFill>
                  <a:srgbClr val="000000"/>
                </a:solidFill>
                <a:latin typeface="+mn-lt"/>
                <a:ea typeface="+mn-ea"/>
              </a:rPr>
              <a:t>polymorphism</a:t>
            </a:r>
            <a:r>
              <a:rPr lang="en-US" altLang="en-US" sz="2200" dirty="0">
                <a:solidFill>
                  <a:srgbClr val="000000"/>
                </a:solidFill>
                <a:latin typeface="+mn-lt"/>
                <a:ea typeface="+mn-ea"/>
              </a:rPr>
              <a:t> refers to an object’s ability to take different forms.</a:t>
            </a:r>
          </a:p>
          <a:p>
            <a:pPr marL="741600" lvl="1" indent="-284400" eaLnBrk="1" hangingPunct="1">
              <a:buFontTx/>
              <a:buChar char="‒"/>
              <a:defRPr/>
            </a:pPr>
            <a:r>
              <a:rPr lang="en-US" altLang="en-US" sz="2200" dirty="0">
                <a:solidFill>
                  <a:srgbClr val="000000"/>
                </a:solidFill>
                <a:latin typeface="+mn-lt"/>
              </a:rPr>
              <a:t>It allows derived classes to have methods with the same names as methods in their base classes</a:t>
            </a:r>
          </a:p>
          <a:p>
            <a:pPr marL="741600" lvl="1" indent="-284400" eaLnBrk="1" hangingPunct="1">
              <a:buFontTx/>
              <a:buChar char="‒"/>
              <a:defRPr/>
            </a:pPr>
            <a:r>
              <a:rPr lang="en-US" altLang="en-US" sz="2200" dirty="0">
                <a:solidFill>
                  <a:srgbClr val="000000"/>
                </a:solidFill>
                <a:latin typeface="+mn-lt"/>
              </a:rPr>
              <a:t>It allows a program to call the correct method, depending on the type of object that is used to call it</a:t>
            </a:r>
          </a:p>
          <a:p>
            <a:pPr marL="255651" indent="-255651" eaLnBrk="1" hangingPunct="1">
              <a:buFont typeface="Arial" panose="020B0604020202020204" pitchFamily="34" charset="0"/>
              <a:buChar char="•"/>
              <a:defRPr/>
            </a:pPr>
            <a:r>
              <a:rPr lang="en-US" altLang="en-US" sz="2200" dirty="0">
                <a:solidFill>
                  <a:srgbClr val="000000"/>
                </a:solidFill>
                <a:latin typeface="+mn-lt"/>
                <a:ea typeface="+mn-ea"/>
              </a:rPr>
              <a:t>When a derived class inherits from a base class, it gains all the methods, fields, properties, and events of the base class</a:t>
            </a:r>
          </a:p>
          <a:p>
            <a:pPr marL="741600" lvl="1" indent="-284400" eaLnBrk="1" hangingPunct="1">
              <a:buFontTx/>
              <a:buChar char="‒"/>
              <a:defRPr/>
            </a:pPr>
            <a:r>
              <a:rPr lang="en-US" altLang="en-US" sz="2200" dirty="0">
                <a:solidFill>
                  <a:srgbClr val="000000"/>
                </a:solidFill>
                <a:latin typeface="+mn-lt"/>
              </a:rPr>
              <a:t>To change the data and behavior of a base class, you have an option to override a virtual base member</a:t>
            </a:r>
          </a:p>
        </p:txBody>
      </p:sp>
    </p:spTree>
    <p:extLst>
      <p:ext uri="{BB962C8B-B14F-4D97-AF65-F5344CB8AC3E}">
        <p14:creationId xmlns:p14="http://schemas.microsoft.com/office/powerpoint/2010/main" val="315935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Essential Ingredients of Polymorphism</a:t>
            </a:r>
          </a:p>
        </p:txBody>
      </p:sp>
      <p:sp>
        <p:nvSpPr>
          <p:cNvPr id="4" name="Text Placeholder 3"/>
          <p:cNvSpPr>
            <a:spLocks noGrp="1"/>
          </p:cNvSpPr>
          <p:nvPr>
            <p:ph type="body" idx="1"/>
          </p:nvPr>
        </p:nvSpPr>
        <p:spPr>
          <a:xfrm>
            <a:off x="457200" y="1600200"/>
            <a:ext cx="8229600" cy="4791456"/>
          </a:xfrm>
        </p:spPr>
        <p:txBody>
          <a:bodyPr/>
          <a:lstStyle/>
          <a:p>
            <a:pPr marL="255651" indent="-255651" eaLnBrk="1" hangingPunct="1">
              <a:defRPr/>
            </a:pPr>
            <a:r>
              <a:rPr lang="en-US" altLang="en-US" sz="2200" dirty="0">
                <a:solidFill>
                  <a:srgbClr val="000000"/>
                </a:solidFill>
                <a:latin typeface="+mn-lt"/>
              </a:rPr>
              <a:t>Two essential ingredients of polymorphic behavior:</a:t>
            </a:r>
          </a:p>
          <a:p>
            <a:pPr marL="741600" lvl="1" indent="-284400" eaLnBrk="1" hangingPunct="1">
              <a:buFontTx/>
              <a:buChar char="‒"/>
              <a:defRPr/>
            </a:pPr>
            <a:r>
              <a:rPr lang="en-US" altLang="en-US" sz="2200" dirty="0">
                <a:solidFill>
                  <a:srgbClr val="000000"/>
                </a:solidFill>
                <a:latin typeface="+mn-lt"/>
              </a:rPr>
              <a:t>The ability to define a method in a base class and then define a method with the same name in a derived class</a:t>
            </a:r>
          </a:p>
          <a:p>
            <a:pPr lvl="2" eaLnBrk="1" hangingPunct="1">
              <a:defRPr/>
            </a:pPr>
            <a:r>
              <a:rPr lang="en-US" altLang="en-US" sz="2200" dirty="0">
                <a:solidFill>
                  <a:srgbClr val="000000"/>
                </a:solidFill>
                <a:latin typeface="+mn-lt"/>
              </a:rPr>
              <a:t>The derived class </a:t>
            </a:r>
            <a:r>
              <a:rPr lang="en-US" altLang="en-US" sz="2200" b="1" dirty="0">
                <a:solidFill>
                  <a:srgbClr val="000000"/>
                </a:solidFill>
                <a:latin typeface="+mn-lt"/>
              </a:rPr>
              <a:t>overrides</a:t>
            </a:r>
            <a:r>
              <a:rPr lang="en-US" altLang="en-US" sz="2200" dirty="0">
                <a:solidFill>
                  <a:srgbClr val="000000"/>
                </a:solidFill>
                <a:latin typeface="+mn-lt"/>
              </a:rPr>
              <a:t> the base class method</a:t>
            </a:r>
          </a:p>
          <a:p>
            <a:pPr marL="741600" lvl="1" indent="-284400" eaLnBrk="1" hangingPunct="1">
              <a:buFontTx/>
              <a:buChar char="‒"/>
              <a:defRPr/>
            </a:pPr>
            <a:r>
              <a:rPr lang="en-US" altLang="en-US" sz="2200" dirty="0">
                <a:solidFill>
                  <a:srgbClr val="000000"/>
                </a:solidFill>
                <a:latin typeface="+mn-lt"/>
              </a:rPr>
              <a:t>The ability to call the correct version of an overridden method, depending on the type of object it is used to call it</a:t>
            </a:r>
          </a:p>
          <a:p>
            <a:pPr lvl="2" eaLnBrk="1" hangingPunct="1">
              <a:defRPr/>
            </a:pPr>
            <a:r>
              <a:rPr lang="en-US" altLang="en-US" sz="2200" dirty="0">
                <a:solidFill>
                  <a:srgbClr val="000000"/>
                </a:solidFill>
                <a:latin typeface="+mn-lt"/>
              </a:rPr>
              <a:t>If a derived class object is used to call an overridden method, then the derived class's version is the one that executes</a:t>
            </a:r>
          </a:p>
          <a:p>
            <a:pPr lvl="2" eaLnBrk="1" hangingPunct="1">
              <a:defRPr/>
            </a:pPr>
            <a:r>
              <a:rPr lang="en-US" altLang="en-US" sz="2200" dirty="0">
                <a:solidFill>
                  <a:srgbClr val="000000"/>
                </a:solidFill>
                <a:latin typeface="+mn-lt"/>
              </a:rPr>
              <a:t>If a base class object is used to call an overridden method, then the base class’s version is the one that executes</a:t>
            </a:r>
          </a:p>
        </p:txBody>
      </p:sp>
    </p:spTree>
    <p:extLst>
      <p:ext uri="{BB962C8B-B14F-4D97-AF65-F5344CB8AC3E}">
        <p14:creationId xmlns:p14="http://schemas.microsoft.com/office/powerpoint/2010/main" val="125854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Polymorphism </a:t>
            </a:r>
            <a:r>
              <a:rPr lang="en-US" altLang="en-US" sz="2000" b="0" dirty="0">
                <a:latin typeface="Times New Roman" panose="02020603050405020304" pitchFamily="18" charset="0"/>
                <a:ea typeface="+mj-ea"/>
                <a:cs typeface="Arial"/>
              </a:rPr>
              <a:t>(1 of 2)</a:t>
            </a:r>
          </a:p>
        </p:txBody>
      </p:sp>
      <p:sp>
        <p:nvSpPr>
          <p:cNvPr id="5" name="Text Placeholder 4"/>
          <p:cNvSpPr>
            <a:spLocks noGrp="1"/>
          </p:cNvSpPr>
          <p:nvPr>
            <p:ph type="body" idx="1"/>
          </p:nvPr>
        </p:nvSpPr>
        <p:spPr>
          <a:xfrm>
            <a:off x="457200" y="1600200"/>
            <a:ext cx="8229600" cy="823913"/>
          </a:xfrm>
        </p:spPr>
        <p:txBody>
          <a:bodyPr/>
          <a:lstStyle/>
          <a:p>
            <a:pPr>
              <a:defRPr/>
            </a:pPr>
            <a:r>
              <a:rPr lang="en-US" altLang="en-US" sz="2400" dirty="0">
                <a:latin typeface="+mn-lt"/>
              </a:rPr>
              <a:t>The keyword </a:t>
            </a:r>
            <a:r>
              <a:rPr lang="en-US" altLang="en-US" sz="2400" b="1" dirty="0">
                <a:latin typeface="Courier New" panose="02070309020205020404" pitchFamily="49" charset="0"/>
                <a:cs typeface="Courier New" panose="02070309020205020404" pitchFamily="49" charset="0"/>
              </a:rPr>
              <a:t>virtual</a:t>
            </a:r>
            <a:r>
              <a:rPr lang="en-US" altLang="en-US" sz="2400" dirty="0">
                <a:latin typeface="+mn-lt"/>
              </a:rPr>
              <a:t> is used to declare that a derived class is allowed to override a method of a base class</a:t>
            </a:r>
            <a:endParaRPr lang="en-US" sz="2400" dirty="0">
              <a:latin typeface="+mn-lt"/>
            </a:endParaRPr>
          </a:p>
        </p:txBody>
      </p:sp>
      <p:pic>
        <p:nvPicPr>
          <p:cNvPr id="52228" name="Picture 2" descr="The code has 7 lines, as follows. Line 1. Class animal forward slash forward slash base class. Line 2. left brace. Line 3, indented. private string space underscore species semicolon forward slash forward slash field. Line 4, indented. public animal left parenthesis string species right parenthesis left brace underscore species = species semicolon right brace forward slash forward slash constructor. Line 5, indented. public string species left brace ellipsis right brace forward slash forward slash property. Line 6, indented. public virtual void make sound left parenthesis right parenthesis left brace ellipsis right brace forward slash forward slash allow derived class to override. Line 7.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4216" y="2619718"/>
            <a:ext cx="7742583" cy="231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5"/>
          <p:cNvSpPr txBox="1">
            <a:spLocks noGrp="1"/>
          </p:cNvSpPr>
          <p:nvPr>
            <p:ph sz="quarter" idx="13"/>
          </p:nvPr>
        </p:nvSpPr>
        <p:spPr>
          <a:xfrm>
            <a:off x="457200" y="5080000"/>
            <a:ext cx="8229600" cy="558800"/>
          </a:xfrm>
        </p:spPr>
        <p:txBody>
          <a:bodyPr/>
          <a:lstStyle/>
          <a:p>
            <a:pPr marL="255600">
              <a:spcBef>
                <a:spcPts val="1500"/>
              </a:spcBef>
              <a:buClr>
                <a:schemeClr val="tx2"/>
              </a:buClr>
              <a:buFontTx/>
              <a:buChar char="•"/>
            </a:pPr>
            <a:r>
              <a:rPr lang="en-US" altLang="en-US" sz="2400" dirty="0">
                <a:latin typeface="+mn-lt"/>
                <a:cs typeface="Arial" panose="020B0604020202020204" pitchFamily="34" charset="0"/>
              </a:rPr>
              <a:t>To create an </a:t>
            </a:r>
            <a:r>
              <a:rPr lang="en-US" altLang="en-US" sz="2400" dirty="0">
                <a:latin typeface="Courier New" panose="02070309020205020404" pitchFamily="49" charset="0"/>
                <a:cs typeface="Courier New" panose="02070309020205020404" pitchFamily="49" charset="0"/>
              </a:rPr>
              <a:t>Animal</a:t>
            </a:r>
            <a:r>
              <a:rPr lang="en-US" altLang="en-US" sz="2400" dirty="0">
                <a:latin typeface="+mn-lt"/>
                <a:cs typeface="Arial" panose="020B0604020202020204" pitchFamily="34" charset="0"/>
              </a:rPr>
              <a:t> object, your only option is:</a:t>
            </a:r>
          </a:p>
        </p:txBody>
      </p:sp>
      <p:pic>
        <p:nvPicPr>
          <p:cNvPr id="52230" name="Picture 3" descr="A line of code, as follows. Animal my animal = new my animal left parenthesis double quote regular animal double quote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 y="5746369"/>
            <a:ext cx="599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85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Polymorphism </a:t>
            </a:r>
            <a:r>
              <a:rPr lang="en-US" altLang="en-US" sz="2000" b="0" dirty="0">
                <a:latin typeface="Times New Roman" panose="02020603050405020304" pitchFamily="18" charset="0"/>
                <a:ea typeface="+mj-ea"/>
                <a:cs typeface="Arial"/>
              </a:rPr>
              <a:t>(2 of 2)</a:t>
            </a:r>
          </a:p>
        </p:txBody>
      </p:sp>
      <p:sp>
        <p:nvSpPr>
          <p:cNvPr id="4" name="Text Placeholder 3"/>
          <p:cNvSpPr>
            <a:spLocks noGrp="1"/>
          </p:cNvSpPr>
          <p:nvPr>
            <p:ph type="body" idx="1"/>
          </p:nvPr>
        </p:nvSpPr>
        <p:spPr>
          <a:xfrm>
            <a:off x="457200" y="1600200"/>
            <a:ext cx="8229600" cy="838200"/>
          </a:xfrm>
        </p:spPr>
        <p:txBody>
          <a:bodyPr/>
          <a:lstStyle/>
          <a:p>
            <a:pPr>
              <a:defRPr/>
            </a:pPr>
            <a:r>
              <a:rPr lang="en-US" altLang="en-US" sz="2400" dirty="0">
                <a:latin typeface="+mn-lt"/>
              </a:rPr>
              <a:t>The keyword </a:t>
            </a:r>
            <a:r>
              <a:rPr lang="en-US" altLang="en-US" sz="2400" b="1" dirty="0">
                <a:latin typeface="Courier New" panose="02070309020205020404" pitchFamily="49" charset="0"/>
                <a:cs typeface="Courier New" panose="02070309020205020404" pitchFamily="49" charset="0"/>
              </a:rPr>
              <a:t>override</a:t>
            </a:r>
            <a:r>
              <a:rPr lang="en-US" altLang="en-US" sz="2400" dirty="0">
                <a:latin typeface="+mn-lt"/>
              </a:rPr>
              <a:t> declares that this method overrides a method in the base class</a:t>
            </a:r>
          </a:p>
        </p:txBody>
      </p:sp>
      <p:pic>
        <p:nvPicPr>
          <p:cNvPr id="53252" name="Picture 9" descr="The code has 7 lines, as follows. Line 1. Class dog colon animal. Line 2. left brace. Line 3, indented. private string space underscore name semicolon forward slash forward slash field. Line 4, indented. public dog left parenthesis string name right parenthesis colon base left parenthesis double quote dog double quote right parenthesis left brace underscore name = name semicolon right brace forward slash forward slash constructor. Line 5, indented. public string name left brace ellipsis right brace forward slash forward slash property. Line 6, indented. public override void make sound left parenthesis right parenthesis left brace ellipsis right brace. Line 7.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688" y="2671372"/>
            <a:ext cx="7875428" cy="19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4"/>
          <p:cNvSpPr txBox="1">
            <a:spLocks noGrp="1"/>
          </p:cNvSpPr>
          <p:nvPr>
            <p:ph sz="quarter" idx="13"/>
          </p:nvPr>
        </p:nvSpPr>
        <p:spPr>
          <a:xfrm>
            <a:off x="457200" y="4702175"/>
            <a:ext cx="8229600" cy="558800"/>
          </a:xfrm>
        </p:spPr>
        <p:txBody>
          <a:bodyPr/>
          <a:lstStyle/>
          <a:p>
            <a:pPr marL="255600">
              <a:spcBef>
                <a:spcPts val="1500"/>
              </a:spcBef>
              <a:buClr>
                <a:schemeClr val="tx2"/>
              </a:buClr>
              <a:buFontTx/>
              <a:buChar char="•"/>
            </a:pPr>
            <a:r>
              <a:rPr lang="en-US" altLang="en-US" sz="2400" dirty="0">
                <a:latin typeface="+mn-lt"/>
                <a:cs typeface="Arial" panose="020B0604020202020204" pitchFamily="34" charset="0"/>
              </a:rPr>
              <a:t>To create an </a:t>
            </a:r>
            <a:r>
              <a:rPr lang="en-US" altLang="en-US" sz="2400" dirty="0">
                <a:latin typeface="Courier New" panose="02070309020205020404" pitchFamily="49" charset="0"/>
                <a:cs typeface="Courier New" panose="02070309020205020404" pitchFamily="49" charset="0"/>
              </a:rPr>
              <a:t>Animal</a:t>
            </a:r>
            <a:r>
              <a:rPr lang="en-US" altLang="en-US" sz="2400" dirty="0">
                <a:latin typeface="+mn-lt"/>
                <a:cs typeface="Arial" panose="020B0604020202020204" pitchFamily="34" charset="0"/>
              </a:rPr>
              <a:t> object, your options are:</a:t>
            </a:r>
          </a:p>
        </p:txBody>
      </p:sp>
      <p:pic>
        <p:nvPicPr>
          <p:cNvPr id="53254" name="Picture 11" descr="The code has 2 lines, as follows. Line 1. Dog my dog = new dog left parenthesis double quote Fido double quote right parenthesis semicolon. Line 2. Animal my animal = new dog left parenthesis double quote fido double quote right parenthesis semicolon forward slash forward slash a dog object is also an animal objec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525" y="5420602"/>
            <a:ext cx="7955305" cy="4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96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Overriding Properties</a:t>
            </a:r>
          </a:p>
        </p:txBody>
      </p:sp>
      <p:sp>
        <p:nvSpPr>
          <p:cNvPr id="3" name="Text Placeholder 2"/>
          <p:cNvSpPr>
            <a:spLocks noGrp="1"/>
          </p:cNvSpPr>
          <p:nvPr>
            <p:ph type="body" idx="1"/>
          </p:nvPr>
        </p:nvSpPr>
        <p:spPr>
          <a:xfrm>
            <a:off x="457200" y="1600200"/>
            <a:ext cx="8229600" cy="800100"/>
          </a:xfrm>
        </p:spPr>
        <p:txBody>
          <a:bodyPr>
            <a:spAutoFit/>
          </a:bodyPr>
          <a:lstStyle/>
          <a:p>
            <a:pPr eaLnBrk="1" hangingPunct="1">
              <a:defRPr/>
            </a:pPr>
            <a:r>
              <a:rPr lang="en-US" altLang="en-US" sz="2000" dirty="0">
                <a:latin typeface="+mn-lt"/>
              </a:rPr>
              <a:t>Properties in a base class can be overridden in the same way that methods can be overridden.</a:t>
            </a:r>
          </a:p>
        </p:txBody>
      </p:sp>
      <p:pic>
        <p:nvPicPr>
          <p:cNvPr id="54276" name="Picture 9" descr="The code has 5 lines, as follows. Line 1. Public virtual double weight. Line 2. left brace. Line 3, indented. get left brace return space underscore weight semicolon right brace. Line 4, indented. set left brace underscore weight = value semicolon right brace. Line 5.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2495550"/>
            <a:ext cx="3171825"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txBox="1">
            <a:spLocks noGrp="1"/>
          </p:cNvSpPr>
          <p:nvPr>
            <p:ph sz="quarter" idx="13"/>
          </p:nvPr>
        </p:nvSpPr>
        <p:spPr>
          <a:xfrm>
            <a:off x="457200" y="4019550"/>
            <a:ext cx="8229600" cy="712788"/>
          </a:xfrm>
        </p:spPr>
        <p:txBody>
          <a:bodyPr/>
          <a:lstStyle/>
          <a:p>
            <a:pPr marL="255600">
              <a:spcBef>
                <a:spcPts val="1500"/>
              </a:spcBef>
              <a:buClr>
                <a:schemeClr val="tx2"/>
              </a:buClr>
              <a:buFontTx/>
              <a:buChar char="•"/>
            </a:pPr>
            <a:r>
              <a:rPr lang="en-US" altLang="en-US" sz="2000" dirty="0">
                <a:latin typeface="+mn-lt"/>
                <a:cs typeface="Arial" panose="020B0604020202020204" pitchFamily="34" charset="0"/>
              </a:rPr>
              <a:t>To override the property in the derived class you use the </a:t>
            </a:r>
            <a:r>
              <a:rPr lang="en-US" altLang="en-US" sz="2000" b="1" dirty="0">
                <a:latin typeface="Courier New" panose="02070309020205020404" pitchFamily="49" charset="0"/>
                <a:cs typeface="Courier New" panose="02070309020205020404" pitchFamily="49" charset="0"/>
              </a:rPr>
              <a:t>override</a:t>
            </a:r>
            <a:r>
              <a:rPr lang="en-US" altLang="en-US" sz="2000" dirty="0">
                <a:latin typeface="+mn-lt"/>
                <a:cs typeface="Arial" panose="020B0604020202020204" pitchFamily="34" charset="0"/>
              </a:rPr>
              <a:t> keyword.</a:t>
            </a:r>
          </a:p>
        </p:txBody>
      </p:sp>
      <p:pic>
        <p:nvPicPr>
          <p:cNvPr id="54278" name="Picture 10" descr="The code has 5 lines, as follows. Line 1. Public override double weight. Line 2. left brace. Line 3, indented. get left brace return space underscore weight asterisk 0.165 semicolon right brace. Line 4, indented. set left brace underscore weight = value semicolon right brace. Line 5.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4848225"/>
            <a:ext cx="36957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55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4794"/>
            <a:ext cx="8000999" cy="707856"/>
          </a:xfrm>
        </p:spPr>
        <p:txBody>
          <a:bodyPr wrap="square">
            <a:spAutoFit/>
          </a:bodyPr>
          <a:lstStyle/>
          <a:p>
            <a:pPr eaLnBrk="1" hangingPunct="1">
              <a:spcBef>
                <a:spcPct val="0"/>
              </a:spcBef>
              <a:buClrTx/>
              <a:defRPr/>
            </a:pPr>
            <a:r>
              <a:rPr lang="en-US" altLang="en-US" dirty="0">
                <a:latin typeface="Times New Roman" panose="02020603050405020304" pitchFamily="18" charset="0"/>
                <a:ea typeface="+mj-ea"/>
                <a:cs typeface="Arial"/>
              </a:rPr>
              <a:t>Inheritance</a:t>
            </a:r>
          </a:p>
        </p:txBody>
      </p:sp>
      <p:sp>
        <p:nvSpPr>
          <p:cNvPr id="3" name="Text Placeholder 2"/>
          <p:cNvSpPr>
            <a:spLocks noGrp="1"/>
          </p:cNvSpPr>
          <p:nvPr>
            <p:ph type="body" idx="1"/>
          </p:nvPr>
        </p:nvSpPr>
        <p:spPr>
          <a:xfrm>
            <a:off x="457200" y="1600200"/>
            <a:ext cx="8229600" cy="4632007"/>
          </a:xfrm>
        </p:spPr>
        <p:txBody>
          <a:bodyPr>
            <a:spAutoFit/>
          </a:bodyPr>
          <a:lstStyle/>
          <a:p>
            <a:pPr marL="255651" indent="-255651" eaLnBrk="1" hangingPunct="1">
              <a:buFont typeface="Arial" panose="020B0604020202020204" pitchFamily="34" charset="0"/>
              <a:buChar char="•"/>
              <a:defRPr/>
            </a:pPr>
            <a:r>
              <a:rPr lang="en-US" altLang="en-US" sz="2400" b="1" dirty="0">
                <a:solidFill>
                  <a:srgbClr val="000000"/>
                </a:solidFill>
                <a:latin typeface="+mn-lt"/>
                <a:ea typeface="+mn-ea"/>
              </a:rPr>
              <a:t>Inheritance</a:t>
            </a:r>
            <a:r>
              <a:rPr lang="en-US" altLang="en-US" sz="2400" dirty="0">
                <a:solidFill>
                  <a:srgbClr val="000000"/>
                </a:solidFill>
                <a:latin typeface="+mn-lt"/>
                <a:ea typeface="+mn-ea"/>
              </a:rPr>
              <a:t> allows a new class to extend an existing class.</a:t>
            </a:r>
          </a:p>
          <a:p>
            <a:pPr marL="741600" lvl="1" indent="-284400" eaLnBrk="1" hangingPunct="1">
              <a:buFontTx/>
              <a:buChar char="‒"/>
              <a:defRPr/>
            </a:pPr>
            <a:r>
              <a:rPr lang="en-US" altLang="en-US" sz="2400" dirty="0">
                <a:solidFill>
                  <a:srgbClr val="000000"/>
                </a:solidFill>
                <a:latin typeface="+mn-lt"/>
              </a:rPr>
              <a:t>The new class inherits the members of the class it extends.</a:t>
            </a:r>
          </a:p>
          <a:p>
            <a:pPr marL="741600" lvl="1" indent="-284400" eaLnBrk="1" hangingPunct="1">
              <a:buFontTx/>
              <a:buChar char="‒"/>
              <a:defRPr/>
            </a:pPr>
            <a:r>
              <a:rPr lang="en-US" altLang="en-US" sz="2400" dirty="0">
                <a:solidFill>
                  <a:srgbClr val="000000"/>
                </a:solidFill>
                <a:latin typeface="+mn-lt"/>
              </a:rPr>
              <a:t>It helps to </a:t>
            </a:r>
            <a:r>
              <a:rPr lang="en-US" altLang="en-US" sz="2400" b="1" dirty="0">
                <a:solidFill>
                  <a:srgbClr val="000000"/>
                </a:solidFill>
                <a:latin typeface="+mn-lt"/>
              </a:rPr>
              <a:t>specialize</a:t>
            </a:r>
            <a:r>
              <a:rPr lang="en-US" altLang="en-US" sz="2400" dirty="0">
                <a:solidFill>
                  <a:srgbClr val="000000"/>
                </a:solidFill>
                <a:latin typeface="+mn-lt"/>
              </a:rPr>
              <a:t> a class from an existing class.</a:t>
            </a:r>
          </a:p>
          <a:p>
            <a:pPr lvl="2" eaLnBrk="1" hangingPunct="1">
              <a:defRPr/>
            </a:pPr>
            <a:r>
              <a:rPr lang="en-US" altLang="en-US" sz="2400" b="1" dirty="0">
                <a:solidFill>
                  <a:srgbClr val="000000"/>
                </a:solidFill>
                <a:latin typeface="Courier New" panose="02070309020205020404" pitchFamily="49" charset="0"/>
                <a:cs typeface="Courier New" panose="02070309020205020404" pitchFamily="49" charset="0"/>
              </a:rPr>
              <a:t>bumblebees</a:t>
            </a:r>
            <a:r>
              <a:rPr lang="en-US" altLang="en-US" sz="2400" dirty="0">
                <a:solidFill>
                  <a:srgbClr val="000000"/>
                </a:solidFill>
                <a:latin typeface="+mn-lt"/>
              </a:rPr>
              <a:t> class and </a:t>
            </a:r>
            <a:r>
              <a:rPr lang="en-US" altLang="en-US" sz="2400" b="1" dirty="0">
                <a:solidFill>
                  <a:srgbClr val="000000"/>
                </a:solidFill>
                <a:latin typeface="Courier New" panose="02070309020205020404" pitchFamily="49" charset="0"/>
                <a:cs typeface="Courier New" panose="02070309020205020404" pitchFamily="49" charset="0"/>
              </a:rPr>
              <a:t>grasshoppers</a:t>
            </a:r>
            <a:r>
              <a:rPr lang="en-US" altLang="en-US" sz="2400" dirty="0">
                <a:solidFill>
                  <a:srgbClr val="000000"/>
                </a:solidFill>
                <a:latin typeface="+mn-lt"/>
              </a:rPr>
              <a:t> class are two specialized classes of </a:t>
            </a:r>
            <a:r>
              <a:rPr lang="en-US" altLang="en-US" sz="2400" b="1" dirty="0">
                <a:solidFill>
                  <a:srgbClr val="000000"/>
                </a:solidFill>
                <a:latin typeface="Courier New" panose="02070309020205020404" pitchFamily="49" charset="0"/>
                <a:cs typeface="Courier New" panose="02070309020205020404" pitchFamily="49" charset="0"/>
              </a:rPr>
              <a:t>insects</a:t>
            </a:r>
            <a:r>
              <a:rPr lang="en-US" altLang="en-US" sz="2400" dirty="0">
                <a:solidFill>
                  <a:srgbClr val="000000"/>
                </a:solidFill>
                <a:latin typeface="+mn-lt"/>
              </a:rPr>
              <a:t> class</a:t>
            </a:r>
          </a:p>
          <a:p>
            <a:pPr marL="741600" lvl="1" indent="-284400" eaLnBrk="1" hangingPunct="1">
              <a:buFontTx/>
              <a:buChar char="‒"/>
              <a:defRPr/>
            </a:pPr>
            <a:r>
              <a:rPr lang="en-US" altLang="en-US" sz="2400" dirty="0">
                <a:solidFill>
                  <a:srgbClr val="000000"/>
                </a:solidFill>
                <a:latin typeface="+mn-lt"/>
              </a:rPr>
              <a:t>It helps to </a:t>
            </a:r>
            <a:r>
              <a:rPr lang="en-US" altLang="en-US" sz="2400" b="1" dirty="0">
                <a:solidFill>
                  <a:srgbClr val="000000"/>
                </a:solidFill>
                <a:latin typeface="+mn-lt"/>
              </a:rPr>
              <a:t>generalize</a:t>
            </a:r>
            <a:r>
              <a:rPr lang="en-US" altLang="en-US" sz="2400" dirty="0">
                <a:solidFill>
                  <a:srgbClr val="000000"/>
                </a:solidFill>
                <a:latin typeface="+mn-lt"/>
              </a:rPr>
              <a:t> common members of many classes into a parent class</a:t>
            </a:r>
          </a:p>
          <a:p>
            <a:pPr lvl="2" eaLnBrk="1" hangingPunct="1">
              <a:defRPr/>
            </a:pPr>
            <a:r>
              <a:rPr lang="en-US" altLang="en-US" sz="2400" b="1" dirty="0">
                <a:solidFill>
                  <a:srgbClr val="000000"/>
                </a:solidFill>
                <a:latin typeface="Courier New" panose="02070309020205020404" pitchFamily="49" charset="0"/>
                <a:cs typeface="Courier New" panose="02070309020205020404" pitchFamily="49" charset="0"/>
              </a:rPr>
              <a:t>poodle</a:t>
            </a:r>
            <a:r>
              <a:rPr lang="en-US" altLang="en-US" sz="2400" dirty="0">
                <a:solidFill>
                  <a:srgbClr val="000000"/>
                </a:solidFill>
                <a:latin typeface="+mn-lt"/>
              </a:rPr>
              <a:t>, </a:t>
            </a:r>
            <a:r>
              <a:rPr lang="en-US" altLang="en-US" sz="2400" b="1" dirty="0">
                <a:solidFill>
                  <a:srgbClr val="000000"/>
                </a:solidFill>
                <a:latin typeface="Courier New" panose="02070309020205020404" pitchFamily="49" charset="0"/>
                <a:cs typeface="Courier New" panose="02070309020205020404" pitchFamily="49" charset="0"/>
              </a:rPr>
              <a:t>terrier</a:t>
            </a:r>
            <a:r>
              <a:rPr lang="en-US" altLang="en-US" sz="2400" dirty="0">
                <a:solidFill>
                  <a:srgbClr val="000000"/>
                </a:solidFill>
                <a:latin typeface="+mn-lt"/>
              </a:rPr>
              <a:t>, and </a:t>
            </a:r>
            <a:r>
              <a:rPr lang="en-US" altLang="en-US" sz="2400" b="1" dirty="0" err="1">
                <a:solidFill>
                  <a:srgbClr val="000000"/>
                </a:solidFill>
                <a:latin typeface="Courier New" panose="02070309020205020404" pitchFamily="49" charset="0"/>
                <a:cs typeface="Courier New" panose="02070309020205020404" pitchFamily="49" charset="0"/>
              </a:rPr>
              <a:t>shepher</a:t>
            </a:r>
            <a:r>
              <a:rPr lang="en-US" altLang="en-US" sz="2400" b="1" dirty="0">
                <a:solidFill>
                  <a:srgbClr val="000000"/>
                </a:solidFill>
                <a:latin typeface="+mn-lt"/>
              </a:rPr>
              <a:t> </a:t>
            </a:r>
            <a:r>
              <a:rPr lang="en-US" altLang="en-US" sz="2400" dirty="0">
                <a:solidFill>
                  <a:srgbClr val="000000"/>
                </a:solidFill>
                <a:latin typeface="+mn-lt"/>
              </a:rPr>
              <a:t>have common characteristics of a </a:t>
            </a:r>
            <a:r>
              <a:rPr lang="en-US" altLang="en-US" sz="2400" b="1" dirty="0">
                <a:solidFill>
                  <a:srgbClr val="000000"/>
                </a:solidFill>
                <a:latin typeface="Courier New" panose="02070309020205020404" pitchFamily="49" charset="0"/>
                <a:cs typeface="Courier New" panose="02070309020205020404" pitchFamily="49" charset="0"/>
              </a:rPr>
              <a:t>dog</a:t>
            </a:r>
          </a:p>
        </p:txBody>
      </p:sp>
    </p:spTree>
    <p:extLst>
      <p:ext uri="{BB962C8B-B14F-4D97-AF65-F5344CB8AC3E}">
        <p14:creationId xmlns:p14="http://schemas.microsoft.com/office/powerpoint/2010/main" val="83411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Passing Objects to Base Class Parameters</a:t>
            </a:r>
            <a:endParaRPr lang="en-US" altLang="en-US" sz="2000" b="0" dirty="0">
              <a:latin typeface="Times New Roman" panose="02020603050405020304" pitchFamily="18" charset="0"/>
              <a:ea typeface="+mj-ea"/>
              <a:cs typeface="Arial"/>
            </a:endParaRPr>
          </a:p>
        </p:txBody>
      </p:sp>
      <p:sp>
        <p:nvSpPr>
          <p:cNvPr id="23" name="Text Placeholder 22"/>
          <p:cNvSpPr>
            <a:spLocks noGrp="1"/>
          </p:cNvSpPr>
          <p:nvPr>
            <p:ph type="body" idx="1"/>
          </p:nvPr>
        </p:nvSpPr>
        <p:spPr>
          <a:xfrm>
            <a:off x="457200" y="1600200"/>
            <a:ext cx="8229600" cy="368300"/>
          </a:xfrm>
        </p:spPr>
        <p:txBody>
          <a:bodyPr/>
          <a:lstStyle/>
          <a:p>
            <a:pPr marL="255588" indent="-255588">
              <a:defRPr/>
            </a:pPr>
            <a:r>
              <a:rPr lang="en-US" altLang="en-US" sz="1800" dirty="0">
                <a:latin typeface="+mn-lt"/>
              </a:rPr>
              <a:t>Given the following method of a derived class:</a:t>
            </a:r>
          </a:p>
        </p:txBody>
      </p:sp>
      <p:pic>
        <p:nvPicPr>
          <p:cNvPr id="55300" name="Picture 3" descr="The code has 5 lines, as follows. Line 1. Private void show animal info left parenthesis animal animal right parenthesis. Line 2, left brace. Line 3, indented. Message box period show left parenthesis double quote species colon space double quote + animal period species right parenthesis semicolon. Line 4, indented. animal period make sound left parenthesis right parenthesis semicolon. Line 5. right brace.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0087" y="2008039"/>
            <a:ext cx="5112853" cy="1240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Content Placeholder 23"/>
          <p:cNvSpPr>
            <a:spLocks noGrp="1"/>
          </p:cNvSpPr>
          <p:nvPr>
            <p:ph sz="quarter" idx="13"/>
          </p:nvPr>
        </p:nvSpPr>
        <p:spPr>
          <a:xfrm>
            <a:off x="460375" y="3283267"/>
            <a:ext cx="8229600" cy="650875"/>
          </a:xfrm>
        </p:spPr>
        <p:txBody>
          <a:bodyPr/>
          <a:lstStyle/>
          <a:p>
            <a:pPr marL="741600" lvl="1" indent="-285750">
              <a:buClr>
                <a:schemeClr val="tx2"/>
              </a:buClr>
              <a:buFontTx/>
              <a:buChar char="‒"/>
              <a:defRPr/>
            </a:pPr>
            <a:r>
              <a:rPr lang="en-US" altLang="en-US" sz="1800" dirty="0">
                <a:latin typeface="+mn-lt"/>
              </a:rPr>
              <a:t>This method has an </a:t>
            </a:r>
            <a:r>
              <a:rPr lang="en-US" altLang="en-US" sz="1800" dirty="0">
                <a:latin typeface="Courier New" panose="02070309020205020404" pitchFamily="49" charset="0"/>
                <a:cs typeface="Courier New" panose="02070309020205020404" pitchFamily="49" charset="0"/>
              </a:rPr>
              <a:t>Animal</a:t>
            </a:r>
            <a:r>
              <a:rPr lang="en-US" altLang="en-US" sz="1800" dirty="0">
                <a:latin typeface="+mn-lt"/>
              </a:rPr>
              <a:t> variable as its parameter. You can pass an </a:t>
            </a:r>
            <a:r>
              <a:rPr lang="en-US" altLang="en-US" sz="1800" dirty="0">
                <a:latin typeface="Courier New" panose="02070309020205020404" pitchFamily="49" charset="0"/>
                <a:cs typeface="Courier New" panose="02070309020205020404" pitchFamily="49" charset="0"/>
              </a:rPr>
              <a:t>Animal</a:t>
            </a:r>
            <a:r>
              <a:rPr lang="en-US" altLang="en-US" sz="1800" dirty="0">
                <a:latin typeface="+mn-lt"/>
              </a:rPr>
              <a:t> object to the method:</a:t>
            </a:r>
            <a:endParaRPr lang="en-US" sz="1800" dirty="0">
              <a:latin typeface="+mn-lt"/>
            </a:endParaRPr>
          </a:p>
        </p:txBody>
      </p:sp>
      <p:pic>
        <p:nvPicPr>
          <p:cNvPr id="55302" name="Picture 9" descr="The code has 2 lines of code, as follows. Line 1. Animal my animal = new animal left parenthesis double quote regular animal double quote right parenthesis semicolon. Line 2. Show animal info left parenthesis my animal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0536" y="3968577"/>
            <a:ext cx="5192305" cy="49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Content Placeholder 24"/>
          <p:cNvSpPr txBox="1">
            <a:spLocks noGrp="1"/>
          </p:cNvSpPr>
          <p:nvPr>
            <p:ph sz="quarter" idx="14"/>
          </p:nvPr>
        </p:nvSpPr>
        <p:spPr>
          <a:xfrm>
            <a:off x="457200" y="4509580"/>
            <a:ext cx="8232775" cy="1376678"/>
          </a:xfrm>
        </p:spPr>
        <p:txBody>
          <a:bodyPr/>
          <a:lstStyle/>
          <a:p>
            <a:pPr marL="741363" lvl="1" indent="-285750" eaLnBrk="1" hangingPunct="1">
              <a:spcBef>
                <a:spcPts val="600"/>
              </a:spcBef>
              <a:buClr>
                <a:schemeClr val="tx2"/>
              </a:buClr>
              <a:buFontTx/>
              <a:buChar char="‒"/>
            </a:pPr>
            <a:r>
              <a:rPr lang="en-US" altLang="en-US" sz="1800" dirty="0">
                <a:latin typeface="+mn-lt"/>
                <a:cs typeface="Arial" panose="020B0604020202020204" pitchFamily="34" charset="0"/>
              </a:rPr>
              <a:t>The method can display the object's </a:t>
            </a:r>
            <a:r>
              <a:rPr lang="en-US" altLang="en-US" sz="1800" dirty="0">
                <a:latin typeface="Courier New" panose="02070309020205020404" pitchFamily="49" charset="0"/>
                <a:cs typeface="Courier New" panose="02070309020205020404" pitchFamily="49" charset="0"/>
              </a:rPr>
              <a:t>Species</a:t>
            </a:r>
            <a:r>
              <a:rPr lang="en-US" altLang="en-US" sz="1800" dirty="0">
                <a:latin typeface="+mn-lt"/>
                <a:cs typeface="Arial" panose="020B0604020202020204" pitchFamily="34" charset="0"/>
              </a:rPr>
              <a:t> property and calls its </a:t>
            </a:r>
            <a:r>
              <a:rPr lang="en-US" altLang="en-US" sz="1800" dirty="0">
                <a:latin typeface="Courier New" panose="02070309020205020404" pitchFamily="49" charset="0"/>
                <a:cs typeface="Courier New" panose="02070309020205020404" pitchFamily="49" charset="0"/>
              </a:rPr>
              <a:t>MakeSound</a:t>
            </a:r>
            <a:r>
              <a:rPr lang="en-US" altLang="en-US" sz="1800" dirty="0">
                <a:latin typeface="+mn-lt"/>
                <a:cs typeface="Arial" panose="020B0604020202020204" pitchFamily="34" charset="0"/>
              </a:rPr>
              <a:t> method</a:t>
            </a:r>
          </a:p>
          <a:p>
            <a:pPr marL="255600" eaLnBrk="1" hangingPunct="1">
              <a:spcBef>
                <a:spcPts val="600"/>
              </a:spcBef>
              <a:buClr>
                <a:schemeClr val="tx2"/>
              </a:buClr>
              <a:buFontTx/>
              <a:buChar char="•"/>
            </a:pPr>
            <a:r>
              <a:rPr lang="en-US" altLang="en-US" sz="1800" dirty="0">
                <a:latin typeface="+mn-lt"/>
                <a:cs typeface="Arial" panose="020B0604020202020204" pitchFamily="34" charset="0"/>
              </a:rPr>
              <a:t>Due to polymorphism, you can also pass a </a:t>
            </a:r>
            <a:r>
              <a:rPr lang="en-US" altLang="en-US" sz="1800" dirty="0">
                <a:latin typeface="Courier New" panose="02070309020205020404" pitchFamily="49" charset="0"/>
                <a:cs typeface="Courier New" panose="02070309020205020404" pitchFamily="49" charset="0"/>
              </a:rPr>
              <a:t>Dog</a:t>
            </a:r>
            <a:r>
              <a:rPr lang="en-US" altLang="en-US" sz="1800" dirty="0">
                <a:latin typeface="+mn-lt"/>
                <a:cs typeface="Arial" panose="020B0604020202020204" pitchFamily="34" charset="0"/>
              </a:rPr>
              <a:t> object as argument to the </a:t>
            </a:r>
            <a:r>
              <a:rPr lang="en-US" altLang="en-US" sz="1800" dirty="0" err="1">
                <a:latin typeface="Courier New" panose="02070309020205020404" pitchFamily="49" charset="0"/>
                <a:cs typeface="Courier New" panose="02070309020205020404" pitchFamily="49" charset="0"/>
              </a:rPr>
              <a:t>ShowAnimalInfo</a:t>
            </a:r>
            <a:r>
              <a:rPr lang="en-US" altLang="en-US" sz="1800" dirty="0">
                <a:latin typeface="+mn-lt"/>
                <a:cs typeface="Arial" panose="020B0604020202020204" pitchFamily="34" charset="0"/>
              </a:rPr>
              <a:t> method:</a:t>
            </a:r>
          </a:p>
        </p:txBody>
      </p:sp>
      <p:pic>
        <p:nvPicPr>
          <p:cNvPr id="55304" name="Picture 10" descr="The code has 2 lines, as follows. Line 1. Dog my dog = new dog left parenthesis double quote Fido double quote right parenthesis semicolon. Line 2. Show animal info left parenthesis my animal right parenthesis semicolo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46513" y="5652862"/>
            <a:ext cx="3048460" cy="46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041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defRPr/>
            </a:pPr>
            <a:r>
              <a:rPr lang="en-US" altLang="en-US" dirty="0">
                <a:latin typeface="Times New Roman" panose="02020603050405020304" pitchFamily="18" charset="0"/>
                <a:ea typeface="+mj-ea"/>
              </a:rPr>
              <a:t>Base Class Reference</a:t>
            </a:r>
            <a:endParaRPr lang="en-US" altLang="en-US" sz="2000" b="0" dirty="0">
              <a:latin typeface="Times New Roman" panose="02020603050405020304" pitchFamily="18" charset="0"/>
              <a:ea typeface="+mj-ea"/>
            </a:endParaRPr>
          </a:p>
        </p:txBody>
      </p:sp>
      <p:sp>
        <p:nvSpPr>
          <p:cNvPr id="7" name="Text Placeholder 6"/>
          <p:cNvSpPr>
            <a:spLocks noGrp="1"/>
          </p:cNvSpPr>
          <p:nvPr>
            <p:ph type="body" idx="1"/>
          </p:nvPr>
        </p:nvSpPr>
        <p:spPr>
          <a:xfrm>
            <a:off x="494342" y="1482078"/>
            <a:ext cx="8229600" cy="1447800"/>
          </a:xfrm>
        </p:spPr>
        <p:txBody>
          <a:bodyPr/>
          <a:lstStyle/>
          <a:p>
            <a:pPr eaLnBrk="1" hangingPunct="1">
              <a:defRPr/>
            </a:pPr>
            <a:r>
              <a:rPr lang="en-US" altLang="en-US" sz="1800" dirty="0">
                <a:latin typeface="+mn-lt"/>
              </a:rPr>
              <a:t>A </a:t>
            </a:r>
            <a:r>
              <a:rPr lang="en-US" altLang="en-US" sz="1800" b="1" dirty="0">
                <a:latin typeface="+mn-lt"/>
              </a:rPr>
              <a:t>base class reference variable </a:t>
            </a:r>
            <a:r>
              <a:rPr lang="en-US" altLang="en-US" sz="1800" dirty="0">
                <a:latin typeface="+mn-lt"/>
              </a:rPr>
              <a:t>can reference an object of any class that is derived from the base class.</a:t>
            </a:r>
          </a:p>
          <a:p>
            <a:pPr eaLnBrk="1" hangingPunct="1">
              <a:defRPr/>
            </a:pPr>
            <a:r>
              <a:rPr lang="en-US" altLang="en-US" sz="1800" dirty="0">
                <a:latin typeface="+mn-lt"/>
              </a:rPr>
              <a:t>A base class reference variable knows only about the members that are declared in the base class.</a:t>
            </a:r>
          </a:p>
        </p:txBody>
      </p:sp>
      <p:pic>
        <p:nvPicPr>
          <p:cNvPr id="56324" name="Picture 12" descr="A diagram with 2 sets of code side by side. The code on the left has 6 lines, as follows. Line 1. Class animal forward slash forward slash base class. Line 2. left brace. Line 3, indented. private string space underscore species semicolon. Line 4, indented. ellipsis. Line 5, indented. public string species left brace right brace. Line 6. right brace.  The code on the right has 6 lines, as follows. Line 1. Class dog colon animal forward slash forward slash derived class. Line 2. left brace. Line 3, indented. private string space underscore name semicolon. Line 4, indented. ellipsis. Line 5, indented. public string name left brace right brace. Line 6.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8973" y="3032920"/>
            <a:ext cx="6746053" cy="155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7"/>
          <p:cNvSpPr txBox="1">
            <a:spLocks noGrp="1"/>
          </p:cNvSpPr>
          <p:nvPr>
            <p:ph sz="quarter" idx="13"/>
          </p:nvPr>
        </p:nvSpPr>
        <p:spPr>
          <a:xfrm>
            <a:off x="494342" y="4584846"/>
            <a:ext cx="8229600" cy="668337"/>
          </a:xfrm>
        </p:spPr>
        <p:txBody>
          <a:bodyPr/>
          <a:lstStyle/>
          <a:p>
            <a:pPr marL="255600">
              <a:spcBef>
                <a:spcPts val="1500"/>
              </a:spcBef>
              <a:buClr>
                <a:schemeClr val="tx2"/>
              </a:buClr>
              <a:buFontTx/>
              <a:buChar char="•"/>
            </a:pPr>
            <a:r>
              <a:rPr lang="en-US" altLang="en-US" sz="1800" dirty="0">
                <a:latin typeface="+mn-lt"/>
                <a:cs typeface="Arial" panose="020B0604020202020204" pitchFamily="34" charset="0"/>
              </a:rPr>
              <a:t>If the derived class introduces additional methods, properties, or fields, a base class reference variable cannot access them.</a:t>
            </a:r>
          </a:p>
        </p:txBody>
      </p:sp>
      <p:pic>
        <p:nvPicPr>
          <p:cNvPr id="56326" name="Picture 13" descr="The code has 3 lines, as follows. Line 1. Animal my animal = new dog left parenthesis double quote Fido double quote right parenthesis semicolon. Line 2. Message box period show left parenthesis double quote The species is space double quote + my animal. Species right parenthesis semicolon. Line 3. Message box period show left parenthesis double quote The animal apostrophe s name is space double quote + my animal period name right parenthesis semicolon forward slash forward slash erro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7369" y="5340858"/>
            <a:ext cx="7470927" cy="79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898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7340"/>
            <a:ext cx="8229600" cy="615523"/>
          </a:xfrm>
        </p:spPr>
        <p:txBody>
          <a:bodyPr>
            <a:spAutoFit/>
          </a:bodyPr>
          <a:lstStyle/>
          <a:p>
            <a:pPr eaLnBrk="1" hangingPunct="1">
              <a:defRPr/>
            </a:pPr>
            <a:r>
              <a:rPr lang="en-US" altLang="en-US" sz="2800" dirty="0">
                <a:latin typeface="Times New Roman" panose="02020603050405020304" pitchFamily="18" charset="0"/>
                <a:ea typeface="+mj-ea"/>
              </a:rPr>
              <a:t>The “is a" Relationship Does Not Work in Reverse</a:t>
            </a:r>
          </a:p>
        </p:txBody>
      </p:sp>
      <p:sp>
        <p:nvSpPr>
          <p:cNvPr id="7" name="Text Placeholder 6"/>
          <p:cNvSpPr>
            <a:spLocks noGrp="1"/>
          </p:cNvSpPr>
          <p:nvPr>
            <p:ph type="body" idx="1"/>
          </p:nvPr>
        </p:nvSpPr>
        <p:spPr>
          <a:xfrm>
            <a:off x="457200" y="1600200"/>
            <a:ext cx="8229600" cy="1709738"/>
          </a:xfrm>
        </p:spPr>
        <p:txBody>
          <a:bodyPr/>
          <a:lstStyle/>
          <a:p>
            <a:pPr eaLnBrk="1" hangingPunct="1">
              <a:defRPr/>
            </a:pPr>
            <a:r>
              <a:rPr lang="en-US" altLang="en-US" sz="2200" dirty="0">
                <a:latin typeface="+mn-lt"/>
              </a:rPr>
              <a:t>It is important to understand that the “is a” relationship does not work in reverse</a:t>
            </a:r>
          </a:p>
          <a:p>
            <a:pPr eaLnBrk="1" hangingPunct="1">
              <a:defRPr/>
            </a:pPr>
            <a:r>
              <a:rPr lang="en-US" altLang="en-US" sz="2200" dirty="0">
                <a:latin typeface="+mn-lt"/>
              </a:rPr>
              <a:t>A dog is an animal. Yet, “an animal is a dog” is not always true.</a:t>
            </a:r>
          </a:p>
        </p:txBody>
      </p:sp>
      <p:pic>
        <p:nvPicPr>
          <p:cNvPr id="57348" name="Picture 14" descr="A line of code, as follows. Dog my dog = new animal left parenthesis double quote Dog double quote right parenthesis semicolon forward slash forward slash will not compi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307" y="3401217"/>
            <a:ext cx="7767385" cy="2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7"/>
          <p:cNvSpPr txBox="1">
            <a:spLocks noGrp="1"/>
          </p:cNvSpPr>
          <p:nvPr>
            <p:ph sz="quarter" idx="13"/>
          </p:nvPr>
        </p:nvSpPr>
        <p:spPr>
          <a:xfrm>
            <a:off x="457200" y="3897440"/>
            <a:ext cx="8229600" cy="806450"/>
          </a:xfrm>
        </p:spPr>
        <p:txBody>
          <a:bodyPr/>
          <a:lstStyle/>
          <a:p>
            <a:pPr marL="255600">
              <a:spcBef>
                <a:spcPts val="1500"/>
              </a:spcBef>
              <a:buClr>
                <a:schemeClr val="tx2"/>
              </a:buClr>
              <a:buFontTx/>
              <a:buChar char="•"/>
            </a:pPr>
            <a:r>
              <a:rPr lang="en-US" altLang="en-US" sz="2200" dirty="0">
                <a:latin typeface="+mn-lt"/>
                <a:cs typeface="Arial" panose="020B0604020202020204" pitchFamily="34" charset="0"/>
              </a:rPr>
              <a:t>You cannot assign an </a:t>
            </a:r>
            <a:r>
              <a:rPr lang="en-US" altLang="en-US" sz="2200" dirty="0">
                <a:latin typeface="Courier New" panose="02070309020205020404" pitchFamily="49" charset="0"/>
                <a:cs typeface="Courier New" panose="02070309020205020404" pitchFamily="49" charset="0"/>
              </a:rPr>
              <a:t>Animal</a:t>
            </a:r>
            <a:r>
              <a:rPr lang="en-US" altLang="en-US" sz="2200" dirty="0">
                <a:latin typeface="+mn-lt"/>
                <a:cs typeface="Arial" panose="020B0604020202020204" pitchFamily="34" charset="0"/>
              </a:rPr>
              <a:t> reference to a </a:t>
            </a:r>
            <a:r>
              <a:rPr lang="en-US" altLang="en-US" sz="2200" dirty="0">
                <a:latin typeface="Courier New" panose="02070309020205020404" pitchFamily="49" charset="0"/>
                <a:cs typeface="Courier New" panose="02070309020205020404" pitchFamily="49" charset="0"/>
              </a:rPr>
              <a:t>Dog</a:t>
            </a:r>
            <a:r>
              <a:rPr lang="en-US" altLang="en-US" sz="2200" dirty="0">
                <a:latin typeface="+mn-lt"/>
                <a:cs typeface="Arial" panose="020B0604020202020204" pitchFamily="34" charset="0"/>
              </a:rPr>
              <a:t> variable because </a:t>
            </a:r>
            <a:r>
              <a:rPr lang="en-US" altLang="en-US" sz="2200" dirty="0">
                <a:latin typeface="Courier New" panose="02070309020205020404" pitchFamily="49" charset="0"/>
                <a:cs typeface="Courier New" panose="02070309020205020404" pitchFamily="49" charset="0"/>
              </a:rPr>
              <a:t>Dog</a:t>
            </a:r>
            <a:r>
              <a:rPr lang="en-US" altLang="en-US" sz="2200" dirty="0">
                <a:latin typeface="+mn-lt"/>
                <a:cs typeface="Arial" panose="020B0604020202020204" pitchFamily="34" charset="0"/>
              </a:rPr>
              <a:t> is a derived class</a:t>
            </a:r>
          </a:p>
        </p:txBody>
      </p:sp>
      <p:pic>
        <p:nvPicPr>
          <p:cNvPr id="57350" name="Picture 15" descr="The code has 5 lines, as follows. Line 1. Class animal forward slash forward slash base class. Line 2. left brace ellipsis right brace. Line 3. Blank. Line 4. Class dog colon animal forward slash forward slash derived class. Line 5. left brace ellipsis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1431" y="4920103"/>
            <a:ext cx="4865065" cy="157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25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Summary of Polymorphism Issues</a:t>
            </a:r>
          </a:p>
        </p:txBody>
      </p:sp>
      <p:sp>
        <p:nvSpPr>
          <p:cNvPr id="3" name="Text Placeholder 2"/>
          <p:cNvSpPr>
            <a:spLocks noGrp="1"/>
          </p:cNvSpPr>
          <p:nvPr>
            <p:ph type="body" idx="1"/>
          </p:nvPr>
        </p:nvSpPr>
        <p:spPr/>
        <p:txBody>
          <a:bodyPr/>
          <a:lstStyle/>
          <a:p>
            <a:pPr marL="255651" indent="-255651" eaLnBrk="1" hangingPunct="1">
              <a:buClr>
                <a:schemeClr val="tx2"/>
              </a:buClr>
              <a:buSzTx/>
              <a:buFontTx/>
              <a:buChar char="•"/>
              <a:defRPr/>
            </a:pPr>
            <a:r>
              <a:rPr lang="en-US" altLang="en-US" sz="2400" dirty="0">
                <a:solidFill>
                  <a:srgbClr val="000000"/>
                </a:solidFill>
                <a:latin typeface="+mn-lt"/>
                <a:ea typeface="+mn-ea"/>
              </a:rPr>
              <a:t>In order for an instance of a derived class to completely take over a class member from a base class, the base class has to declare that member as </a:t>
            </a:r>
            <a:r>
              <a:rPr lang="en-US" altLang="en-US" sz="2400" b="1" dirty="0">
                <a:solidFill>
                  <a:srgbClr val="000000"/>
                </a:solidFill>
                <a:latin typeface="Courier New" panose="02070309020205020404" pitchFamily="49" charset="0"/>
                <a:cs typeface="Courier New" panose="02070309020205020404" pitchFamily="49" charset="0"/>
              </a:rPr>
              <a:t>virtual.</a:t>
            </a:r>
          </a:p>
          <a:p>
            <a:pPr marL="741600" lvl="1" indent="-284400" eaLnBrk="1" hangingPunct="1">
              <a:buClr>
                <a:schemeClr val="tx2"/>
              </a:buClr>
              <a:buSzTx/>
              <a:buFont typeface="Arial" panose="020B0604020202020204" pitchFamily="34" charset="0"/>
              <a:buChar char="‒"/>
              <a:defRPr/>
            </a:pPr>
            <a:r>
              <a:rPr lang="en-US" altLang="en-US" sz="2400" dirty="0">
                <a:solidFill>
                  <a:srgbClr val="000000"/>
                </a:solidFill>
                <a:latin typeface="+mn-lt"/>
              </a:rPr>
              <a:t>Fields cannot be </a:t>
            </a:r>
            <a:r>
              <a:rPr lang="en-US" altLang="en-US" sz="2400" dirty="0">
                <a:solidFill>
                  <a:srgbClr val="000000"/>
                </a:solidFill>
                <a:latin typeface="Courier New" panose="02070309020205020404" pitchFamily="49" charset="0"/>
                <a:cs typeface="Courier New" panose="02070309020205020404" pitchFamily="49" charset="0"/>
              </a:rPr>
              <a:t>virtual</a:t>
            </a:r>
          </a:p>
          <a:p>
            <a:pPr marL="741600" lvl="1" indent="-284400" eaLnBrk="1" hangingPunct="1">
              <a:buClr>
                <a:schemeClr val="tx2"/>
              </a:buClr>
              <a:buSzTx/>
              <a:buFont typeface="Arial" panose="020B0604020202020204" pitchFamily="34" charset="0"/>
              <a:buChar char="‒"/>
              <a:defRPr/>
            </a:pPr>
            <a:r>
              <a:rPr lang="en-US" altLang="en-US" sz="2400" dirty="0">
                <a:solidFill>
                  <a:srgbClr val="000000"/>
                </a:solidFill>
                <a:latin typeface="+mn-lt"/>
              </a:rPr>
              <a:t>Only methods, properties, events and indexers can be </a:t>
            </a:r>
            <a:r>
              <a:rPr lang="en-US" altLang="en-US" sz="2400" dirty="0">
                <a:solidFill>
                  <a:srgbClr val="000000"/>
                </a:solidFill>
                <a:latin typeface="Courier New" panose="02070309020205020404" pitchFamily="49" charset="0"/>
                <a:cs typeface="Courier New" panose="02070309020205020404" pitchFamily="49" charset="0"/>
              </a:rPr>
              <a:t>virtual</a:t>
            </a:r>
          </a:p>
          <a:p>
            <a:pPr marL="255651" indent="-255651" eaLnBrk="1" hangingPunct="1">
              <a:buClr>
                <a:schemeClr val="tx2"/>
              </a:buClr>
              <a:buSzTx/>
              <a:buFontTx/>
              <a:buChar char="•"/>
              <a:defRPr/>
            </a:pPr>
            <a:r>
              <a:rPr lang="en-US" altLang="en-US" sz="2400" dirty="0">
                <a:solidFill>
                  <a:srgbClr val="000000"/>
                </a:solidFill>
                <a:latin typeface="+mn-lt"/>
                <a:ea typeface="+mn-ea"/>
              </a:rPr>
              <a:t>A derived class then has the option of using the </a:t>
            </a:r>
            <a:r>
              <a:rPr lang="en-US" altLang="en-US" sz="2400" b="1" dirty="0">
                <a:latin typeface="Courier New" panose="02070309020205020404" pitchFamily="49" charset="0"/>
                <a:cs typeface="Courier New" panose="02070309020205020404" pitchFamily="49" charset="0"/>
              </a:rPr>
              <a:t>override</a:t>
            </a:r>
            <a:r>
              <a:rPr lang="en-US" altLang="en-US" sz="2400" dirty="0">
                <a:solidFill>
                  <a:srgbClr val="000000"/>
                </a:solidFill>
                <a:latin typeface="+mn-lt"/>
                <a:ea typeface="+mn-ea"/>
              </a:rPr>
              <a:t> keyword to replace the base class implementation with its own.</a:t>
            </a:r>
          </a:p>
        </p:txBody>
      </p:sp>
    </p:spTree>
    <p:extLst>
      <p:ext uri="{BB962C8B-B14F-4D97-AF65-F5344CB8AC3E}">
        <p14:creationId xmlns:p14="http://schemas.microsoft.com/office/powerpoint/2010/main" val="176334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4850-8CD6-2D2B-AF02-8665DE7FBA4D}"/>
              </a:ext>
            </a:extLst>
          </p:cNvPr>
          <p:cNvSpPr>
            <a:spLocks noGrp="1"/>
          </p:cNvSpPr>
          <p:nvPr>
            <p:ph type="title"/>
          </p:nvPr>
        </p:nvSpPr>
        <p:spPr>
          <a:xfrm>
            <a:off x="457200" y="334640"/>
            <a:ext cx="8229600" cy="1097279"/>
          </a:xfrm>
        </p:spPr>
        <p:txBody>
          <a:bodyPr/>
          <a:lstStyle/>
          <a:p>
            <a:r>
              <a:rPr lang="en-US" dirty="0"/>
              <a:t>Preventing Method Overriding with the </a:t>
            </a:r>
            <a:r>
              <a:rPr lang="en-US" dirty="0">
                <a:latin typeface="Cascadia Code" panose="020B0609020000020004" pitchFamily="49" charset="0"/>
                <a:cs typeface="Cascadia Code" panose="020B0609020000020004" pitchFamily="49" charset="0"/>
              </a:rPr>
              <a:t>sealed</a:t>
            </a:r>
            <a:r>
              <a:rPr lang="en-US" dirty="0"/>
              <a:t> Keyword</a:t>
            </a:r>
          </a:p>
        </p:txBody>
      </p:sp>
      <p:sp>
        <p:nvSpPr>
          <p:cNvPr id="3" name="Content Placeholder 2">
            <a:extLst>
              <a:ext uri="{FF2B5EF4-FFF2-40B4-BE49-F238E27FC236}">
                <a16:creationId xmlns:a16="http://schemas.microsoft.com/office/drawing/2014/main" id="{D0EFCFF5-487D-A998-C06B-5953D5A95583}"/>
              </a:ext>
            </a:extLst>
          </p:cNvPr>
          <p:cNvSpPr>
            <a:spLocks noGrp="1"/>
          </p:cNvSpPr>
          <p:nvPr>
            <p:ph idx="1"/>
          </p:nvPr>
        </p:nvSpPr>
        <p:spPr>
          <a:xfrm>
            <a:off x="457200" y="1600201"/>
            <a:ext cx="8229600" cy="1828800"/>
          </a:xfrm>
        </p:spPr>
        <p:txBody>
          <a:bodyPr/>
          <a:lstStyle/>
          <a:p>
            <a:r>
              <a:rPr lang="en-US" sz="2000" dirty="0"/>
              <a:t>If a method is declared with the </a:t>
            </a:r>
            <a:r>
              <a:rPr lang="en-US" sz="2000" dirty="0">
                <a:latin typeface="Cascadia Code" panose="020B0609020000020004" pitchFamily="49" charset="0"/>
                <a:cs typeface="Cascadia Code" panose="020B0609020000020004" pitchFamily="49" charset="0"/>
              </a:rPr>
              <a:t>sealed</a:t>
            </a:r>
            <a:r>
              <a:rPr lang="en-US" sz="2000" dirty="0"/>
              <a:t> keyword, it cannot be overridden in a derived class.</a:t>
            </a:r>
          </a:p>
          <a:p>
            <a:r>
              <a:rPr lang="en-US" sz="2000" dirty="0"/>
              <a:t>A compiler error will occur if a class tries to override a </a:t>
            </a:r>
            <a:r>
              <a:rPr lang="en-US" sz="2000" dirty="0">
                <a:latin typeface="Cascadia Code" panose="020B0609020000020004" pitchFamily="49" charset="0"/>
                <a:cs typeface="Cascadia Code" panose="020B0609020000020004" pitchFamily="49" charset="0"/>
              </a:rPr>
              <a:t>sealed</a:t>
            </a:r>
            <a:r>
              <a:rPr lang="en-US" sz="2000" dirty="0"/>
              <a:t> method.</a:t>
            </a:r>
          </a:p>
          <a:p>
            <a:r>
              <a:rPr lang="en-US" sz="2000" dirty="0"/>
              <a:t>Example:</a:t>
            </a:r>
          </a:p>
        </p:txBody>
      </p:sp>
      <p:sp>
        <p:nvSpPr>
          <p:cNvPr id="4" name="TextBox 3">
            <a:extLst>
              <a:ext uri="{FF2B5EF4-FFF2-40B4-BE49-F238E27FC236}">
                <a16:creationId xmlns:a16="http://schemas.microsoft.com/office/drawing/2014/main" id="{1EA703B8-3277-6870-A792-904D58FD2DFB}"/>
              </a:ext>
            </a:extLst>
          </p:cNvPr>
          <p:cNvSpPr txBox="1"/>
          <p:nvPr/>
        </p:nvSpPr>
        <p:spPr>
          <a:xfrm>
            <a:off x="2023968" y="3917728"/>
            <a:ext cx="4119418" cy="1200329"/>
          </a:xfrm>
          <a:prstGeom prst="rect">
            <a:avLst/>
          </a:prstGeom>
          <a:noFill/>
        </p:spPr>
        <p:txBody>
          <a:bodyPr wrap="square" rtlCol="0">
            <a:spAutoFit/>
          </a:bodyPr>
          <a:lstStyle/>
          <a:p>
            <a:pPr algn="l"/>
            <a:r>
              <a:rPr lang="en-US" sz="1800" b="0" i="0" u="none" strike="noStrike" baseline="0" dirty="0">
                <a:latin typeface="Cascadia Code" panose="020B0609020000020004" pitchFamily="49" charset="0"/>
                <a:cs typeface="Cascadia Code" panose="020B0609020000020004" pitchFamily="49" charset="0"/>
              </a:rPr>
              <a:t>public sealed void Message()</a:t>
            </a:r>
          </a:p>
          <a:p>
            <a:pPr algn="l"/>
            <a:r>
              <a:rPr lang="en-US" sz="1800" b="0" i="0" u="none" strike="noStrike" baseline="0" dirty="0">
                <a:latin typeface="Cascadia Code" panose="020B0609020000020004" pitchFamily="49" charset="0"/>
                <a:cs typeface="Cascadia Code" panose="020B0609020000020004" pitchFamily="49" charset="0"/>
              </a:rPr>
              <a:t>{</a:t>
            </a:r>
          </a:p>
          <a:p>
            <a:pPr algn="l"/>
            <a:r>
              <a:rPr lang="en-US" sz="1800" b="0" i="0" u="none" strike="noStrike" baseline="0" dirty="0">
                <a:latin typeface="Cascadia Code" panose="020B0609020000020004" pitchFamily="49" charset="0"/>
                <a:cs typeface="Cascadia Code" panose="020B0609020000020004" pitchFamily="49" charset="0"/>
              </a:rPr>
              <a:t>    // </a:t>
            </a:r>
            <a:r>
              <a:rPr lang="en-US" sz="1800" b="0" i="1" u="none" strike="noStrike" baseline="0" dirty="0">
                <a:latin typeface="Cascadia Code" panose="020B0609020000020004" pitchFamily="49" charset="0"/>
                <a:cs typeface="Cascadia Code" panose="020B0609020000020004" pitchFamily="49" charset="0"/>
              </a:rPr>
              <a:t>Code goes here</a:t>
            </a:r>
          </a:p>
          <a:p>
            <a:pPr algn="l"/>
            <a:r>
              <a:rPr lang="en-US" sz="1800" b="0" i="0" u="none" strike="noStrike" baseline="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41604196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042" y="604794"/>
            <a:ext cx="8040757" cy="707856"/>
          </a:xfrm>
        </p:spPr>
        <p:txBody>
          <a:bodyPr wrap="square">
            <a:spAutoFit/>
          </a:bodyPr>
          <a:lstStyle/>
          <a:p>
            <a:pPr eaLnBrk="1" hangingPunct="1">
              <a:spcBef>
                <a:spcPct val="0"/>
              </a:spcBef>
              <a:buClrTx/>
              <a:defRPr/>
            </a:pPr>
            <a:r>
              <a:rPr lang="en-US" altLang="en-US" dirty="0">
                <a:latin typeface="Times New Roman" panose="02020603050405020304" pitchFamily="18" charset="0"/>
                <a:ea typeface="+mj-ea"/>
                <a:cs typeface="Arial"/>
              </a:rPr>
              <a:t>Abstract Classes </a:t>
            </a:r>
            <a:r>
              <a:rPr lang="en-US" altLang="en-US" sz="2000" b="0" dirty="0">
                <a:latin typeface="Times New Roman" panose="02020603050405020304" pitchFamily="18" charset="0"/>
                <a:ea typeface="+mj-ea"/>
                <a:cs typeface="Arial"/>
              </a:rPr>
              <a:t>(1 of 2)</a:t>
            </a:r>
          </a:p>
        </p:txBody>
      </p:sp>
      <p:sp>
        <p:nvSpPr>
          <p:cNvPr id="3" name="Text Placeholder 2"/>
          <p:cNvSpPr>
            <a:spLocks noGrp="1"/>
          </p:cNvSpPr>
          <p:nvPr>
            <p:ph type="body" idx="1"/>
          </p:nvPr>
        </p:nvSpPr>
        <p:spPr>
          <a:xfrm>
            <a:off x="457200" y="1600200"/>
            <a:ext cx="8229600" cy="4800600"/>
          </a:xfrm>
        </p:spPr>
        <p:txBody>
          <a:bodyPr/>
          <a:lstStyle/>
          <a:p>
            <a:pPr eaLnBrk="1" hangingPunct="1">
              <a:buClr>
                <a:schemeClr val="tx2"/>
              </a:buClr>
              <a:buSzTx/>
              <a:defRPr/>
            </a:pPr>
            <a:r>
              <a:rPr lang="en-US" altLang="en-US" sz="2200" dirty="0">
                <a:solidFill>
                  <a:srgbClr val="000000"/>
                </a:solidFill>
                <a:latin typeface="+mn-lt"/>
                <a:ea typeface="+mn-ea"/>
              </a:rPr>
              <a:t>In certain applications, some base classes are not intended to be instantiated to create objects.</a:t>
            </a:r>
          </a:p>
          <a:p>
            <a:pPr marL="741600" lvl="1" indent="-284400" eaLnBrk="1" hangingPunct="1">
              <a:buClr>
                <a:schemeClr val="tx2"/>
              </a:buClr>
              <a:buSzTx/>
              <a:buFont typeface="Arial" panose="020B0604020202020204" pitchFamily="34" charset="0"/>
              <a:buChar char="‒"/>
              <a:defRPr/>
            </a:pPr>
            <a:r>
              <a:rPr lang="en-US" altLang="en-US" sz="2200" dirty="0">
                <a:solidFill>
                  <a:srgbClr val="000000"/>
                </a:solidFill>
                <a:latin typeface="+mn-lt"/>
              </a:rPr>
              <a:t>They are designed solely for the purpose of providing an outline for subclasses. For example:</a:t>
            </a:r>
          </a:p>
          <a:p>
            <a:pPr lvl="2" eaLnBrk="1" hangingPunct="1">
              <a:buClr>
                <a:schemeClr val="tx2"/>
              </a:buClr>
              <a:buSzTx/>
              <a:defRPr/>
            </a:pPr>
            <a:r>
              <a:rPr lang="en-US" altLang="en-US" sz="2200" dirty="0">
                <a:solidFill>
                  <a:srgbClr val="000000"/>
                </a:solidFill>
                <a:latin typeface="+mn-lt"/>
              </a:rPr>
              <a:t>a </a:t>
            </a:r>
            <a:r>
              <a:rPr lang="en-US" altLang="en-US" sz="2200" dirty="0">
                <a:solidFill>
                  <a:srgbClr val="000000"/>
                </a:solidFill>
                <a:latin typeface="Courier New" panose="02070309020205020404" pitchFamily="49" charset="0"/>
                <a:cs typeface="Courier New" panose="02070309020205020404" pitchFamily="49" charset="0"/>
              </a:rPr>
              <a:t>Student</a:t>
            </a:r>
            <a:r>
              <a:rPr lang="en-US" altLang="en-US" sz="2200" dirty="0">
                <a:solidFill>
                  <a:srgbClr val="000000"/>
                </a:solidFill>
                <a:latin typeface="+mn-lt"/>
              </a:rPr>
              <a:t> class that describes what is common to all students, but does not provide details for students majoring in Computer Science</a:t>
            </a:r>
          </a:p>
          <a:p>
            <a:pPr lvl="2" eaLnBrk="1" hangingPunct="1">
              <a:buClr>
                <a:schemeClr val="tx2"/>
              </a:buClr>
              <a:buSzTx/>
              <a:defRPr/>
            </a:pPr>
            <a:r>
              <a:rPr lang="en-US" altLang="en-US" sz="2200" dirty="0">
                <a:solidFill>
                  <a:srgbClr val="000000"/>
                </a:solidFill>
                <a:latin typeface="+mn-lt"/>
              </a:rPr>
              <a:t>The </a:t>
            </a:r>
            <a:r>
              <a:rPr lang="en-US" altLang="en-US" sz="2200" dirty="0">
                <a:solidFill>
                  <a:srgbClr val="000000"/>
                </a:solidFill>
                <a:latin typeface="Courier New" panose="02070309020205020404" pitchFamily="49" charset="0"/>
                <a:cs typeface="Courier New" panose="02070309020205020404" pitchFamily="49" charset="0"/>
              </a:rPr>
              <a:t>Student</a:t>
            </a:r>
            <a:r>
              <a:rPr lang="en-US" altLang="en-US" sz="2200" dirty="0">
                <a:solidFill>
                  <a:srgbClr val="000000"/>
                </a:solidFill>
                <a:latin typeface="+mn-lt"/>
              </a:rPr>
              <a:t> class is intended to be a base class that can be derived by the </a:t>
            </a:r>
            <a:r>
              <a:rPr lang="en-US" altLang="en-US" sz="2200" dirty="0">
                <a:solidFill>
                  <a:srgbClr val="000000"/>
                </a:solidFill>
                <a:latin typeface="Courier New" panose="02070309020205020404" pitchFamily="49" charset="0"/>
                <a:cs typeface="Courier New" panose="02070309020205020404" pitchFamily="49" charset="0"/>
              </a:rPr>
              <a:t>Computer Science</a:t>
            </a:r>
            <a:r>
              <a:rPr lang="en-US" altLang="en-US" sz="2200" dirty="0">
                <a:solidFill>
                  <a:srgbClr val="000000"/>
                </a:solidFill>
                <a:latin typeface="+mn-lt"/>
              </a:rPr>
              <a:t> class</a:t>
            </a:r>
          </a:p>
          <a:p>
            <a:pPr marL="255651" indent="-255651" eaLnBrk="1" hangingPunct="1">
              <a:buClr>
                <a:schemeClr val="tx2"/>
              </a:buClr>
              <a:buSzTx/>
              <a:buFontTx/>
              <a:buChar char="•"/>
              <a:defRPr/>
            </a:pPr>
            <a:r>
              <a:rPr lang="en-US" altLang="en-US" sz="2200" dirty="0">
                <a:solidFill>
                  <a:srgbClr val="000000"/>
                </a:solidFill>
                <a:latin typeface="+mn-lt"/>
                <a:ea typeface="+mn-ea"/>
              </a:rPr>
              <a:t>An </a:t>
            </a:r>
            <a:r>
              <a:rPr lang="en-US" altLang="en-US" sz="2200" b="1" dirty="0">
                <a:solidFill>
                  <a:srgbClr val="000000"/>
                </a:solidFill>
                <a:latin typeface="+mn-lt"/>
                <a:ea typeface="+mn-ea"/>
              </a:rPr>
              <a:t>abstract class </a:t>
            </a:r>
            <a:r>
              <a:rPr lang="en-US" altLang="en-US" sz="2200" dirty="0">
                <a:solidFill>
                  <a:srgbClr val="000000"/>
                </a:solidFill>
                <a:latin typeface="+mn-lt"/>
                <a:ea typeface="+mn-ea"/>
              </a:rPr>
              <a:t>serves as a base class but is not instantiated itself.</a:t>
            </a:r>
          </a:p>
          <a:p>
            <a:pPr marL="741600" lvl="1" indent="-284400" eaLnBrk="1" hangingPunct="1">
              <a:buClr>
                <a:schemeClr val="tx2"/>
              </a:buClr>
              <a:buSzTx/>
              <a:buFont typeface="Arial" panose="020B0604020202020204" pitchFamily="34" charset="0"/>
              <a:buChar char="‒"/>
              <a:defRPr/>
            </a:pPr>
            <a:r>
              <a:rPr lang="en-US" altLang="en-US" sz="2200" dirty="0">
                <a:solidFill>
                  <a:srgbClr val="000000"/>
                </a:solidFill>
                <a:latin typeface="+mn-lt"/>
              </a:rPr>
              <a:t>It only provides some class members to its derived classes</a:t>
            </a:r>
          </a:p>
        </p:txBody>
      </p:sp>
    </p:spTree>
    <p:extLst>
      <p:ext uri="{BB962C8B-B14F-4D97-AF65-F5344CB8AC3E}">
        <p14:creationId xmlns:p14="http://schemas.microsoft.com/office/powerpoint/2010/main" val="2341883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982" y="604838"/>
            <a:ext cx="8030817" cy="708025"/>
          </a:xfrm>
        </p:spPr>
        <p:txBody>
          <a:bodyPr wrap="square">
            <a:spAutoFit/>
          </a:bodyPr>
          <a:lstStyle/>
          <a:p>
            <a:pPr eaLnBrk="1" hangingPunct="1">
              <a:spcBef>
                <a:spcPct val="0"/>
              </a:spcBef>
              <a:buClrTx/>
              <a:defRPr/>
            </a:pPr>
            <a:r>
              <a:rPr lang="en-US" altLang="en-US" dirty="0">
                <a:latin typeface="Times New Roman" panose="02020603050405020304" pitchFamily="18" charset="0"/>
                <a:cs typeface="Arial"/>
              </a:rPr>
              <a:t>Abstract Classes </a:t>
            </a:r>
            <a:r>
              <a:rPr lang="en-US" altLang="en-US" sz="2000" b="0" dirty="0">
                <a:latin typeface="Times New Roman" panose="02020603050405020304" pitchFamily="18" charset="0"/>
                <a:cs typeface="Arial"/>
              </a:rPr>
              <a:t>(2 of 2)</a:t>
            </a:r>
            <a:endParaRPr lang="en-US" altLang="en-US" dirty="0">
              <a:latin typeface="Times New Roman" panose="02020603050405020304" pitchFamily="18" charset="0"/>
              <a:ea typeface="+mj-ea"/>
              <a:cs typeface="Arial"/>
            </a:endParaRPr>
          </a:p>
        </p:txBody>
      </p:sp>
      <p:sp>
        <p:nvSpPr>
          <p:cNvPr id="4" name="Text Placeholder 3"/>
          <p:cNvSpPr>
            <a:spLocks noGrp="1"/>
          </p:cNvSpPr>
          <p:nvPr>
            <p:ph type="body" idx="1"/>
          </p:nvPr>
        </p:nvSpPr>
        <p:spPr>
          <a:xfrm>
            <a:off x="457200" y="1600200"/>
            <a:ext cx="8229600" cy="812800"/>
          </a:xfrm>
        </p:spPr>
        <p:txBody>
          <a:bodyPr/>
          <a:lstStyle/>
          <a:p>
            <a:pPr>
              <a:defRPr/>
            </a:pPr>
            <a:r>
              <a:rPr lang="en-US" altLang="en-US" sz="2400" dirty="0">
                <a:latin typeface="+mn-lt"/>
              </a:rPr>
              <a:t>To declare a class as abstract, use the </a:t>
            </a:r>
            <a:r>
              <a:rPr lang="en-US" altLang="en-US" sz="2400" b="1" dirty="0">
                <a:latin typeface="Courier New" panose="02070309020205020404" pitchFamily="49" charset="0"/>
                <a:cs typeface="Courier New" panose="02070309020205020404" pitchFamily="49" charset="0"/>
              </a:rPr>
              <a:t>abstract</a:t>
            </a:r>
            <a:r>
              <a:rPr lang="en-US" altLang="en-US" sz="2400" dirty="0">
                <a:latin typeface="+mn-lt"/>
              </a:rPr>
              <a:t> keyword in the class header. For example:</a:t>
            </a:r>
          </a:p>
        </p:txBody>
      </p:sp>
      <p:pic>
        <p:nvPicPr>
          <p:cNvPr id="60420" name="Picture 11" descr="The code has 2 lines, as follows. Line 1. Abstract class person. Line 2. left brace ellipsis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9949" y="2618413"/>
            <a:ext cx="2975703" cy="62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4"/>
          <p:cNvSpPr txBox="1">
            <a:spLocks noGrp="1"/>
          </p:cNvSpPr>
          <p:nvPr>
            <p:ph sz="quarter" idx="13"/>
          </p:nvPr>
        </p:nvSpPr>
        <p:spPr>
          <a:xfrm>
            <a:off x="457200" y="3438525"/>
            <a:ext cx="8229600" cy="2671763"/>
          </a:xfrm>
        </p:spPr>
        <p:txBody>
          <a:bodyPr/>
          <a:lstStyle/>
          <a:p>
            <a:pPr marL="255600" lvl="1" indent="-255600" eaLnBrk="1" hangingPunct="1">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The </a:t>
            </a:r>
            <a:r>
              <a:rPr lang="en-US" altLang="en-US" sz="2400" dirty="0">
                <a:latin typeface="Courier New" panose="02070309020205020404" pitchFamily="49" charset="0"/>
                <a:cs typeface="Courier New" panose="02070309020205020404" pitchFamily="49" charset="0"/>
              </a:rPr>
              <a:t>abstract</a:t>
            </a:r>
            <a:r>
              <a:rPr lang="en-US" altLang="en-US" sz="2400" dirty="0">
                <a:latin typeface="Arial" panose="020B0604020202020204" pitchFamily="34" charset="0"/>
                <a:cs typeface="Arial" panose="020B0604020202020204" pitchFamily="34" charset="0"/>
              </a:rPr>
              <a:t> </a:t>
            </a:r>
            <a:r>
              <a:rPr lang="en-US" altLang="en-US" sz="2400" dirty="0">
                <a:latin typeface="+mn-lt"/>
                <a:cs typeface="Arial" panose="020B0604020202020204" pitchFamily="34" charset="0"/>
              </a:rPr>
              <a:t>keyword indicates that a class is intended only to be a base class of other classes.</a:t>
            </a:r>
          </a:p>
          <a:p>
            <a:pPr marL="255600" eaLnBrk="1" hangingPunct="1">
              <a:spcBef>
                <a:spcPts val="1500"/>
              </a:spcBef>
              <a:buClr>
                <a:schemeClr val="tx2"/>
              </a:buClr>
              <a:buFontTx/>
              <a:buChar char="•"/>
            </a:pPr>
            <a:r>
              <a:rPr lang="en-US" altLang="en-US" sz="2400" dirty="0">
                <a:latin typeface="+mn-lt"/>
                <a:cs typeface="Arial" panose="020B0604020202020204" pitchFamily="34" charset="0"/>
              </a:rPr>
              <a:t>The primary differences between an abstract class and a regular class (aka </a:t>
            </a:r>
            <a:r>
              <a:rPr lang="en-US" altLang="en-US" sz="2400" b="1" dirty="0">
                <a:latin typeface="+mn-lt"/>
                <a:cs typeface="Arial" panose="020B0604020202020204" pitchFamily="34" charset="0"/>
              </a:rPr>
              <a:t>concrete class</a:t>
            </a:r>
            <a:r>
              <a:rPr lang="en-US" altLang="en-US" sz="2400" dirty="0">
                <a:latin typeface="+mn-lt"/>
                <a:cs typeface="Arial" panose="020B0604020202020204" pitchFamily="34" charset="0"/>
              </a:rPr>
              <a:t>) are:</a:t>
            </a:r>
          </a:p>
          <a:p>
            <a:pPr marL="741600" lvl="1" indent="-284400" eaLnBrk="1" hangingPunct="1">
              <a:spcBef>
                <a:spcPts val="600"/>
              </a:spcBef>
              <a:buClr>
                <a:schemeClr val="tx2"/>
              </a:buClr>
              <a:buFont typeface="Arial" panose="020B0604020202020204" pitchFamily="34" charset="0"/>
              <a:buChar char="‒"/>
            </a:pPr>
            <a:r>
              <a:rPr lang="en-US" altLang="en-US" sz="2400" dirty="0">
                <a:latin typeface="+mn-lt"/>
                <a:cs typeface="Arial" panose="020B0604020202020204" pitchFamily="34" charset="0"/>
              </a:rPr>
              <a:t>An abstract class cannot be instantiated</a:t>
            </a:r>
          </a:p>
          <a:p>
            <a:pPr marL="741600" lvl="1" indent="-284400" eaLnBrk="1" hangingPunct="1">
              <a:spcBef>
                <a:spcPts val="600"/>
              </a:spcBef>
              <a:buClr>
                <a:schemeClr val="tx2"/>
              </a:buClr>
              <a:buFont typeface="Arial" panose="020B0604020202020204" pitchFamily="34" charset="0"/>
              <a:buChar char="‒"/>
            </a:pPr>
            <a:r>
              <a:rPr lang="en-US" altLang="en-US" sz="2400" dirty="0">
                <a:latin typeface="+mn-lt"/>
                <a:cs typeface="Arial" panose="020B0604020202020204" pitchFamily="34" charset="0"/>
              </a:rPr>
              <a:t>A concrete class can be instantiated</a:t>
            </a:r>
          </a:p>
        </p:txBody>
      </p:sp>
    </p:spTree>
    <p:extLst>
      <p:ext uri="{BB962C8B-B14F-4D97-AF65-F5344CB8AC3E}">
        <p14:creationId xmlns:p14="http://schemas.microsoft.com/office/powerpoint/2010/main" val="3468517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070" y="604838"/>
            <a:ext cx="7881730" cy="708025"/>
          </a:xfrm>
        </p:spPr>
        <p:txBody>
          <a:bodyPr wrap="square">
            <a:spAutoFit/>
          </a:bodyPr>
          <a:lstStyle/>
          <a:p>
            <a:pPr eaLnBrk="1" hangingPunct="1">
              <a:spcBef>
                <a:spcPct val="0"/>
              </a:spcBef>
              <a:buClrTx/>
              <a:defRPr/>
            </a:pPr>
            <a:r>
              <a:rPr lang="en-US" altLang="en-US" dirty="0">
                <a:latin typeface="Times New Roman" panose="02020603050405020304" pitchFamily="18" charset="0"/>
                <a:ea typeface="+mj-ea"/>
                <a:cs typeface="Arial"/>
              </a:rPr>
              <a:t>Members of Abstract Classes</a:t>
            </a:r>
          </a:p>
        </p:txBody>
      </p:sp>
      <p:sp>
        <p:nvSpPr>
          <p:cNvPr id="3" name="Text Placeholder 2"/>
          <p:cNvSpPr>
            <a:spLocks noGrp="1"/>
          </p:cNvSpPr>
          <p:nvPr>
            <p:ph type="body" idx="1"/>
          </p:nvPr>
        </p:nvSpPr>
        <p:spPr>
          <a:xfrm>
            <a:off x="805070" y="1600200"/>
            <a:ext cx="7782339" cy="852488"/>
          </a:xfrm>
        </p:spPr>
        <p:txBody>
          <a:bodyPr/>
          <a:lstStyle/>
          <a:p>
            <a:pPr marL="255651" indent="-255651" eaLnBrk="1" hangingPunct="1">
              <a:buClr>
                <a:schemeClr val="tx2"/>
              </a:buClr>
              <a:buSzTx/>
              <a:buFontTx/>
              <a:buChar char="•"/>
              <a:defRPr/>
            </a:pPr>
            <a:r>
              <a:rPr lang="en-US" altLang="en-US" sz="2400" dirty="0">
                <a:solidFill>
                  <a:srgbClr val="000000"/>
                </a:solidFill>
                <a:latin typeface="+mn-lt"/>
                <a:ea typeface="+mn-ea"/>
              </a:rPr>
              <a:t>An abstract class can have abstract and concrete members. For example:</a:t>
            </a:r>
          </a:p>
        </p:txBody>
      </p:sp>
      <p:pic>
        <p:nvPicPr>
          <p:cNvPr id="61444" name="Picture 4" descr="The code has 7 lines, as follows. Line 1. Abstract class student. Line 2. left brace. Line 3, indented. private string space underscore name semicolon forward slash forward slash concrete. Line 4, indented. public student left parenthesis string name right parenthesis left brace underscore name = name semicolon right brace forward slash forward slash concrete. Line 5, indented. public string name left brace get left brace return space underscore name semicolon right brace forward slash forward slash concrete. Line 6, indented. public abstract double required hours left brace get semicolon right brace forward slash forward slash abstract. Line 7.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096" y="2724197"/>
            <a:ext cx="7706156" cy="220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707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Abstract Methods</a:t>
            </a:r>
          </a:p>
        </p:txBody>
      </p:sp>
      <p:sp>
        <p:nvSpPr>
          <p:cNvPr id="3" name="Text Placeholder 2"/>
          <p:cNvSpPr>
            <a:spLocks noGrp="1"/>
          </p:cNvSpPr>
          <p:nvPr>
            <p:ph type="body" idx="1"/>
          </p:nvPr>
        </p:nvSpPr>
        <p:spPr>
          <a:xfrm>
            <a:off x="457200" y="1600200"/>
            <a:ext cx="8229600" cy="2173288"/>
          </a:xfrm>
        </p:spPr>
        <p:txBody>
          <a:bodyPr/>
          <a:lstStyle/>
          <a:p>
            <a:pPr marL="255651" indent="-255651" eaLnBrk="1" hangingPunct="1">
              <a:buClr>
                <a:schemeClr val="tx2"/>
              </a:buClr>
              <a:buSzTx/>
              <a:buFontTx/>
              <a:buChar char="•"/>
              <a:defRPr/>
            </a:pPr>
            <a:r>
              <a:rPr lang="en-US" altLang="en-US" sz="2000" dirty="0">
                <a:solidFill>
                  <a:srgbClr val="000000"/>
                </a:solidFill>
                <a:latin typeface="+mn-lt"/>
                <a:ea typeface="+mn-ea"/>
              </a:rPr>
              <a:t>Abstract classes can contain </a:t>
            </a:r>
            <a:r>
              <a:rPr lang="en-US" altLang="en-US" sz="2000" b="1" dirty="0">
                <a:solidFill>
                  <a:srgbClr val="000000"/>
                </a:solidFill>
                <a:latin typeface="+mn-lt"/>
                <a:ea typeface="+mn-ea"/>
              </a:rPr>
              <a:t>abstract methods</a:t>
            </a:r>
            <a:r>
              <a:rPr lang="en-US" altLang="en-US" sz="2000" dirty="0">
                <a:solidFill>
                  <a:srgbClr val="000000"/>
                </a:solidFill>
                <a:latin typeface="+mn-lt"/>
                <a:ea typeface="+mn-ea"/>
              </a:rPr>
              <a:t>.</a:t>
            </a:r>
          </a:p>
          <a:p>
            <a:pPr marL="741600" lvl="1" indent="-284400" eaLnBrk="1" hangingPunct="1">
              <a:buClr>
                <a:schemeClr val="tx2"/>
              </a:buClr>
              <a:buSzTx/>
              <a:buFont typeface="Arial" panose="020B0604020202020204" pitchFamily="34" charset="0"/>
              <a:buChar char="‒"/>
              <a:defRPr/>
            </a:pPr>
            <a:r>
              <a:rPr lang="en-US" altLang="en-US" sz="2000" dirty="0">
                <a:solidFill>
                  <a:srgbClr val="000000"/>
                </a:solidFill>
                <a:latin typeface="+mn-lt"/>
              </a:rPr>
              <a:t>An abstract method has only a header and no body</a:t>
            </a:r>
          </a:p>
          <a:p>
            <a:pPr lvl="2" eaLnBrk="1" hangingPunct="1">
              <a:buClr>
                <a:schemeClr val="tx2"/>
              </a:buClr>
              <a:buSzTx/>
              <a:defRPr/>
            </a:pPr>
            <a:r>
              <a:rPr lang="en-US" altLang="en-US" sz="2000" dirty="0">
                <a:solidFill>
                  <a:srgbClr val="000000"/>
                </a:solidFill>
                <a:latin typeface="+mn-lt"/>
              </a:rPr>
              <a:t>It must be overridden in a derived class</a:t>
            </a:r>
          </a:p>
          <a:p>
            <a:pPr marL="741600" lvl="1" indent="-284400" eaLnBrk="1" hangingPunct="1">
              <a:buClr>
                <a:schemeClr val="tx2"/>
              </a:buClr>
              <a:buSzTx/>
              <a:buFont typeface="Arial" panose="020B0604020202020204" pitchFamily="34" charset="0"/>
              <a:buChar char="‒"/>
              <a:defRPr/>
            </a:pPr>
            <a:r>
              <a:rPr lang="en-US" altLang="en-US" sz="2000" dirty="0">
                <a:solidFill>
                  <a:srgbClr val="000000"/>
                </a:solidFill>
                <a:latin typeface="+mn-lt"/>
              </a:rPr>
              <a:t>To create an abstract method, use the </a:t>
            </a:r>
            <a:r>
              <a:rPr lang="en-US" altLang="en-US" sz="2000" b="1" dirty="0">
                <a:latin typeface="Courier New" panose="02070309020205020404" pitchFamily="49" charset="0"/>
                <a:cs typeface="Courier New" panose="02070309020205020404" pitchFamily="49" charset="0"/>
              </a:rPr>
              <a:t>abstract</a:t>
            </a:r>
            <a:r>
              <a:rPr lang="en-US" altLang="en-US" sz="2000" b="1" dirty="0">
                <a:solidFill>
                  <a:srgbClr val="000000"/>
                </a:solidFill>
                <a:latin typeface="+mn-lt"/>
              </a:rPr>
              <a:t> </a:t>
            </a:r>
            <a:r>
              <a:rPr lang="en-US" altLang="en-US" sz="2000" dirty="0">
                <a:solidFill>
                  <a:srgbClr val="000000"/>
                </a:solidFill>
                <a:latin typeface="+mn-lt"/>
              </a:rPr>
              <a:t>keyword before the return type</a:t>
            </a:r>
          </a:p>
        </p:txBody>
      </p:sp>
      <p:pic>
        <p:nvPicPr>
          <p:cNvPr id="62468" name="Picture 3" descr="The code has 4 lines, as follows. Line 1. Abstract class person. Line 2. left brace. Line 3, indented. public abstract void do something left parenthesis right parenthesis semicolon forward slash forward slash no method body. Line 4.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4083" y="3976541"/>
            <a:ext cx="7505128" cy="128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10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Abstract Properties</a:t>
            </a:r>
          </a:p>
        </p:txBody>
      </p:sp>
      <p:sp>
        <p:nvSpPr>
          <p:cNvPr id="3" name="Text Placeholder 2"/>
          <p:cNvSpPr>
            <a:spLocks noGrp="1"/>
          </p:cNvSpPr>
          <p:nvPr>
            <p:ph type="body" idx="1"/>
          </p:nvPr>
        </p:nvSpPr>
        <p:spPr>
          <a:xfrm>
            <a:off x="457200" y="1600200"/>
            <a:ext cx="8229600" cy="1854200"/>
          </a:xfrm>
        </p:spPr>
        <p:txBody>
          <a:bodyPr/>
          <a:lstStyle/>
          <a:p>
            <a:pPr marL="255651" indent="-255651" eaLnBrk="1" hangingPunct="1">
              <a:buClr>
                <a:schemeClr val="tx2"/>
              </a:buClr>
              <a:buSzTx/>
              <a:buFontTx/>
              <a:buChar char="•"/>
              <a:defRPr/>
            </a:pPr>
            <a:r>
              <a:rPr lang="en-US" altLang="en-US" sz="1800" dirty="0">
                <a:solidFill>
                  <a:srgbClr val="000000"/>
                </a:solidFill>
                <a:latin typeface="+mn-lt"/>
                <a:ea typeface="+mn-ea"/>
              </a:rPr>
              <a:t>Abstract classes can also contain </a:t>
            </a:r>
            <a:r>
              <a:rPr lang="en-US" altLang="en-US" sz="1800" b="1" dirty="0">
                <a:solidFill>
                  <a:srgbClr val="000000"/>
                </a:solidFill>
                <a:latin typeface="+mn-lt"/>
                <a:ea typeface="+mn-ea"/>
              </a:rPr>
              <a:t>abstract properties</a:t>
            </a:r>
            <a:r>
              <a:rPr lang="en-US" altLang="en-US" sz="1800" dirty="0">
                <a:solidFill>
                  <a:srgbClr val="000000"/>
                </a:solidFill>
                <a:latin typeface="+mn-lt"/>
                <a:ea typeface="+mn-ea"/>
              </a:rPr>
              <a:t>.</a:t>
            </a:r>
          </a:p>
          <a:p>
            <a:pPr lvl="1" indent="-285750" eaLnBrk="1" hangingPunct="1">
              <a:buClr>
                <a:schemeClr val="tx2"/>
              </a:buClr>
              <a:buSzTx/>
              <a:buFont typeface="Arial" panose="020B0604020202020204" pitchFamily="34" charset="0"/>
              <a:buChar char="‒"/>
              <a:defRPr/>
            </a:pPr>
            <a:r>
              <a:rPr lang="en-US" altLang="en-US" sz="1800" dirty="0">
                <a:solidFill>
                  <a:srgbClr val="000000"/>
                </a:solidFill>
                <a:latin typeface="+mn-lt"/>
              </a:rPr>
              <a:t>An abstract property is a property that appears in a base class</a:t>
            </a:r>
          </a:p>
          <a:p>
            <a:pPr lvl="1" indent="-285750" eaLnBrk="1" hangingPunct="1">
              <a:buClr>
                <a:schemeClr val="tx2"/>
              </a:buClr>
              <a:buSzTx/>
              <a:buFont typeface="Arial" panose="020B0604020202020204" pitchFamily="34" charset="0"/>
              <a:buChar char="‒"/>
              <a:defRPr/>
            </a:pPr>
            <a:r>
              <a:rPr lang="en-US" altLang="en-US" sz="1800" dirty="0">
                <a:solidFill>
                  <a:srgbClr val="000000"/>
                </a:solidFill>
                <a:latin typeface="+mn-lt"/>
              </a:rPr>
              <a:t>Abstract properties are expected to be overridden in a derived class</a:t>
            </a:r>
          </a:p>
          <a:p>
            <a:pPr marL="255651" indent="-255651" eaLnBrk="1" hangingPunct="1">
              <a:buClr>
                <a:schemeClr val="tx2"/>
              </a:buClr>
              <a:buSzTx/>
              <a:buFontTx/>
              <a:buChar char="•"/>
              <a:defRPr/>
            </a:pPr>
            <a:r>
              <a:rPr lang="en-US" altLang="en-US" sz="1800" dirty="0">
                <a:solidFill>
                  <a:srgbClr val="000000"/>
                </a:solidFill>
                <a:latin typeface="+mn-lt"/>
                <a:ea typeface="+mn-ea"/>
              </a:rPr>
              <a:t>To create an abstract property, use the </a:t>
            </a:r>
            <a:r>
              <a:rPr lang="en-US" altLang="en-US" sz="1800" dirty="0">
                <a:latin typeface="Courier New" panose="02070309020205020404" pitchFamily="49" charset="0"/>
                <a:cs typeface="Courier New" panose="02070309020205020404" pitchFamily="49" charset="0"/>
              </a:rPr>
              <a:t>abstract</a:t>
            </a:r>
            <a:r>
              <a:rPr lang="en-US" altLang="en-US" sz="1800" dirty="0">
                <a:solidFill>
                  <a:srgbClr val="000000"/>
                </a:solidFill>
                <a:latin typeface="+mn-lt"/>
                <a:ea typeface="+mn-ea"/>
              </a:rPr>
              <a:t> keyword before the property type</a:t>
            </a:r>
          </a:p>
        </p:txBody>
      </p:sp>
      <p:pic>
        <p:nvPicPr>
          <p:cNvPr id="6" name="Picture 5" descr="The code has 8 lines, as follows. Line 1. Abstract class person. Line 2. left brace. Line 3, indented. public abstract string job title forward slash forward slash abstract property. Line 4, indented. left brace. Line 5, indented twice. Get semicolon forward slash forward slash abstract get accessor. Line 6, indented twice. Set semicolon forward slash forward slash abstract get accessor. Line 7, indented. right brace. Line 8.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435" y="3572774"/>
            <a:ext cx="6085314" cy="2228426"/>
          </a:xfrm>
          <a:prstGeom prst="rect">
            <a:avLst/>
          </a:prstGeom>
        </p:spPr>
      </p:pic>
      <p:sp>
        <p:nvSpPr>
          <p:cNvPr id="4" name="Content Placeholder 3"/>
          <p:cNvSpPr>
            <a:spLocks noGrp="1"/>
          </p:cNvSpPr>
          <p:nvPr>
            <p:ph sz="quarter" idx="13"/>
          </p:nvPr>
        </p:nvSpPr>
        <p:spPr>
          <a:xfrm>
            <a:off x="457200" y="5894070"/>
            <a:ext cx="8229600" cy="422275"/>
          </a:xfrm>
        </p:spPr>
        <p:txBody>
          <a:bodyPr/>
          <a:lstStyle/>
          <a:p>
            <a:pPr marL="255600">
              <a:spcBef>
                <a:spcPts val="1500"/>
              </a:spcBef>
              <a:buClr>
                <a:schemeClr val="tx2"/>
              </a:buClr>
              <a:buFontTx/>
              <a:buChar char="•"/>
            </a:pPr>
            <a:r>
              <a:rPr lang="en-US" altLang="en-US" sz="1800" dirty="0">
                <a:latin typeface="+mn-lt"/>
                <a:cs typeface="Arial" panose="020B0604020202020204" pitchFamily="34" charset="0"/>
              </a:rPr>
              <a:t>To create an abstract read-only property, leave out the </a:t>
            </a:r>
            <a:r>
              <a:rPr lang="en-US" altLang="en-US" sz="1800" dirty="0">
                <a:latin typeface="Courier New" panose="02070309020205020404" pitchFamily="49" charset="0"/>
                <a:cs typeface="Courier New" panose="02070309020205020404" pitchFamily="49" charset="0"/>
              </a:rPr>
              <a:t>set</a:t>
            </a:r>
            <a:r>
              <a:rPr lang="en-US" altLang="en-US" sz="1800" dirty="0">
                <a:latin typeface="+mn-lt"/>
                <a:cs typeface="Arial" panose="020B0604020202020204" pitchFamily="34" charset="0"/>
              </a:rPr>
              <a:t> accessor.</a:t>
            </a:r>
          </a:p>
        </p:txBody>
      </p:sp>
    </p:spTree>
    <p:extLst>
      <p:ext uri="{BB962C8B-B14F-4D97-AF65-F5344CB8AC3E}">
        <p14:creationId xmlns:p14="http://schemas.microsoft.com/office/powerpoint/2010/main" val="426253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shows insect at the top, and has branches for a bumblebee and a grasshopper.">
            <a:extLst>
              <a:ext uri="{FF2B5EF4-FFF2-40B4-BE49-F238E27FC236}">
                <a16:creationId xmlns:a16="http://schemas.microsoft.com/office/drawing/2014/main" id="{6703210F-03D0-59C3-2692-974CCC4D2030}"/>
              </a:ext>
            </a:extLst>
          </p:cNvPr>
          <p:cNvPicPr>
            <a:picLocks noChangeAspect="1"/>
          </p:cNvPicPr>
          <p:nvPr/>
        </p:nvPicPr>
        <p:blipFill>
          <a:blip r:embed="rId2"/>
          <a:stretch>
            <a:fillRect/>
          </a:stretch>
        </p:blipFill>
        <p:spPr>
          <a:xfrm>
            <a:off x="5875442" y="2165287"/>
            <a:ext cx="2899103" cy="1689417"/>
          </a:xfrm>
          <a:prstGeom prst="rect">
            <a:avLst/>
          </a:prstGeom>
        </p:spPr>
      </p:pic>
      <p:sp>
        <p:nvSpPr>
          <p:cNvPr id="40962" name="Title 5"/>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“Is a” Relationship </a:t>
            </a:r>
            <a:r>
              <a:rPr lang="en-US" altLang="en-US" sz="2000" b="0" dirty="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7" name="Text Placeholder 6"/>
          <p:cNvSpPr>
            <a:spLocks noGrp="1"/>
          </p:cNvSpPr>
          <p:nvPr>
            <p:ph type="body" idx="1"/>
          </p:nvPr>
        </p:nvSpPr>
        <p:spPr>
          <a:xfrm>
            <a:off x="457200" y="1600200"/>
            <a:ext cx="8229600" cy="779463"/>
          </a:xfrm>
        </p:spPr>
        <p:txBody>
          <a:bodyPr/>
          <a:lstStyle/>
          <a:p>
            <a:pPr marL="255588" indent="-255588">
              <a:defRPr/>
            </a:pPr>
            <a:r>
              <a:rPr lang="en-US" altLang="en-US" sz="2200" dirty="0">
                <a:latin typeface="+mn-lt"/>
              </a:rPr>
              <a:t>When one object is a specialized version of another object, there is an </a:t>
            </a:r>
            <a:r>
              <a:rPr lang="en-US" altLang="en-US" sz="2200" b="1" dirty="0">
                <a:latin typeface="+mn-lt"/>
              </a:rPr>
              <a:t>“is a” relationship</a:t>
            </a:r>
            <a:r>
              <a:rPr lang="en-US" altLang="en-US" sz="2200" dirty="0">
                <a:latin typeface="+mn-lt"/>
              </a:rPr>
              <a:t> between them.</a:t>
            </a:r>
          </a:p>
        </p:txBody>
      </p:sp>
      <p:sp>
        <p:nvSpPr>
          <p:cNvPr id="8" name="Content Placeholder 7"/>
          <p:cNvSpPr>
            <a:spLocks noGrp="1"/>
          </p:cNvSpPr>
          <p:nvPr>
            <p:ph sz="quarter" idx="13"/>
          </p:nvPr>
        </p:nvSpPr>
        <p:spPr>
          <a:xfrm>
            <a:off x="457200" y="2438400"/>
            <a:ext cx="4579938" cy="874713"/>
          </a:xfrm>
        </p:spPr>
        <p:txBody>
          <a:bodyPr/>
          <a:lstStyle/>
          <a:p>
            <a:pPr marL="741600" lvl="1" indent="-285750" eaLnBrk="1" hangingPunct="1">
              <a:spcBef>
                <a:spcPts val="600"/>
              </a:spcBef>
              <a:buClr>
                <a:schemeClr val="tx2"/>
              </a:buClr>
              <a:buFont typeface="Arial" panose="020B0604020202020204" pitchFamily="34" charset="0"/>
              <a:buChar char="‒"/>
              <a:defRPr/>
            </a:pPr>
            <a:r>
              <a:rPr lang="en-US" altLang="en-US" sz="2200" dirty="0">
                <a:latin typeface="+mn-lt"/>
              </a:rPr>
              <a:t>A grasshopper </a:t>
            </a:r>
            <a:r>
              <a:rPr lang="en-US" altLang="en-US" sz="2200" b="1" dirty="0">
                <a:latin typeface="+mn-lt"/>
              </a:rPr>
              <a:t>is an </a:t>
            </a:r>
            <a:r>
              <a:rPr lang="en-US" altLang="en-US" sz="2200" dirty="0">
                <a:latin typeface="+mn-lt"/>
              </a:rPr>
              <a:t>insect</a:t>
            </a:r>
          </a:p>
          <a:p>
            <a:pPr marL="741600" lvl="1" indent="-285750" eaLnBrk="1" hangingPunct="1">
              <a:spcBef>
                <a:spcPts val="600"/>
              </a:spcBef>
              <a:buClr>
                <a:schemeClr val="tx2"/>
              </a:buClr>
              <a:buFont typeface="Arial" panose="020B0604020202020204" pitchFamily="34" charset="0"/>
              <a:buChar char="‒"/>
              <a:defRPr/>
            </a:pPr>
            <a:r>
              <a:rPr lang="en-US" altLang="en-US" sz="2200" dirty="0">
                <a:latin typeface="+mn-lt"/>
              </a:rPr>
              <a:t>A bumblebee </a:t>
            </a:r>
            <a:r>
              <a:rPr lang="en-US" altLang="en-US" sz="2200" b="1" dirty="0">
                <a:latin typeface="+mn-lt"/>
              </a:rPr>
              <a:t>is an </a:t>
            </a:r>
            <a:r>
              <a:rPr lang="en-US" altLang="en-US" sz="2200" dirty="0">
                <a:latin typeface="+mn-lt"/>
              </a:rPr>
              <a:t>insect</a:t>
            </a:r>
          </a:p>
        </p:txBody>
      </p:sp>
      <p:sp>
        <p:nvSpPr>
          <p:cNvPr id="2" name="Content Placeholder 8"/>
          <p:cNvSpPr txBox="1">
            <a:spLocks noGrp="1"/>
          </p:cNvSpPr>
          <p:nvPr>
            <p:ph sz="quarter" idx="14"/>
          </p:nvPr>
        </p:nvSpPr>
        <p:spPr>
          <a:xfrm>
            <a:off x="457200" y="3408617"/>
            <a:ext cx="2082800" cy="446087"/>
          </a:xfrm>
        </p:spPr>
        <p:txBody>
          <a:bodyPr/>
          <a:lstStyle/>
          <a:p>
            <a:pPr marL="255600">
              <a:spcBef>
                <a:spcPts val="1500"/>
              </a:spcBef>
              <a:buClr>
                <a:schemeClr val="tx2"/>
              </a:buClr>
              <a:buFontTx/>
              <a:buChar char="•"/>
            </a:pPr>
            <a:r>
              <a:rPr lang="en-US" altLang="en-US" sz="2200" dirty="0">
                <a:latin typeface="+mn-lt"/>
                <a:cs typeface="Arial" panose="020B0604020202020204" pitchFamily="34" charset="0"/>
              </a:rPr>
              <a:t>The logic is:</a:t>
            </a:r>
          </a:p>
        </p:txBody>
      </p:sp>
      <p:sp>
        <p:nvSpPr>
          <p:cNvPr id="10" name="Content Placeholder 9"/>
          <p:cNvSpPr>
            <a:spLocks noGrp="1"/>
          </p:cNvSpPr>
          <p:nvPr>
            <p:ph sz="quarter" idx="15"/>
          </p:nvPr>
        </p:nvSpPr>
        <p:spPr>
          <a:xfrm>
            <a:off x="457200" y="3927728"/>
            <a:ext cx="8229600" cy="2345055"/>
          </a:xfrm>
        </p:spPr>
        <p:txBody>
          <a:bodyPr/>
          <a:lstStyle/>
          <a:p>
            <a:pPr marL="741600" lvl="1" indent="-284400">
              <a:buClr>
                <a:schemeClr val="tx2"/>
              </a:buClr>
              <a:buFont typeface="Arial" panose="020B0604020202020204" pitchFamily="34" charset="0"/>
              <a:buChar char="‒"/>
              <a:defRPr/>
            </a:pPr>
            <a:r>
              <a:rPr lang="en-US" altLang="en-US" sz="2200" dirty="0">
                <a:latin typeface="+mn-lt"/>
              </a:rPr>
              <a:t>All insects have certain common characteristics and can be described by an </a:t>
            </a:r>
            <a:r>
              <a:rPr lang="en-US" altLang="en-US" sz="2200" b="1" dirty="0">
                <a:latin typeface="Courier New" panose="02070309020205020404" pitchFamily="49" charset="0"/>
                <a:cs typeface="Courier New" panose="02070309020205020404" pitchFamily="49" charset="0"/>
              </a:rPr>
              <a:t>insect</a:t>
            </a:r>
            <a:r>
              <a:rPr lang="en-US" altLang="en-US" sz="2200" dirty="0">
                <a:latin typeface="+mn-lt"/>
              </a:rPr>
              <a:t> class</a:t>
            </a:r>
          </a:p>
          <a:p>
            <a:pPr marL="741600" lvl="1" indent="-284400">
              <a:buClr>
                <a:schemeClr val="tx2"/>
              </a:buClr>
              <a:buFont typeface="Arial" panose="020B0604020202020204" pitchFamily="34" charset="0"/>
              <a:buChar char="‒"/>
              <a:defRPr/>
            </a:pPr>
            <a:r>
              <a:rPr lang="en-US" altLang="en-US" sz="2200" dirty="0">
                <a:latin typeface="+mn-lt"/>
              </a:rPr>
              <a:t>The grasshopper has its own unique characteristics to be described by a </a:t>
            </a:r>
            <a:r>
              <a:rPr lang="en-US" altLang="en-US" sz="2200" b="1" dirty="0">
                <a:latin typeface="Courier New" panose="02070309020205020404" pitchFamily="49" charset="0"/>
                <a:cs typeface="Courier New" panose="02070309020205020404" pitchFamily="49" charset="0"/>
              </a:rPr>
              <a:t>grasshopper</a:t>
            </a:r>
            <a:r>
              <a:rPr lang="en-US" altLang="en-US" sz="2200" dirty="0">
                <a:latin typeface="+mn-lt"/>
              </a:rPr>
              <a:t> class</a:t>
            </a:r>
          </a:p>
          <a:p>
            <a:pPr marL="741600" lvl="1" indent="-284400">
              <a:buClr>
                <a:schemeClr val="tx2"/>
              </a:buClr>
              <a:buFont typeface="Arial" panose="020B0604020202020204" pitchFamily="34" charset="0"/>
              <a:buChar char="‒"/>
              <a:defRPr/>
            </a:pPr>
            <a:r>
              <a:rPr lang="en-US" altLang="en-US" sz="2200" dirty="0">
                <a:latin typeface="+mn-lt"/>
              </a:rPr>
              <a:t>The bumblebee has its own unique characteristics to be described by a </a:t>
            </a:r>
            <a:r>
              <a:rPr lang="en-US" altLang="en-US" sz="2200" b="1" dirty="0">
                <a:latin typeface="Courier New" panose="02070309020205020404" pitchFamily="49" charset="0"/>
                <a:cs typeface="Courier New" panose="02070309020205020404" pitchFamily="49" charset="0"/>
              </a:rPr>
              <a:t>bumblebee</a:t>
            </a:r>
            <a:r>
              <a:rPr lang="en-US" altLang="en-US" sz="2200" dirty="0">
                <a:latin typeface="+mn-lt"/>
              </a:rPr>
              <a:t> class</a:t>
            </a:r>
          </a:p>
        </p:txBody>
      </p:sp>
    </p:spTree>
    <p:extLst>
      <p:ext uri="{BB962C8B-B14F-4D97-AF65-F5344CB8AC3E}">
        <p14:creationId xmlns:p14="http://schemas.microsoft.com/office/powerpoint/2010/main" val="97155558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cs typeface="Arial"/>
              </a:rPr>
              <a:t>Extension Methods</a:t>
            </a:r>
            <a:endParaRPr lang="en-US" altLang="en-US" dirty="0">
              <a:latin typeface="Times New Roman" panose="02020603050405020304" pitchFamily="18" charset="0"/>
              <a:ea typeface="+mj-ea"/>
              <a:cs typeface="Arial"/>
            </a:endParaRPr>
          </a:p>
        </p:txBody>
      </p:sp>
      <p:sp>
        <p:nvSpPr>
          <p:cNvPr id="3" name="Content Placeholder 4"/>
          <p:cNvSpPr txBox="1">
            <a:spLocks noGrp="1"/>
          </p:cNvSpPr>
          <p:nvPr>
            <p:ph sz="quarter" idx="13"/>
          </p:nvPr>
        </p:nvSpPr>
        <p:spPr>
          <a:xfrm>
            <a:off x="443060" y="1788834"/>
            <a:ext cx="8229600" cy="3914382"/>
          </a:xfrm>
        </p:spPr>
        <p:txBody>
          <a:bodyPr/>
          <a:lstStyle/>
          <a:p>
            <a:pPr marL="255600" lvl="1" indent="-255600" eaLnBrk="1" hangingPunct="1">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An </a:t>
            </a:r>
            <a:r>
              <a:rPr lang="en-US" altLang="en-US" sz="2400" b="1" dirty="0">
                <a:latin typeface="+mn-lt"/>
                <a:cs typeface="Arial" panose="020B0604020202020204" pitchFamily="34" charset="0"/>
              </a:rPr>
              <a:t>extension method </a:t>
            </a:r>
            <a:r>
              <a:rPr lang="en-US" altLang="en-US" sz="2400" dirty="0">
                <a:latin typeface="+mn-lt"/>
                <a:cs typeface="Arial" panose="020B0604020202020204" pitchFamily="34" charset="0"/>
              </a:rPr>
              <a:t>is a static method that extends an existing class or data type. </a:t>
            </a:r>
          </a:p>
          <a:p>
            <a:pPr marL="655650" lvl="2" indent="-255600">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Includes classes and types in .NET</a:t>
            </a:r>
          </a:p>
          <a:p>
            <a:pPr marL="255600" lvl="1" indent="-255600">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May be used to extend a class from .NET or a class written by someone else.</a:t>
            </a:r>
          </a:p>
          <a:p>
            <a:pPr marL="255600" lvl="1" indent="-255600">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Extension methods can be applied to classes, </a:t>
            </a:r>
            <a:r>
              <a:rPr lang="en-US" altLang="en-US" sz="2400" dirty="0">
                <a:latin typeface="Courier New" panose="02070309020205020404" pitchFamily="49" charset="0"/>
                <a:cs typeface="Courier New" panose="02070309020205020404" pitchFamily="49" charset="0"/>
              </a:rPr>
              <a:t>structs</a:t>
            </a:r>
            <a:r>
              <a:rPr lang="en-US" altLang="en-US" sz="2400" dirty="0">
                <a:latin typeface="+mn-lt"/>
                <a:cs typeface="Arial" panose="020B0604020202020204" pitchFamily="34" charset="0"/>
              </a:rPr>
              <a:t>, and interfaces (see later slides) as well as to primitive data types like </a:t>
            </a:r>
            <a:r>
              <a:rPr lang="en-US" altLang="en-US" sz="2400" dirty="0">
                <a:latin typeface="Courier New" panose="02070309020205020404" pitchFamily="49" charset="0"/>
                <a:cs typeface="Courier New" panose="02070309020205020404" pitchFamily="49" charset="0"/>
              </a:rPr>
              <a:t>int</a:t>
            </a:r>
            <a:r>
              <a:rPr lang="en-US" altLang="en-US" sz="2400" dirty="0">
                <a:latin typeface="+mn-lt"/>
                <a:cs typeface="Arial" panose="020B0604020202020204" pitchFamily="34" charset="0"/>
              </a:rPr>
              <a:t> or </a:t>
            </a:r>
            <a:r>
              <a:rPr lang="en-US" altLang="en-US" sz="2400" dirty="0">
                <a:latin typeface="Courier New" panose="02070309020205020404" pitchFamily="49" charset="0"/>
                <a:cs typeface="Courier New" panose="02070309020205020404" pitchFamily="49" charset="0"/>
              </a:rPr>
              <a:t>double.</a:t>
            </a:r>
          </a:p>
        </p:txBody>
      </p:sp>
    </p:spTree>
    <p:extLst>
      <p:ext uri="{BB962C8B-B14F-4D97-AF65-F5344CB8AC3E}">
        <p14:creationId xmlns:p14="http://schemas.microsoft.com/office/powerpoint/2010/main" val="3663511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530" y="605007"/>
            <a:ext cx="7643192" cy="707856"/>
          </a:xfrm>
        </p:spPr>
        <p:txBody>
          <a:bodyPr wrap="square">
            <a:spAutoFit/>
          </a:bodyPr>
          <a:lstStyle/>
          <a:p>
            <a:pPr eaLnBrk="1" hangingPunct="1">
              <a:spcBef>
                <a:spcPct val="0"/>
              </a:spcBef>
              <a:buClrTx/>
              <a:defRPr/>
            </a:pPr>
            <a:r>
              <a:rPr lang="en-US" altLang="en-US" dirty="0">
                <a:latin typeface="Times New Roman" panose="02020603050405020304" pitchFamily="18" charset="0"/>
                <a:ea typeface="+mj-ea"/>
                <a:cs typeface="Arial"/>
              </a:rPr>
              <a:t>Extending the </a:t>
            </a:r>
            <a:r>
              <a:rPr lang="en-US" altLang="en-US" dirty="0">
                <a:latin typeface="Courier New" panose="02070309020205020404" pitchFamily="49" charset="0"/>
                <a:ea typeface="+mj-ea"/>
                <a:cs typeface="Courier New" panose="02070309020205020404" pitchFamily="49" charset="0"/>
              </a:rPr>
              <a:t>int</a:t>
            </a:r>
            <a:r>
              <a:rPr lang="en-US" altLang="en-US" dirty="0">
                <a:latin typeface="Times New Roman" panose="02020603050405020304" pitchFamily="18" charset="0"/>
                <a:ea typeface="+mj-ea"/>
                <a:cs typeface="Arial"/>
              </a:rPr>
              <a:t> data type </a:t>
            </a:r>
            <a:r>
              <a:rPr lang="en-US" altLang="en-US" sz="2000" b="0" dirty="0">
                <a:latin typeface="Times New Roman" panose="02020603050405020304" pitchFamily="18" charset="0"/>
                <a:ea typeface="+mj-ea"/>
                <a:cs typeface="Arial"/>
              </a:rPr>
              <a:t>(1 of 2)</a:t>
            </a:r>
          </a:p>
        </p:txBody>
      </p:sp>
      <p:sp>
        <p:nvSpPr>
          <p:cNvPr id="3" name="Text Placeholder 2"/>
          <p:cNvSpPr>
            <a:spLocks noGrp="1"/>
          </p:cNvSpPr>
          <p:nvPr>
            <p:ph type="body" idx="1"/>
          </p:nvPr>
        </p:nvSpPr>
        <p:spPr>
          <a:xfrm>
            <a:off x="457200" y="1600199"/>
            <a:ext cx="8229600" cy="4652794"/>
          </a:xfrm>
        </p:spPr>
        <p:txBody>
          <a:bodyPr/>
          <a:lstStyle/>
          <a:p>
            <a:pPr marL="255651" indent="-255651" eaLnBrk="1" hangingPunct="1">
              <a:buClr>
                <a:schemeClr val="tx2"/>
              </a:buClr>
              <a:buSzTx/>
              <a:buFontTx/>
              <a:buChar char="•"/>
              <a:defRPr/>
            </a:pPr>
            <a:r>
              <a:rPr lang="en-US" altLang="en-US" sz="2400" dirty="0">
                <a:solidFill>
                  <a:srgbClr val="000000"/>
                </a:solidFill>
                <a:latin typeface="+mn-lt"/>
                <a:ea typeface="+mn-ea"/>
              </a:rPr>
              <a:t>To extend the </a:t>
            </a:r>
            <a:r>
              <a:rPr lang="en-US" altLang="en-US" sz="2400" dirty="0">
                <a:solidFill>
                  <a:srgbClr val="000000"/>
                </a:solidFill>
                <a:latin typeface="Courier New" panose="02070309020205020404" pitchFamily="49" charset="0"/>
                <a:ea typeface="+mn-ea"/>
                <a:cs typeface="Courier New" panose="02070309020205020404" pitchFamily="49" charset="0"/>
              </a:rPr>
              <a:t>int</a:t>
            </a:r>
            <a:r>
              <a:rPr lang="en-US" altLang="en-US" sz="2400" dirty="0">
                <a:solidFill>
                  <a:srgbClr val="000000"/>
                </a:solidFill>
                <a:latin typeface="+mn-lt"/>
                <a:ea typeface="+mn-ea"/>
              </a:rPr>
              <a:t> data type to tell whether a variable is odd or even, create an extension method and apply it to the </a:t>
            </a:r>
            <a:r>
              <a:rPr lang="en-US" altLang="en-US" sz="2400" dirty="0">
                <a:solidFill>
                  <a:srgbClr val="000000"/>
                </a:solidFill>
                <a:latin typeface="Courier New" panose="02070309020205020404" pitchFamily="49" charset="0"/>
                <a:ea typeface="+mn-ea"/>
                <a:cs typeface="Courier New" panose="02070309020205020404" pitchFamily="49" charset="0"/>
              </a:rPr>
              <a:t>int</a:t>
            </a:r>
            <a:r>
              <a:rPr lang="en-US" altLang="en-US" sz="2400" dirty="0">
                <a:solidFill>
                  <a:srgbClr val="000000"/>
                </a:solidFill>
                <a:latin typeface="+mn-lt"/>
                <a:ea typeface="+mn-ea"/>
              </a:rPr>
              <a:t> data type</a:t>
            </a:r>
          </a:p>
          <a:p>
            <a:pPr marL="255651" indent="-255651" eaLnBrk="1" hangingPunct="1">
              <a:spcAft>
                <a:spcPts val="1200"/>
              </a:spcAft>
              <a:buClr>
                <a:schemeClr val="tx2"/>
              </a:buClr>
              <a:buSzTx/>
              <a:buFontTx/>
              <a:buChar char="•"/>
              <a:defRPr/>
            </a:pPr>
            <a:r>
              <a:rPr lang="en-US" altLang="en-US" sz="2400" dirty="0">
                <a:solidFill>
                  <a:srgbClr val="000000"/>
                </a:solidFill>
                <a:latin typeface="+mn-lt"/>
                <a:ea typeface="+mn-ea"/>
              </a:rPr>
              <a:t>Define an </a:t>
            </a:r>
            <a:r>
              <a:rPr lang="en-US" altLang="en-US" sz="2400" dirty="0" err="1">
                <a:solidFill>
                  <a:srgbClr val="000000"/>
                </a:solidFill>
                <a:latin typeface="Courier New" panose="02070309020205020404" pitchFamily="49" charset="0"/>
                <a:ea typeface="+mn-ea"/>
                <a:cs typeface="Courier New" panose="02070309020205020404" pitchFamily="49" charset="0"/>
              </a:rPr>
              <a:t>IsEven</a:t>
            </a:r>
            <a:r>
              <a:rPr lang="en-US" altLang="en-US" sz="2400" dirty="0">
                <a:solidFill>
                  <a:srgbClr val="000000"/>
                </a:solidFill>
                <a:latin typeface="+mn-lt"/>
                <a:ea typeface="+mn-ea"/>
              </a:rPr>
              <a:t> extension method:</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namespace </a:t>
            </a:r>
            <a:r>
              <a:rPr lang="en-US" altLang="en-US" sz="1800" dirty="0" err="1">
                <a:solidFill>
                  <a:srgbClr val="000000"/>
                </a:solidFill>
                <a:latin typeface="Courier New" panose="02070309020205020404" pitchFamily="49" charset="0"/>
                <a:ea typeface="+mn-ea"/>
                <a:cs typeface="Courier New" panose="02070309020205020404" pitchFamily="49" charset="0"/>
              </a:rPr>
              <a:t>ExtensionMethods</a:t>
            </a:r>
            <a:endParaRPr lang="en-US" altLang="en-US" sz="1800" dirty="0">
              <a:solidFill>
                <a:srgbClr val="000000"/>
              </a:solidFill>
              <a:latin typeface="Courier New" panose="02070309020205020404" pitchFamily="49" charset="0"/>
              <a:ea typeface="+mn-ea"/>
              <a:cs typeface="Courier New" panose="02070309020205020404" pitchFamily="49" charset="0"/>
            </a:endParaRP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public static class Extensions</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public static bool </a:t>
            </a:r>
            <a:r>
              <a:rPr lang="en-US" altLang="en-US" sz="1800" dirty="0" err="1">
                <a:solidFill>
                  <a:srgbClr val="000000"/>
                </a:solidFill>
                <a:latin typeface="Courier New" panose="02070309020205020404" pitchFamily="49" charset="0"/>
                <a:ea typeface="+mn-ea"/>
                <a:cs typeface="Courier New" panose="02070309020205020404" pitchFamily="49" charset="0"/>
              </a:rPr>
              <a:t>IsEven</a:t>
            </a:r>
            <a:r>
              <a:rPr lang="en-US" altLang="en-US" sz="1800" dirty="0">
                <a:solidFill>
                  <a:srgbClr val="000000"/>
                </a:solidFill>
                <a:latin typeface="Courier New" panose="02070309020205020404" pitchFamily="49" charset="0"/>
                <a:ea typeface="+mn-ea"/>
                <a:cs typeface="Courier New" panose="02070309020205020404" pitchFamily="49" charset="0"/>
              </a:rPr>
              <a:t>(this int </a:t>
            </a:r>
            <a:r>
              <a:rPr lang="en-US" altLang="en-US" sz="1800" dirty="0" err="1">
                <a:solidFill>
                  <a:srgbClr val="000000"/>
                </a:solidFill>
                <a:latin typeface="Courier New" panose="02070309020205020404" pitchFamily="49" charset="0"/>
                <a:ea typeface="+mn-ea"/>
                <a:cs typeface="Courier New" panose="02070309020205020404" pitchFamily="49" charset="0"/>
              </a:rPr>
              <a:t>i</a:t>
            </a:r>
            <a:r>
              <a:rPr lang="en-US" altLang="en-US" sz="1800" dirty="0">
                <a:solidFill>
                  <a:srgbClr val="000000"/>
                </a:solidFill>
                <a:latin typeface="Courier New" panose="02070309020205020404" pitchFamily="49" charset="0"/>
                <a:ea typeface="+mn-ea"/>
                <a:cs typeface="Courier New" panose="02070309020205020404" pitchFamily="49" charset="0"/>
              </a:rPr>
              <a:t>)</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return (</a:t>
            </a:r>
            <a:r>
              <a:rPr lang="en-US" altLang="en-US" sz="1800" dirty="0" err="1">
                <a:solidFill>
                  <a:srgbClr val="000000"/>
                </a:solidFill>
                <a:latin typeface="Courier New" panose="02070309020205020404" pitchFamily="49" charset="0"/>
                <a:ea typeface="+mn-ea"/>
                <a:cs typeface="Courier New" panose="02070309020205020404" pitchFamily="49" charset="0"/>
              </a:rPr>
              <a:t>i</a:t>
            </a:r>
            <a:r>
              <a:rPr lang="en-US" altLang="en-US" sz="1800" dirty="0">
                <a:solidFill>
                  <a:srgbClr val="000000"/>
                </a:solidFill>
                <a:latin typeface="Courier New" panose="02070309020205020404" pitchFamily="49" charset="0"/>
                <a:ea typeface="+mn-ea"/>
                <a:cs typeface="Courier New" panose="02070309020205020404" pitchFamily="49" charset="0"/>
              </a:rPr>
              <a:t> % 2) == 0;</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ea typeface="+mn-ea"/>
                <a:cs typeface="Courier New" panose="02070309020205020404" pitchFamily="49" charset="0"/>
              </a:rPr>
              <a:t>}     </a:t>
            </a:r>
          </a:p>
        </p:txBody>
      </p:sp>
    </p:spTree>
    <p:extLst>
      <p:ext uri="{BB962C8B-B14F-4D97-AF65-F5344CB8AC3E}">
        <p14:creationId xmlns:p14="http://schemas.microsoft.com/office/powerpoint/2010/main" val="1127634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230"/>
            <a:ext cx="8229600" cy="738633"/>
          </a:xfrm>
        </p:spPr>
        <p:txBody>
          <a:bodyPr>
            <a:spAutoFit/>
          </a:bodyPr>
          <a:lstStyle/>
          <a:p>
            <a:pPr eaLnBrk="1" hangingPunct="1">
              <a:spcBef>
                <a:spcPct val="0"/>
              </a:spcBef>
              <a:buClrTx/>
              <a:defRPr/>
            </a:pPr>
            <a:r>
              <a:rPr lang="en-US" altLang="en-US" sz="3600" dirty="0">
                <a:latin typeface="Times New Roman" panose="02020603050405020304" pitchFamily="18" charset="0"/>
                <a:ea typeface="+mj-ea"/>
                <a:cs typeface="Arial"/>
              </a:rPr>
              <a:t>Extending the </a:t>
            </a:r>
            <a:r>
              <a:rPr lang="en-US" altLang="en-US" sz="3600" dirty="0">
                <a:latin typeface="Courier New" panose="02070309020205020404" pitchFamily="49" charset="0"/>
                <a:ea typeface="+mj-ea"/>
                <a:cs typeface="Courier New" panose="02070309020205020404" pitchFamily="49" charset="0"/>
              </a:rPr>
              <a:t>int</a:t>
            </a:r>
            <a:r>
              <a:rPr lang="en-US" altLang="en-US" sz="3600" dirty="0">
                <a:latin typeface="Times New Roman" panose="02020603050405020304" pitchFamily="18" charset="0"/>
                <a:ea typeface="+mj-ea"/>
                <a:cs typeface="Arial"/>
              </a:rPr>
              <a:t> data type </a:t>
            </a:r>
            <a:r>
              <a:rPr lang="en-US" altLang="en-US" sz="2400" b="0" dirty="0">
                <a:latin typeface="Times New Roman" panose="02020603050405020304" pitchFamily="18" charset="0"/>
                <a:ea typeface="+mj-ea"/>
                <a:cs typeface="Arial"/>
              </a:rPr>
              <a:t>(2 of 2)</a:t>
            </a:r>
          </a:p>
        </p:txBody>
      </p:sp>
      <p:sp>
        <p:nvSpPr>
          <p:cNvPr id="3" name="Text Placeholder 2"/>
          <p:cNvSpPr>
            <a:spLocks noGrp="1"/>
          </p:cNvSpPr>
          <p:nvPr>
            <p:ph type="body" idx="1"/>
          </p:nvPr>
        </p:nvSpPr>
        <p:spPr>
          <a:xfrm>
            <a:off x="457200" y="1600199"/>
            <a:ext cx="8229600" cy="4652794"/>
          </a:xfrm>
        </p:spPr>
        <p:txBody>
          <a:bodyPr/>
          <a:lstStyle/>
          <a:p>
            <a:pPr marL="255651" indent="-255651" eaLnBrk="1" hangingPunct="1">
              <a:buClr>
                <a:schemeClr val="tx2"/>
              </a:buClr>
              <a:buSzTx/>
              <a:buFontTx/>
              <a:buChar char="•"/>
              <a:defRPr/>
            </a:pPr>
            <a:r>
              <a:rPr lang="en-US" altLang="en-US" sz="2400" dirty="0">
                <a:solidFill>
                  <a:srgbClr val="000000"/>
                </a:solidFill>
                <a:latin typeface="+mn-lt"/>
                <a:ea typeface="+mn-ea"/>
              </a:rPr>
              <a:t>In the following code, when the </a:t>
            </a:r>
            <a:r>
              <a:rPr lang="en-US" altLang="en-US" sz="2400" dirty="0" err="1">
                <a:solidFill>
                  <a:srgbClr val="000000"/>
                </a:solidFill>
                <a:latin typeface="Courier New" panose="02070309020205020404" pitchFamily="49" charset="0"/>
                <a:ea typeface="+mn-ea"/>
                <a:cs typeface="Courier New" panose="02070309020205020404" pitchFamily="49" charset="0"/>
              </a:rPr>
              <a:t>IsEven</a:t>
            </a:r>
            <a:r>
              <a:rPr lang="en-US" altLang="en-US" sz="2400" dirty="0">
                <a:solidFill>
                  <a:srgbClr val="000000"/>
                </a:solidFill>
                <a:latin typeface="+mn-lt"/>
                <a:ea typeface="+mn-ea"/>
              </a:rPr>
              <a:t> method executes, the </a:t>
            </a:r>
            <a:r>
              <a:rPr lang="en-US" altLang="en-US" sz="2400" dirty="0" err="1">
                <a:solidFill>
                  <a:srgbClr val="000000"/>
                </a:solidFill>
                <a:latin typeface="Courier New" panose="02070309020205020404" pitchFamily="49" charset="0"/>
                <a:ea typeface="+mn-ea"/>
                <a:cs typeface="Courier New" panose="02070309020205020404" pitchFamily="49" charset="0"/>
              </a:rPr>
              <a:t>myValue</a:t>
            </a:r>
            <a:r>
              <a:rPr lang="en-US" altLang="en-US" sz="2400" dirty="0">
                <a:solidFill>
                  <a:srgbClr val="000000"/>
                </a:solidFill>
                <a:latin typeface="+mn-lt"/>
                <a:ea typeface="+mn-ea"/>
              </a:rPr>
              <a:t> variable will implicitly be passed to the </a:t>
            </a:r>
            <a:r>
              <a:rPr lang="en-US" altLang="en-US" sz="2400" dirty="0" err="1">
                <a:solidFill>
                  <a:srgbClr val="000000"/>
                </a:solidFill>
                <a:latin typeface="Courier New" panose="02070309020205020404" pitchFamily="49" charset="0"/>
                <a:ea typeface="+mn-ea"/>
                <a:cs typeface="Courier New" panose="02070309020205020404" pitchFamily="49" charset="0"/>
              </a:rPr>
              <a:t>i</a:t>
            </a:r>
            <a:r>
              <a:rPr lang="en-US" altLang="en-US" sz="2400" dirty="0">
                <a:solidFill>
                  <a:srgbClr val="000000"/>
                </a:solidFill>
                <a:latin typeface="+mn-lt"/>
                <a:ea typeface="+mn-ea"/>
              </a:rPr>
              <a:t> parameter.</a:t>
            </a:r>
          </a:p>
          <a:p>
            <a:pPr marL="886968" lvl="2" indent="0">
              <a:spcBef>
                <a:spcPts val="1500"/>
              </a:spcBef>
              <a:buClr>
                <a:schemeClr val="tx2"/>
              </a:buClr>
              <a:buSzTx/>
              <a:buNone/>
              <a:defRPr/>
            </a:pPr>
            <a:r>
              <a:rPr lang="en-US" altLang="en-US" dirty="0">
                <a:solidFill>
                  <a:srgbClr val="000000"/>
                </a:solidFill>
                <a:latin typeface="Courier New" panose="02070309020205020404" pitchFamily="49" charset="0"/>
                <a:ea typeface="+mn-ea"/>
                <a:cs typeface="Courier New" panose="02070309020205020404" pitchFamily="49" charset="0"/>
              </a:rPr>
              <a:t>int </a:t>
            </a:r>
            <a:r>
              <a:rPr lang="en-US" altLang="en-US" dirty="0" err="1">
                <a:solidFill>
                  <a:srgbClr val="000000"/>
                </a:solidFill>
                <a:latin typeface="Courier New" panose="02070309020205020404" pitchFamily="49" charset="0"/>
                <a:ea typeface="+mn-ea"/>
                <a:cs typeface="Courier New" panose="02070309020205020404" pitchFamily="49" charset="0"/>
              </a:rPr>
              <a:t>myValue</a:t>
            </a:r>
            <a:r>
              <a:rPr lang="en-US" altLang="en-US" dirty="0">
                <a:solidFill>
                  <a:srgbClr val="000000"/>
                </a:solidFill>
                <a:latin typeface="Courier New" panose="02070309020205020404" pitchFamily="49" charset="0"/>
                <a:ea typeface="+mn-ea"/>
                <a:cs typeface="Courier New" panose="02070309020205020404" pitchFamily="49" charset="0"/>
              </a:rPr>
              <a:t> = 4;</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ea typeface="+mn-ea"/>
                <a:cs typeface="Courier New" panose="02070309020205020404" pitchFamily="49" charset="0"/>
              </a:rPr>
              <a:t>if (</a:t>
            </a:r>
            <a:r>
              <a:rPr lang="en-US" altLang="en-US" dirty="0" err="1">
                <a:solidFill>
                  <a:srgbClr val="000000"/>
                </a:solidFill>
                <a:latin typeface="Courier New" panose="02070309020205020404" pitchFamily="49" charset="0"/>
                <a:ea typeface="+mn-ea"/>
                <a:cs typeface="Courier New" panose="02070309020205020404" pitchFamily="49" charset="0"/>
              </a:rPr>
              <a:t>myValue.IsEven</a:t>
            </a:r>
            <a:r>
              <a:rPr lang="en-US" altLang="en-US" dirty="0">
                <a:solidFill>
                  <a:srgbClr val="000000"/>
                </a:solidFill>
                <a:latin typeface="Courier New" panose="02070309020205020404" pitchFamily="49" charset="0"/>
                <a:ea typeface="+mn-ea"/>
                <a:cs typeface="Courier New" panose="02070309020205020404" pitchFamily="49" charset="0"/>
              </a:rPr>
              <a:t>())</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ea typeface="+mn-ea"/>
                <a:cs typeface="Courier New" panose="02070309020205020404" pitchFamily="49" charset="0"/>
              </a:rPr>
              <a:t>{</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ea typeface="+mn-ea"/>
                <a:cs typeface="Courier New" panose="02070309020205020404" pitchFamily="49" charset="0"/>
              </a:rPr>
              <a:t>   </a:t>
            </a:r>
            <a:r>
              <a:rPr lang="en-US" altLang="en-US" dirty="0" err="1">
                <a:solidFill>
                  <a:srgbClr val="000000"/>
                </a:solidFill>
                <a:latin typeface="Courier New" panose="02070309020205020404" pitchFamily="49" charset="0"/>
                <a:ea typeface="+mn-ea"/>
                <a:cs typeface="Courier New" panose="02070309020205020404" pitchFamily="49" charset="0"/>
              </a:rPr>
              <a:t>MessageBox.Show</a:t>
            </a:r>
            <a:r>
              <a:rPr lang="en-US" altLang="en-US" dirty="0">
                <a:solidFill>
                  <a:srgbClr val="000000"/>
                </a:solidFill>
                <a:latin typeface="Courier New" panose="02070309020205020404" pitchFamily="49" charset="0"/>
                <a:ea typeface="+mn-ea"/>
                <a:cs typeface="Courier New" panose="02070309020205020404" pitchFamily="49" charset="0"/>
              </a:rPr>
              <a:t>(“The number is even.”);</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ea typeface="+mn-ea"/>
                <a:cs typeface="Courier New" panose="02070309020205020404" pitchFamily="49" charset="0"/>
              </a:rPr>
              <a:t>}</a:t>
            </a:r>
          </a:p>
          <a:p>
            <a:pPr>
              <a:buClr>
                <a:schemeClr val="tx2"/>
              </a:buClr>
              <a:buSzTx/>
              <a:buFont typeface="Arial" panose="020B0604020202020204" pitchFamily="34" charset="0"/>
              <a:buChar char="•"/>
              <a:defRPr/>
            </a:pPr>
            <a:r>
              <a:rPr lang="en-US" altLang="en-US" sz="2400" dirty="0">
                <a:solidFill>
                  <a:srgbClr val="000000"/>
                </a:solidFill>
              </a:rPr>
              <a:t>An extension method can have multiple parameters. The </a:t>
            </a:r>
            <a:r>
              <a:rPr lang="en-US" altLang="en-US" sz="2400" dirty="0">
                <a:solidFill>
                  <a:srgbClr val="000000"/>
                </a:solidFill>
                <a:latin typeface="Courier New" panose="02070309020205020404" pitchFamily="49" charset="0"/>
                <a:cs typeface="Courier New" panose="02070309020205020404" pitchFamily="49" charset="0"/>
              </a:rPr>
              <a:t>this</a:t>
            </a:r>
            <a:r>
              <a:rPr lang="en-US" altLang="en-US" sz="2400" dirty="0">
                <a:solidFill>
                  <a:srgbClr val="000000"/>
                </a:solidFill>
              </a:rPr>
              <a:t> keyword appears only before the first parameter.</a:t>
            </a:r>
            <a:endParaRPr lang="en-US" altLang="en-US" sz="2400" dirty="0">
              <a:solidFill>
                <a:srgbClr val="000000"/>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14691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190" y="605007"/>
            <a:ext cx="7901609" cy="707856"/>
          </a:xfrm>
        </p:spPr>
        <p:txBody>
          <a:bodyPr wrap="square">
            <a:spAutoFit/>
          </a:bodyPr>
          <a:lstStyle/>
          <a:p>
            <a:pPr eaLnBrk="1" hangingPunct="1">
              <a:spcBef>
                <a:spcPct val="0"/>
              </a:spcBef>
              <a:buClrTx/>
              <a:defRPr/>
            </a:pPr>
            <a:r>
              <a:rPr lang="en-US" altLang="en-US" dirty="0">
                <a:latin typeface="Times New Roman" panose="02020603050405020304" pitchFamily="18" charset="0"/>
                <a:cs typeface="Arial"/>
              </a:rPr>
              <a:t>Interfaces </a:t>
            </a:r>
            <a:r>
              <a:rPr lang="en-US" altLang="en-US" sz="2000" b="0" dirty="0">
                <a:latin typeface="Times New Roman" panose="02020603050405020304" pitchFamily="18" charset="0"/>
                <a:cs typeface="Arial"/>
              </a:rPr>
              <a:t>(1 of 3)</a:t>
            </a:r>
            <a:endParaRPr lang="en-US" altLang="en-US" sz="2000" dirty="0">
              <a:latin typeface="Times New Roman" panose="02020603050405020304" pitchFamily="18" charset="0"/>
              <a:ea typeface="+mj-ea"/>
              <a:cs typeface="Arial"/>
            </a:endParaRPr>
          </a:p>
        </p:txBody>
      </p:sp>
      <p:sp>
        <p:nvSpPr>
          <p:cNvPr id="3" name="Content Placeholder 4"/>
          <p:cNvSpPr txBox="1">
            <a:spLocks noGrp="1"/>
          </p:cNvSpPr>
          <p:nvPr>
            <p:ph sz="quarter" idx="13"/>
          </p:nvPr>
        </p:nvSpPr>
        <p:spPr>
          <a:xfrm>
            <a:off x="785190" y="1788834"/>
            <a:ext cx="7887470" cy="3914382"/>
          </a:xfrm>
        </p:spPr>
        <p:txBody>
          <a:bodyPr/>
          <a:lstStyle/>
          <a:p>
            <a:pPr marL="255600" lvl="1" indent="-255600" eaLnBrk="1" hangingPunct="1">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An interface specifies behavior for a class. </a:t>
            </a:r>
          </a:p>
          <a:p>
            <a:pPr marL="255600" lvl="1" indent="-255600">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It is like a class that contains only abstract methods and/or abstract properties.</a:t>
            </a:r>
          </a:p>
          <a:p>
            <a:pPr marL="255600" lvl="1" indent="-255600">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It cannot be instantiated but is, instead, implemented by other classes. </a:t>
            </a:r>
          </a:p>
          <a:p>
            <a:pPr marL="255600" lvl="1" indent="-255600">
              <a:spcBef>
                <a:spcPts val="1500"/>
              </a:spcBef>
              <a:buClr>
                <a:schemeClr val="tx2"/>
              </a:buClr>
              <a:buFont typeface="Arial" panose="020B0604020202020204" pitchFamily="34" charset="0"/>
              <a:buChar char="•"/>
            </a:pPr>
            <a:r>
              <a:rPr lang="en-US" altLang="en-US" sz="2400" dirty="0">
                <a:latin typeface="+mn-lt"/>
                <a:cs typeface="Arial" panose="020B0604020202020204" pitchFamily="34" charset="0"/>
              </a:rPr>
              <a:t>When a class implements an interface, the class must provide all the methods and properties specified by the interface. </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933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cs typeface="Arial"/>
              </a:rPr>
              <a:t>Interfaces </a:t>
            </a:r>
            <a:r>
              <a:rPr lang="en-US" altLang="en-US" sz="2000" b="0" dirty="0">
                <a:latin typeface="Times New Roman" panose="02020603050405020304" pitchFamily="18" charset="0"/>
                <a:cs typeface="Arial"/>
              </a:rPr>
              <a:t>(2 of 3)</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140724"/>
          </a:xfrm>
        </p:spPr>
        <p:txBody>
          <a:bodyPr/>
          <a:lstStyle/>
          <a:p>
            <a:pPr marL="255651" indent="-255651" eaLnBrk="1" hangingPunct="1">
              <a:buClr>
                <a:schemeClr val="tx2"/>
              </a:buClr>
              <a:buSzTx/>
              <a:buFontTx/>
              <a:buChar char="•"/>
              <a:defRPr/>
            </a:pPr>
            <a:r>
              <a:rPr lang="en-US" altLang="en-US" sz="2200" dirty="0">
                <a:solidFill>
                  <a:srgbClr val="000000"/>
                </a:solidFill>
                <a:latin typeface="+mn-lt"/>
                <a:ea typeface="+mn-ea"/>
              </a:rPr>
              <a:t>General format of an interface definition:</a:t>
            </a:r>
          </a:p>
          <a:p>
            <a:pPr marL="886968" lvl="2" indent="0">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Public interface </a:t>
            </a:r>
            <a:r>
              <a:rPr lang="en-US" altLang="en-US" sz="1800" i="1" dirty="0" err="1">
                <a:solidFill>
                  <a:srgbClr val="000000"/>
                </a:solidFill>
                <a:latin typeface="Courier New" panose="02070309020205020404" pitchFamily="49" charset="0"/>
                <a:cs typeface="Courier New" panose="02070309020205020404" pitchFamily="49" charset="0"/>
              </a:rPr>
              <a:t>InterfaceName</a:t>
            </a:r>
            <a:endParaRPr lang="en-US" altLang="en-US" sz="1800" i="1" dirty="0">
              <a:solidFill>
                <a:srgbClr val="000000"/>
              </a:solidFill>
              <a:latin typeface="Courier New" panose="02070309020205020404" pitchFamily="49" charset="0"/>
              <a:cs typeface="Courier New" panose="02070309020205020404" pitchFamily="49" charset="0"/>
            </a:endParaRP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i="1" dirty="0">
                <a:solidFill>
                  <a:srgbClr val="000000"/>
                </a:solidFill>
                <a:latin typeface="Courier New" panose="02070309020205020404" pitchFamily="49" charset="0"/>
                <a:cs typeface="Courier New" panose="02070309020205020404" pitchFamily="49" charset="0"/>
              </a:rPr>
              <a:t>Method headers and/or Properties...</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a:t>
            </a:r>
          </a:p>
          <a:p>
            <a:pPr marL="255651" indent="-255651">
              <a:buClr>
                <a:schemeClr val="tx2"/>
              </a:buClr>
              <a:buSzTx/>
              <a:buFontTx/>
              <a:buChar char="•"/>
              <a:defRPr/>
            </a:pPr>
            <a:r>
              <a:rPr lang="en-US" altLang="en-US" sz="2200" dirty="0">
                <a:solidFill>
                  <a:srgbClr val="000000"/>
                </a:solidFill>
              </a:rPr>
              <a:t>Example of interface named </a:t>
            </a:r>
            <a:r>
              <a:rPr lang="en-US" altLang="en-US" sz="2200" dirty="0" err="1">
                <a:solidFill>
                  <a:srgbClr val="000000"/>
                </a:solidFill>
                <a:latin typeface="Courier New" panose="02070309020205020404" pitchFamily="49" charset="0"/>
                <a:cs typeface="Courier New" panose="02070309020205020404" pitchFamily="49" charset="0"/>
              </a:rPr>
              <a:t>IDisplayable</a:t>
            </a:r>
            <a:r>
              <a:rPr lang="en-US" altLang="en-US" sz="2200" dirty="0">
                <a:solidFill>
                  <a:srgbClr val="000000"/>
                </a:solidFill>
              </a:rPr>
              <a:t>:</a:t>
            </a:r>
          </a:p>
          <a:p>
            <a:pPr marL="886968" lvl="2" indent="0">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Interface </a:t>
            </a:r>
            <a:r>
              <a:rPr lang="en-US" altLang="en-US" sz="1800" dirty="0" err="1">
                <a:solidFill>
                  <a:srgbClr val="000000"/>
                </a:solidFill>
                <a:latin typeface="Courier New" panose="02070309020205020404" pitchFamily="49" charset="0"/>
                <a:cs typeface="Courier New" panose="02070309020205020404" pitchFamily="49" charset="0"/>
              </a:rPr>
              <a:t>IDisplayable</a:t>
            </a:r>
            <a:endParaRPr lang="en-US" altLang="en-US" sz="1800" i="1" dirty="0">
              <a:solidFill>
                <a:srgbClr val="000000"/>
              </a:solidFill>
              <a:latin typeface="Courier New" panose="02070309020205020404" pitchFamily="49" charset="0"/>
              <a:cs typeface="Courier New" panose="02070309020205020404" pitchFamily="49" charset="0"/>
            </a:endParaRP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a:t>
            </a: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    void Display();</a:t>
            </a:r>
            <a:endParaRPr lang="en-US" altLang="en-US" sz="1800" i="1" dirty="0">
              <a:solidFill>
                <a:srgbClr val="000000"/>
              </a:solidFill>
              <a:latin typeface="Courier New" panose="02070309020205020404" pitchFamily="49" charset="0"/>
              <a:cs typeface="Courier New" panose="02070309020205020404" pitchFamily="49" charset="0"/>
            </a:endParaRPr>
          </a:p>
          <a:p>
            <a:pPr marL="886968" lvl="2" indent="0">
              <a:spcBef>
                <a:spcPts val="0"/>
              </a:spcBef>
              <a:buClr>
                <a:schemeClr val="tx2"/>
              </a:buClr>
              <a:buSzTx/>
              <a:buNone/>
              <a:defRPr/>
            </a:pPr>
            <a:r>
              <a:rPr lang="en-US" altLang="en-US" sz="1800" dirty="0">
                <a:solidFill>
                  <a:srgbClr val="000000"/>
                </a:solidFill>
                <a:latin typeface="Courier New" panose="02070309020205020404" pitchFamily="49" charset="0"/>
                <a:cs typeface="Courier New" panose="02070309020205020404" pitchFamily="49" charset="0"/>
              </a:rPr>
              <a:t>}</a:t>
            </a:r>
          </a:p>
          <a:p>
            <a:pPr marL="255651" indent="-255651">
              <a:buClr>
                <a:schemeClr val="tx2"/>
              </a:buClr>
              <a:buSzTx/>
              <a:buFontTx/>
              <a:buChar char="•"/>
              <a:defRPr/>
            </a:pPr>
            <a:r>
              <a:rPr lang="en-US" altLang="en-US" sz="2200" dirty="0">
                <a:solidFill>
                  <a:srgbClr val="000000"/>
                </a:solidFill>
              </a:rPr>
              <a:t>Note: all methods and properties declared in an interface are implicitly </a:t>
            </a:r>
            <a:r>
              <a:rPr lang="en-US" altLang="en-US" sz="2200" dirty="0">
                <a:solidFill>
                  <a:srgbClr val="000000"/>
                </a:solidFill>
                <a:latin typeface="Courier New" panose="02070309020205020404" pitchFamily="49" charset="0"/>
                <a:cs typeface="Courier New" panose="02070309020205020404" pitchFamily="49" charset="0"/>
              </a:rPr>
              <a:t>public</a:t>
            </a:r>
            <a:r>
              <a:rPr lang="en-US" altLang="en-US" sz="2200" dirty="0">
                <a:solidFill>
                  <a:srgbClr val="000000"/>
                </a:solidFill>
              </a:rPr>
              <a:t>.</a:t>
            </a:r>
          </a:p>
        </p:txBody>
      </p:sp>
    </p:spTree>
    <p:extLst>
      <p:ext uri="{BB962C8B-B14F-4D97-AF65-F5344CB8AC3E}">
        <p14:creationId xmlns:p14="http://schemas.microsoft.com/office/powerpoint/2010/main" val="3903652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cs typeface="Arial"/>
              </a:rPr>
              <a:t>Interfaces </a:t>
            </a:r>
            <a:r>
              <a:rPr lang="en-US" altLang="en-US" sz="2000" b="0" dirty="0">
                <a:latin typeface="Times New Roman" panose="02020603050405020304" pitchFamily="18" charset="0"/>
                <a:cs typeface="Arial"/>
              </a:rPr>
              <a:t>(3 of 3)</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652962"/>
          </a:xfrm>
        </p:spPr>
        <p:txBody>
          <a:bodyPr/>
          <a:lstStyle/>
          <a:p>
            <a:pPr marL="255651" indent="-255651" eaLnBrk="1" hangingPunct="1">
              <a:buClr>
                <a:schemeClr val="tx2"/>
              </a:buClr>
              <a:buSzTx/>
              <a:buFontTx/>
              <a:buChar char="•"/>
              <a:defRPr/>
            </a:pPr>
            <a:r>
              <a:rPr lang="en-US" altLang="en-US" sz="1800" dirty="0">
                <a:solidFill>
                  <a:srgbClr val="000000"/>
                </a:solidFill>
                <a:latin typeface="+mn-lt"/>
                <a:ea typeface="+mn-ea"/>
              </a:rPr>
              <a:t>Example of class </a:t>
            </a:r>
            <a:r>
              <a:rPr lang="en-US" altLang="en-US" sz="1800" dirty="0">
                <a:solidFill>
                  <a:srgbClr val="000000"/>
                </a:solidFill>
                <a:latin typeface="Courier New" panose="02070309020205020404" pitchFamily="49" charset="0"/>
                <a:ea typeface="+mn-ea"/>
                <a:cs typeface="Courier New" panose="02070309020205020404" pitchFamily="49" charset="0"/>
              </a:rPr>
              <a:t>Person</a:t>
            </a:r>
            <a:r>
              <a:rPr lang="en-US" altLang="en-US" sz="1800" dirty="0">
                <a:solidFill>
                  <a:srgbClr val="000000"/>
                </a:solidFill>
                <a:latin typeface="+mn-lt"/>
                <a:ea typeface="+mn-ea"/>
              </a:rPr>
              <a:t> that implements the </a:t>
            </a:r>
            <a:r>
              <a:rPr lang="en-US" altLang="en-US" sz="1800" dirty="0" err="1">
                <a:solidFill>
                  <a:srgbClr val="000000"/>
                </a:solidFill>
                <a:latin typeface="Courier New" panose="02070309020205020404" pitchFamily="49" charset="0"/>
                <a:ea typeface="+mn-ea"/>
                <a:cs typeface="Courier New" panose="02070309020205020404" pitchFamily="49" charset="0"/>
              </a:rPr>
              <a:t>IDisplayable</a:t>
            </a:r>
            <a:r>
              <a:rPr lang="en-US" altLang="en-US" sz="1800" dirty="0">
                <a:solidFill>
                  <a:srgbClr val="000000"/>
                </a:solidFill>
                <a:latin typeface="+mn-lt"/>
                <a:ea typeface="+mn-ea"/>
              </a:rPr>
              <a:t> interface:</a:t>
            </a:r>
          </a:p>
          <a:p>
            <a:pPr marL="886968" lvl="2" indent="0">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Class Person : </a:t>
            </a:r>
            <a:r>
              <a:rPr lang="en-US" altLang="en-US" dirty="0" err="1">
                <a:solidFill>
                  <a:srgbClr val="000000"/>
                </a:solidFill>
                <a:latin typeface="Courier New" panose="02070309020205020404" pitchFamily="49" charset="0"/>
                <a:cs typeface="Courier New" panose="02070309020205020404" pitchFamily="49" charset="0"/>
              </a:rPr>
              <a:t>IDisplayable</a:t>
            </a:r>
            <a:endParaRPr lang="en-US" altLang="en-US" i="1" dirty="0">
              <a:solidFill>
                <a:srgbClr val="000000"/>
              </a:solidFill>
              <a:latin typeface="Courier New" panose="02070309020205020404" pitchFamily="49" charset="0"/>
              <a:cs typeface="Courier New" panose="02070309020205020404" pitchFamily="49" charset="0"/>
            </a:endParaRP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 Name property</a:t>
            </a:r>
          </a:p>
          <a:p>
            <a:pPr marL="886968" lvl="2" indent="0">
              <a:spcBef>
                <a:spcPts val="0"/>
              </a:spcBef>
              <a:buClr>
                <a:schemeClr val="tx2"/>
              </a:buClr>
              <a:buSzTx/>
              <a:buNone/>
              <a:defRPr/>
            </a:pPr>
            <a:r>
              <a:rPr lang="en-US" altLang="en-US" i="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public string Name { get; set; }</a:t>
            </a:r>
          </a:p>
          <a:p>
            <a:pPr marL="886968" lvl="2" indent="0">
              <a:spcBef>
                <a:spcPts val="0"/>
              </a:spcBef>
              <a:buClr>
                <a:schemeClr val="tx2"/>
              </a:buClr>
              <a:buSzTx/>
              <a:buNone/>
              <a:defRPr/>
            </a:pPr>
            <a:endParaRPr lang="en-US" altLang="en-US" dirty="0">
              <a:solidFill>
                <a:srgbClr val="000000"/>
              </a:solidFill>
              <a:latin typeface="Courier New" panose="02070309020205020404" pitchFamily="49" charset="0"/>
              <a:cs typeface="Courier New" panose="02070309020205020404" pitchFamily="49" charset="0"/>
            </a:endParaRP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 Constructor</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public Person(string n)</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Name = n;</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a:t>
            </a:r>
          </a:p>
          <a:p>
            <a:pPr marL="886968" lvl="2" indent="0">
              <a:spcBef>
                <a:spcPts val="0"/>
              </a:spcBef>
              <a:buClr>
                <a:schemeClr val="tx2"/>
              </a:buClr>
              <a:buSzTx/>
              <a:buNone/>
              <a:defRPr/>
            </a:pPr>
            <a:endParaRPr lang="en-US" altLang="en-US" dirty="0">
              <a:solidFill>
                <a:srgbClr val="000000"/>
              </a:solidFill>
              <a:latin typeface="Courier New" panose="02070309020205020404" pitchFamily="49" charset="0"/>
              <a:cs typeface="Courier New" panose="02070309020205020404" pitchFamily="49" charset="0"/>
            </a:endParaRP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 Display method, required by </a:t>
            </a:r>
            <a:r>
              <a:rPr lang="en-US" altLang="en-US" dirty="0" err="1">
                <a:solidFill>
                  <a:srgbClr val="000000"/>
                </a:solidFill>
                <a:latin typeface="Courier New" panose="02070309020205020404" pitchFamily="49" charset="0"/>
                <a:cs typeface="Courier New" panose="02070309020205020404" pitchFamily="49" charset="0"/>
              </a:rPr>
              <a:t>IDisplayable</a:t>
            </a:r>
            <a:endParaRPr lang="en-US" altLang="en-US" dirty="0">
              <a:solidFill>
                <a:srgbClr val="000000"/>
              </a:solidFill>
              <a:latin typeface="Courier New" panose="02070309020205020404" pitchFamily="49" charset="0"/>
              <a:cs typeface="Courier New" panose="02070309020205020404" pitchFamily="49" charset="0"/>
            </a:endParaRP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public void Display()</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MessageBox.Show</a:t>
            </a:r>
            <a:r>
              <a:rPr lang="en-US" altLang="en-US" dirty="0">
                <a:solidFill>
                  <a:srgbClr val="000000"/>
                </a:solidFill>
                <a:latin typeface="Courier New" panose="02070309020205020404" pitchFamily="49" charset="0"/>
                <a:cs typeface="Courier New" panose="02070309020205020404" pitchFamily="49" charset="0"/>
              </a:rPr>
              <a:t>(“My name is “ + Name);</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   }</a:t>
            </a:r>
          </a:p>
          <a:p>
            <a:pPr marL="886968" lvl="2" indent="0">
              <a:spcBef>
                <a:spcPts val="0"/>
              </a:spcBef>
              <a:buClr>
                <a:schemeClr val="tx2"/>
              </a:buClr>
              <a:buSzTx/>
              <a:buNone/>
              <a:defRPr/>
            </a:pPr>
            <a:r>
              <a:rPr lang="en-US" altLang="en-US"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61163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BA5CD7-A0FE-95CF-8A34-6486BC1BE9C2}"/>
              </a:ext>
            </a:extLst>
          </p:cNvPr>
          <p:cNvSpPr>
            <a:spLocks noGrp="1"/>
          </p:cNvSpPr>
          <p:nvPr>
            <p:ph type="title"/>
          </p:nvPr>
        </p:nvSpPr>
        <p:spPr/>
        <p:txBody>
          <a:bodyPr/>
          <a:lstStyle/>
          <a:p>
            <a:r>
              <a:rPr lang="en-US" dirty="0"/>
              <a:t>Interface Properties</a:t>
            </a:r>
          </a:p>
        </p:txBody>
      </p:sp>
      <p:sp>
        <p:nvSpPr>
          <p:cNvPr id="10" name="Content Placeholder 9">
            <a:extLst>
              <a:ext uri="{FF2B5EF4-FFF2-40B4-BE49-F238E27FC236}">
                <a16:creationId xmlns:a16="http://schemas.microsoft.com/office/drawing/2014/main" id="{67F7457F-5638-39DF-F90C-80D4E35B9976}"/>
              </a:ext>
            </a:extLst>
          </p:cNvPr>
          <p:cNvSpPr>
            <a:spLocks noGrp="1"/>
          </p:cNvSpPr>
          <p:nvPr>
            <p:ph idx="1"/>
          </p:nvPr>
        </p:nvSpPr>
        <p:spPr>
          <a:xfrm>
            <a:off x="457200" y="1600201"/>
            <a:ext cx="8229600" cy="1346200"/>
          </a:xfrm>
        </p:spPr>
        <p:txBody>
          <a:bodyPr/>
          <a:lstStyle/>
          <a:p>
            <a:r>
              <a:rPr lang="en-US" dirty="0"/>
              <a:t>When a class implements an interface that has a property, the class must provide that property with the accessors that are listed in the interface. </a:t>
            </a:r>
          </a:p>
          <a:p>
            <a:r>
              <a:rPr lang="en-US" dirty="0"/>
              <a:t>For example, any class that implements the following interface must provide a </a:t>
            </a:r>
            <a:r>
              <a:rPr lang="en-US" dirty="0">
                <a:latin typeface="Cascadia Code" panose="020B0609020000020004" pitchFamily="49" charset="0"/>
                <a:cs typeface="Cascadia Code" panose="020B0609020000020004" pitchFamily="49" charset="0"/>
              </a:rPr>
              <a:t>decimal</a:t>
            </a:r>
            <a:r>
              <a:rPr lang="en-US" dirty="0"/>
              <a:t> property named </a:t>
            </a:r>
            <a:r>
              <a:rPr lang="en-US" dirty="0">
                <a:latin typeface="Cascadia Code" panose="020B0609020000020004" pitchFamily="49" charset="0"/>
                <a:cs typeface="Cascadia Code" panose="020B0609020000020004" pitchFamily="49" charset="0"/>
              </a:rPr>
              <a:t>Cost</a:t>
            </a:r>
            <a:r>
              <a:rPr lang="en-US" dirty="0"/>
              <a:t>, with a </a:t>
            </a:r>
            <a:r>
              <a:rPr lang="en-US" dirty="0">
                <a:latin typeface="Cascadia Code" panose="020B0609020000020004" pitchFamily="49" charset="0"/>
                <a:cs typeface="Cascadia Code" panose="020B0609020000020004" pitchFamily="49" charset="0"/>
              </a:rPr>
              <a:t>get</a:t>
            </a:r>
            <a:r>
              <a:rPr lang="en-US" dirty="0"/>
              <a:t> and </a:t>
            </a:r>
            <a:r>
              <a:rPr lang="en-US" dirty="0">
                <a:latin typeface="Cascadia Code" panose="020B0609020000020004" pitchFamily="49" charset="0"/>
                <a:cs typeface="Cascadia Code" panose="020B0609020000020004" pitchFamily="49" charset="0"/>
              </a:rPr>
              <a:t>set</a:t>
            </a:r>
            <a:r>
              <a:rPr lang="en-US" dirty="0"/>
              <a:t> accessor:</a:t>
            </a:r>
          </a:p>
        </p:txBody>
      </p:sp>
      <p:sp>
        <p:nvSpPr>
          <p:cNvPr id="11" name="TextBox 10">
            <a:extLst>
              <a:ext uri="{FF2B5EF4-FFF2-40B4-BE49-F238E27FC236}">
                <a16:creationId xmlns:a16="http://schemas.microsoft.com/office/drawing/2014/main" id="{A52E2A1A-703F-0264-7290-3A514CD992E9}"/>
              </a:ext>
            </a:extLst>
          </p:cNvPr>
          <p:cNvSpPr txBox="1"/>
          <p:nvPr/>
        </p:nvSpPr>
        <p:spPr>
          <a:xfrm>
            <a:off x="2424545" y="3445163"/>
            <a:ext cx="4294909" cy="1200329"/>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interface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IInventory</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decimal Cost { get; set;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2671163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BA5CD7-A0FE-95CF-8A34-6486BC1BE9C2}"/>
              </a:ext>
            </a:extLst>
          </p:cNvPr>
          <p:cNvSpPr>
            <a:spLocks noGrp="1"/>
          </p:cNvSpPr>
          <p:nvPr>
            <p:ph type="title"/>
          </p:nvPr>
        </p:nvSpPr>
        <p:spPr/>
        <p:txBody>
          <a:bodyPr/>
          <a:lstStyle/>
          <a:p>
            <a:r>
              <a:rPr lang="en-US" dirty="0"/>
              <a:t>Read-Only Interface Properties</a:t>
            </a:r>
          </a:p>
        </p:txBody>
      </p:sp>
      <p:sp>
        <p:nvSpPr>
          <p:cNvPr id="10" name="Content Placeholder 9">
            <a:extLst>
              <a:ext uri="{FF2B5EF4-FFF2-40B4-BE49-F238E27FC236}">
                <a16:creationId xmlns:a16="http://schemas.microsoft.com/office/drawing/2014/main" id="{67F7457F-5638-39DF-F90C-80D4E35B9976}"/>
              </a:ext>
            </a:extLst>
          </p:cNvPr>
          <p:cNvSpPr>
            <a:spLocks noGrp="1"/>
          </p:cNvSpPr>
          <p:nvPr>
            <p:ph idx="1"/>
          </p:nvPr>
        </p:nvSpPr>
        <p:spPr>
          <a:xfrm>
            <a:off x="457200" y="1600200"/>
            <a:ext cx="8229600" cy="2565400"/>
          </a:xfrm>
        </p:spPr>
        <p:txBody>
          <a:bodyPr/>
          <a:lstStyle/>
          <a:p>
            <a:r>
              <a:rPr lang="en-US" sz="1800" dirty="0">
                <a:solidFill>
                  <a:srgbClr val="000000"/>
                </a:solidFill>
                <a:latin typeface="Calibri" panose="020F0502020204030204" pitchFamily="34" charset="0"/>
              </a:rPr>
              <a:t>When a class implements an interface that has a property, the class must provide that property with </a:t>
            </a:r>
            <a:r>
              <a:rPr lang="en-US" sz="1800" i="1" dirty="0">
                <a:solidFill>
                  <a:srgbClr val="000000"/>
                </a:solidFill>
                <a:latin typeface="Calibri" panose="020F0502020204030204" pitchFamily="34" charset="0"/>
              </a:rPr>
              <a:t>at</a:t>
            </a:r>
            <a:r>
              <a:rPr lang="en-US" sz="1800" dirty="0">
                <a:solidFill>
                  <a:srgbClr val="000000"/>
                </a:solidFill>
                <a:latin typeface="Calibri" panose="020F0502020204030204" pitchFamily="34" charset="0"/>
              </a:rPr>
              <a:t> </a:t>
            </a:r>
            <a:r>
              <a:rPr lang="en-US" sz="1800" i="1" dirty="0">
                <a:solidFill>
                  <a:srgbClr val="000000"/>
                </a:solidFill>
                <a:latin typeface="Calibri" panose="020F0502020204030204" pitchFamily="34" charset="0"/>
              </a:rPr>
              <a:t>least</a:t>
            </a:r>
            <a:r>
              <a:rPr lang="en-US" sz="1800" dirty="0">
                <a:solidFill>
                  <a:srgbClr val="000000"/>
                </a:solidFill>
                <a:latin typeface="Calibri" panose="020F0502020204030204" pitchFamily="34" charset="0"/>
              </a:rPr>
              <a:t> the accessors that are specified in the interface.</a:t>
            </a:r>
          </a:p>
          <a:p>
            <a:r>
              <a:rPr lang="en-US" sz="1800" dirty="0">
                <a:solidFill>
                  <a:srgbClr val="000000"/>
                </a:solidFill>
                <a:latin typeface="Calibri" panose="020F0502020204030204" pitchFamily="34" charset="0"/>
                <a:ea typeface="Calibri" panose="020F0502020204030204" pitchFamily="34" charset="0"/>
              </a:rPr>
              <a:t>This means that o</a:t>
            </a:r>
            <a:r>
              <a:rPr lang="en-US" sz="1800" dirty="0">
                <a:solidFill>
                  <a:srgbClr val="000000"/>
                </a:solidFill>
                <a:effectLst/>
                <a:latin typeface="Calibri" panose="020F0502020204030204" pitchFamily="34" charset="0"/>
                <a:ea typeface="Calibri" panose="020F0502020204030204" pitchFamily="34" charset="0"/>
              </a:rPr>
              <a:t>mitting the </a:t>
            </a:r>
            <a:r>
              <a:rPr lang="en-US" sz="1800" dirty="0">
                <a:solidFill>
                  <a:srgbClr val="000000"/>
                </a:solidFill>
                <a:effectLst/>
                <a:latin typeface="Courier New" panose="02070309020205020404" pitchFamily="49" charset="0"/>
                <a:ea typeface="Calibri" panose="020F0502020204030204" pitchFamily="34" charset="0"/>
              </a:rPr>
              <a:t>set</a:t>
            </a:r>
            <a:r>
              <a:rPr lang="en-US" sz="1800" dirty="0">
                <a:solidFill>
                  <a:srgbClr val="000000"/>
                </a:solidFill>
                <a:effectLst/>
                <a:latin typeface="Calibri" panose="020F0502020204030204" pitchFamily="34" charset="0"/>
                <a:ea typeface="Calibri" panose="020F0502020204030204" pitchFamily="34" charset="0"/>
              </a:rPr>
              <a:t> accessor in an interface property does not guarantee the property will be read-only in the classes that implement the interface.</a:t>
            </a:r>
          </a:p>
          <a:p>
            <a:r>
              <a:rPr lang="en-US" sz="1800" dirty="0">
                <a:solidFill>
                  <a:srgbClr val="000000"/>
                </a:solidFill>
                <a:latin typeface="Calibri" panose="020F0502020204030204" pitchFamily="34" charset="0"/>
                <a:ea typeface="Calibri" panose="020F0502020204030204" pitchFamily="34" charset="0"/>
              </a:rPr>
              <a:t>T</a:t>
            </a:r>
            <a:r>
              <a:rPr lang="en-US" sz="1800" dirty="0">
                <a:solidFill>
                  <a:srgbClr val="000000"/>
                </a:solidFill>
                <a:effectLst/>
                <a:latin typeface="Calibri" panose="020F0502020204030204" pitchFamily="34" charset="0"/>
                <a:ea typeface="Calibri" panose="020F0502020204030204" pitchFamily="34" charset="0"/>
              </a:rPr>
              <a:t>o be sure that an interface property is implemented as read-only, specify an </a:t>
            </a:r>
            <a:r>
              <a:rPr lang="en-US" sz="1800" dirty="0" err="1">
                <a:solidFill>
                  <a:srgbClr val="000000"/>
                </a:solidFill>
                <a:effectLst/>
                <a:latin typeface="Courier New" panose="02070309020205020404" pitchFamily="49" charset="0"/>
                <a:ea typeface="Calibri" panose="020F0502020204030204" pitchFamily="34" charset="0"/>
              </a:rPr>
              <a:t>init</a:t>
            </a:r>
            <a:r>
              <a:rPr lang="en-US" sz="1800" dirty="0">
                <a:solidFill>
                  <a:srgbClr val="000000"/>
                </a:solidFill>
                <a:effectLst/>
                <a:latin typeface="Calibri" panose="020F0502020204030204" pitchFamily="34" charset="0"/>
                <a:ea typeface="Calibri" panose="020F0502020204030204" pitchFamily="34" charset="0"/>
              </a:rPr>
              <a:t> accessor in the interface.</a:t>
            </a:r>
            <a:endParaRPr lang="en-US" sz="1800" dirty="0">
              <a:solidFill>
                <a:srgbClr val="000000"/>
              </a:solidFill>
              <a:latin typeface="Calibri" panose="020F0502020204030204" pitchFamily="34" charset="0"/>
            </a:endParaRPr>
          </a:p>
        </p:txBody>
      </p:sp>
      <p:sp>
        <p:nvSpPr>
          <p:cNvPr id="11" name="TextBox 10">
            <a:extLst>
              <a:ext uri="{FF2B5EF4-FFF2-40B4-BE49-F238E27FC236}">
                <a16:creationId xmlns:a16="http://schemas.microsoft.com/office/drawing/2014/main" id="{A52E2A1A-703F-0264-7290-3A514CD992E9}"/>
              </a:ext>
            </a:extLst>
          </p:cNvPr>
          <p:cNvSpPr txBox="1"/>
          <p:nvPr/>
        </p:nvSpPr>
        <p:spPr>
          <a:xfrm>
            <a:off x="2493818" y="4521200"/>
            <a:ext cx="4405746" cy="1200329"/>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interface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IInventory</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decimal Cost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26364905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Creating an Interface in Visual Studio	</a:t>
            </a:r>
          </a:p>
        </p:txBody>
      </p:sp>
      <p:sp>
        <p:nvSpPr>
          <p:cNvPr id="3" name="Text Placeholder 2"/>
          <p:cNvSpPr>
            <a:spLocks noGrp="1"/>
          </p:cNvSpPr>
          <p:nvPr>
            <p:ph type="body" idx="1"/>
          </p:nvPr>
        </p:nvSpPr>
        <p:spPr>
          <a:xfrm>
            <a:off x="457200" y="1600199"/>
            <a:ext cx="8229600" cy="4178431"/>
          </a:xfrm>
        </p:spPr>
        <p:txBody>
          <a:bodyPr/>
          <a:lstStyle/>
          <a:p>
            <a:pPr marL="255651" indent="-255651" eaLnBrk="1" hangingPunct="1">
              <a:buClr>
                <a:schemeClr val="tx2"/>
              </a:buClr>
              <a:buSzTx/>
              <a:buFontTx/>
              <a:buChar char="•"/>
              <a:defRPr/>
            </a:pPr>
            <a:r>
              <a:rPr lang="en-US" altLang="en-US" sz="2200" dirty="0">
                <a:solidFill>
                  <a:srgbClr val="000000"/>
                </a:solidFill>
                <a:latin typeface="+mn-lt"/>
                <a:ea typeface="+mn-ea"/>
              </a:rPr>
              <a:t>With the project open in Visual Studio, click </a:t>
            </a:r>
            <a:r>
              <a:rPr lang="en-US" altLang="en-US" sz="2200" i="1" dirty="0">
                <a:solidFill>
                  <a:srgbClr val="000000"/>
                </a:solidFill>
                <a:latin typeface="+mn-lt"/>
                <a:ea typeface="+mn-ea"/>
              </a:rPr>
              <a:t>Project</a:t>
            </a:r>
            <a:r>
              <a:rPr lang="en-US" altLang="en-US" sz="2200" dirty="0">
                <a:solidFill>
                  <a:srgbClr val="000000"/>
                </a:solidFill>
                <a:latin typeface="+mn-lt"/>
                <a:ea typeface="+mn-ea"/>
              </a:rPr>
              <a:t> on the menu bar and then select </a:t>
            </a:r>
            <a:r>
              <a:rPr lang="en-US" altLang="en-US" sz="2200" i="1" dirty="0">
                <a:solidFill>
                  <a:srgbClr val="000000"/>
                </a:solidFill>
                <a:latin typeface="+mn-lt"/>
                <a:ea typeface="+mn-ea"/>
              </a:rPr>
              <a:t>Add New Item… </a:t>
            </a:r>
          </a:p>
          <a:p>
            <a:pPr marL="255651" indent="-255651" eaLnBrk="1" hangingPunct="1">
              <a:buClr>
                <a:schemeClr val="tx2"/>
              </a:buClr>
              <a:buSzTx/>
              <a:buFontTx/>
              <a:buChar char="•"/>
              <a:defRPr/>
            </a:pPr>
            <a:r>
              <a:rPr lang="en-US" altLang="en-US" sz="2200" dirty="0">
                <a:solidFill>
                  <a:srgbClr val="000000"/>
                </a:solidFill>
                <a:latin typeface="+mn-lt"/>
                <a:ea typeface="+mn-ea"/>
              </a:rPr>
              <a:t>From the </a:t>
            </a:r>
            <a:r>
              <a:rPr lang="en-US" altLang="en-US" sz="2200" i="1" dirty="0">
                <a:solidFill>
                  <a:srgbClr val="000000"/>
                </a:solidFill>
                <a:latin typeface="+mn-lt"/>
                <a:ea typeface="+mn-ea"/>
              </a:rPr>
              <a:t>Add New Item </a:t>
            </a:r>
            <a:r>
              <a:rPr lang="en-US" altLang="en-US" sz="2200" dirty="0">
                <a:solidFill>
                  <a:srgbClr val="000000"/>
                </a:solidFill>
                <a:latin typeface="+mn-lt"/>
                <a:ea typeface="+mn-ea"/>
              </a:rPr>
              <a:t>window, select </a:t>
            </a:r>
            <a:r>
              <a:rPr lang="en-US" altLang="en-US" sz="2200" i="1" dirty="0">
                <a:solidFill>
                  <a:srgbClr val="000000"/>
                </a:solidFill>
                <a:latin typeface="+mn-lt"/>
                <a:ea typeface="+mn-ea"/>
              </a:rPr>
              <a:t>Code</a:t>
            </a:r>
            <a:r>
              <a:rPr lang="en-US" altLang="en-US" sz="2200" dirty="0">
                <a:solidFill>
                  <a:srgbClr val="000000"/>
                </a:solidFill>
                <a:latin typeface="+mn-lt"/>
                <a:ea typeface="+mn-ea"/>
              </a:rPr>
              <a:t> in the left pane, select </a:t>
            </a:r>
            <a:r>
              <a:rPr lang="en-US" altLang="en-US" sz="2200" i="1" dirty="0">
                <a:solidFill>
                  <a:srgbClr val="000000"/>
                </a:solidFill>
                <a:latin typeface="+mn-lt"/>
                <a:ea typeface="+mn-ea"/>
              </a:rPr>
              <a:t>Interface</a:t>
            </a:r>
            <a:r>
              <a:rPr lang="en-US" altLang="en-US" sz="2200" dirty="0">
                <a:solidFill>
                  <a:srgbClr val="000000"/>
                </a:solidFill>
                <a:latin typeface="+mn-lt"/>
                <a:ea typeface="+mn-ea"/>
              </a:rPr>
              <a:t> in the center pane, and change the default name in the </a:t>
            </a:r>
            <a:r>
              <a:rPr lang="en-US" altLang="en-US" sz="2200" i="1" dirty="0">
                <a:solidFill>
                  <a:srgbClr val="000000"/>
                </a:solidFill>
                <a:latin typeface="+mn-lt"/>
                <a:ea typeface="+mn-ea"/>
              </a:rPr>
              <a:t>Name</a:t>
            </a:r>
            <a:r>
              <a:rPr lang="en-US" altLang="en-US" sz="2200" dirty="0">
                <a:solidFill>
                  <a:srgbClr val="000000"/>
                </a:solidFill>
                <a:latin typeface="+mn-lt"/>
                <a:ea typeface="+mn-ea"/>
              </a:rPr>
              <a:t> box at the bottom of the window to whatever you want. </a:t>
            </a:r>
          </a:p>
          <a:p>
            <a:pPr marL="255651" indent="-255651" eaLnBrk="1" hangingPunct="1">
              <a:buClr>
                <a:schemeClr val="tx2"/>
              </a:buClr>
              <a:buSzTx/>
              <a:buFontTx/>
              <a:buChar char="•"/>
              <a:defRPr/>
            </a:pPr>
            <a:r>
              <a:rPr lang="en-US" altLang="en-US" sz="2200" dirty="0">
                <a:solidFill>
                  <a:srgbClr val="000000"/>
                </a:solidFill>
                <a:latin typeface="+mn-lt"/>
                <a:ea typeface="+mn-ea"/>
              </a:rPr>
              <a:t>Click the </a:t>
            </a:r>
            <a:r>
              <a:rPr lang="en-US" altLang="en-US" sz="2200" i="1" dirty="0">
                <a:solidFill>
                  <a:srgbClr val="000000"/>
                </a:solidFill>
                <a:latin typeface="+mn-lt"/>
                <a:ea typeface="+mn-ea"/>
              </a:rPr>
              <a:t>Add</a:t>
            </a:r>
            <a:r>
              <a:rPr lang="en-US" altLang="en-US" sz="2200" dirty="0">
                <a:solidFill>
                  <a:srgbClr val="000000"/>
                </a:solidFill>
                <a:latin typeface="+mn-lt"/>
                <a:ea typeface="+mn-ea"/>
              </a:rPr>
              <a:t> button to create the new source code file in the project.</a:t>
            </a:r>
          </a:p>
          <a:p>
            <a:pPr marL="255651" indent="-255651" eaLnBrk="1" hangingPunct="1">
              <a:buClr>
                <a:schemeClr val="tx2"/>
              </a:buClr>
              <a:buSzTx/>
              <a:buFontTx/>
              <a:buChar char="•"/>
              <a:defRPr/>
            </a:pPr>
            <a:r>
              <a:rPr lang="en-US" altLang="en-US" sz="2200" dirty="0">
                <a:solidFill>
                  <a:srgbClr val="000000"/>
                </a:solidFill>
                <a:latin typeface="+mn-lt"/>
                <a:ea typeface="+mn-ea"/>
              </a:rPr>
              <a:t>An empty interface is automatically created and placed in the project’s namespace.</a:t>
            </a:r>
          </a:p>
          <a:p>
            <a:pPr marL="255651" indent="-255651" eaLnBrk="1" hangingPunct="1">
              <a:buClr>
                <a:schemeClr val="tx2"/>
              </a:buClr>
              <a:buSzTx/>
              <a:buFontTx/>
              <a:buChar char="•"/>
              <a:defRPr/>
            </a:pPr>
            <a:endParaRPr lang="en-US" altLang="en-US" sz="1800" dirty="0">
              <a:solidFill>
                <a:srgbClr val="000000"/>
              </a:solidFill>
              <a:latin typeface="+mn-lt"/>
              <a:ea typeface="+mn-ea"/>
            </a:endParaRPr>
          </a:p>
        </p:txBody>
      </p:sp>
    </p:spTree>
    <p:extLst>
      <p:ext uri="{BB962C8B-B14F-4D97-AF65-F5344CB8AC3E}">
        <p14:creationId xmlns:p14="http://schemas.microsoft.com/office/powerpoint/2010/main" val="1449439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Multiple Interfaces	</a:t>
            </a:r>
          </a:p>
        </p:txBody>
      </p:sp>
      <p:sp>
        <p:nvSpPr>
          <p:cNvPr id="3" name="Text Placeholder 2"/>
          <p:cNvSpPr>
            <a:spLocks noGrp="1"/>
          </p:cNvSpPr>
          <p:nvPr>
            <p:ph type="body" idx="1"/>
          </p:nvPr>
        </p:nvSpPr>
        <p:spPr>
          <a:xfrm>
            <a:off x="457200" y="1600199"/>
            <a:ext cx="8229600" cy="4178431"/>
          </a:xfrm>
        </p:spPr>
        <p:txBody>
          <a:bodyPr/>
          <a:lstStyle/>
          <a:p>
            <a:pPr marL="255651" indent="-255651" eaLnBrk="1" hangingPunct="1">
              <a:buClr>
                <a:schemeClr val="tx2"/>
              </a:buClr>
              <a:buSzTx/>
              <a:buFontTx/>
              <a:buChar char="•"/>
              <a:defRPr/>
            </a:pPr>
            <a:r>
              <a:rPr lang="en-US" altLang="en-US" sz="2400" dirty="0">
                <a:solidFill>
                  <a:srgbClr val="000000"/>
                </a:solidFill>
                <a:latin typeface="+mn-lt"/>
                <a:ea typeface="+mn-ea"/>
              </a:rPr>
              <a:t>Interfaces are similar to abstract classes.</a:t>
            </a:r>
            <a:endParaRPr lang="en-US" altLang="en-US" sz="2400" i="1" dirty="0">
              <a:solidFill>
                <a:srgbClr val="000000"/>
              </a:solidFill>
              <a:latin typeface="+mn-lt"/>
              <a:ea typeface="+mn-ea"/>
            </a:endParaRPr>
          </a:p>
          <a:p>
            <a:pPr marL="255651" indent="-255651" eaLnBrk="1" hangingPunct="1">
              <a:buClr>
                <a:schemeClr val="tx2"/>
              </a:buClr>
              <a:buSzTx/>
              <a:buFontTx/>
              <a:buChar char="•"/>
              <a:defRPr/>
            </a:pPr>
            <a:r>
              <a:rPr lang="en-US" altLang="en-US" sz="2400" dirty="0">
                <a:solidFill>
                  <a:srgbClr val="000000"/>
                </a:solidFill>
                <a:latin typeface="+mn-lt"/>
                <a:ea typeface="+mn-ea"/>
              </a:rPr>
              <a:t>While a class can only inherit from one base class, C# allows a class to implement multiple interfaces. </a:t>
            </a:r>
          </a:p>
          <a:p>
            <a:pPr marL="255651" indent="-255651" eaLnBrk="1" hangingPunct="1">
              <a:buClr>
                <a:schemeClr val="tx2"/>
              </a:buClr>
              <a:buSzTx/>
              <a:buFontTx/>
              <a:buChar char="•"/>
              <a:defRPr/>
            </a:pPr>
            <a:r>
              <a:rPr lang="en-US" altLang="en-US" sz="2400" dirty="0">
                <a:solidFill>
                  <a:srgbClr val="000000"/>
                </a:solidFill>
                <a:latin typeface="+mn-lt"/>
                <a:ea typeface="+mn-ea"/>
              </a:rPr>
              <a:t>When a class implements multiple interfaces, it must provide the methods and properties specified by all the interfaces.</a:t>
            </a:r>
          </a:p>
        </p:txBody>
      </p:sp>
    </p:spTree>
    <p:extLst>
      <p:ext uri="{BB962C8B-B14F-4D97-AF65-F5344CB8AC3E}">
        <p14:creationId xmlns:p14="http://schemas.microsoft.com/office/powerpoint/2010/main" val="70583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a:latin typeface="Times New Roman" panose="02020603050405020304" pitchFamily="18" charset="0"/>
              </a:rPr>
              <a:t>“is a” Relationship </a:t>
            </a:r>
            <a:r>
              <a:rPr lang="en-US" altLang="en-US" sz="2000" b="0" dirty="0">
                <a:latin typeface="Times New Roman" panose="02020603050405020304" pitchFamily="18" charset="0"/>
              </a:rPr>
              <a:t>(2 of 2)</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62374"/>
          </a:xfrm>
        </p:spPr>
        <p:txBody>
          <a:bodyPr>
            <a:spAutoFit/>
          </a:bodyPr>
          <a:lstStyle/>
          <a:p>
            <a:pPr marL="255651" indent="-255651" eaLnBrk="1" hangingPunct="1">
              <a:buFont typeface="Arial" panose="020B0604020202020204" pitchFamily="34" charset="0"/>
              <a:buChar char="•"/>
              <a:defRPr/>
            </a:pPr>
            <a:r>
              <a:rPr lang="en-US" altLang="en-US" sz="2200" dirty="0">
                <a:solidFill>
                  <a:srgbClr val="000000"/>
                </a:solidFill>
                <a:latin typeface="+mn-lt"/>
                <a:ea typeface="+mn-ea"/>
              </a:rPr>
              <a:t>An “is a” relationship implies that the specialized object has all the characteristics of the generalized object.</a:t>
            </a:r>
          </a:p>
          <a:p>
            <a:pPr marL="741363" lvl="1" indent="-284163" eaLnBrk="1" hangingPunct="1">
              <a:buFontTx/>
              <a:buChar char="‒"/>
              <a:defRPr/>
            </a:pPr>
            <a:r>
              <a:rPr lang="en-US" altLang="en-US" sz="2200" dirty="0">
                <a:solidFill>
                  <a:srgbClr val="000000"/>
                </a:solidFill>
                <a:latin typeface="+mn-lt"/>
              </a:rPr>
              <a:t>The specialized object has additional characteristics that make it special, which the generalized object does not have</a:t>
            </a:r>
          </a:p>
          <a:p>
            <a:pPr marL="255651" indent="-255651" eaLnBrk="1" hangingPunct="1">
              <a:buFont typeface="Arial" panose="020B0604020202020204" pitchFamily="34" charset="0"/>
              <a:buChar char="•"/>
              <a:defRPr/>
            </a:pPr>
            <a:r>
              <a:rPr lang="en-US" altLang="en-US" sz="2200" dirty="0">
                <a:solidFill>
                  <a:srgbClr val="000000"/>
                </a:solidFill>
                <a:latin typeface="+mn-lt"/>
                <a:ea typeface="+mn-ea"/>
              </a:rPr>
              <a:t>In object-oriented programming, inheritance creates an “is a” relationship among classes when you declare a class to be a specialized class of another.</a:t>
            </a:r>
          </a:p>
        </p:txBody>
      </p:sp>
      <p:sp>
        <p:nvSpPr>
          <p:cNvPr id="4" name="Text Placeholder 3"/>
          <p:cNvSpPr>
            <a:spLocks noGrp="1"/>
          </p:cNvSpPr>
          <p:nvPr>
            <p:ph type="body" idx="2"/>
          </p:nvPr>
        </p:nvSpPr>
        <p:spPr>
          <a:xfrm>
            <a:off x="457200" y="4762574"/>
            <a:ext cx="8229600" cy="1420760"/>
          </a:xfrm>
        </p:spPr>
        <p:txBody>
          <a:bodyPr/>
          <a:lstStyle/>
          <a:p>
            <a:pPr marL="1101600" lvl="2" indent="-309600">
              <a:buNone/>
              <a:defRPr/>
            </a:pPr>
            <a:r>
              <a:rPr lang="en-US" altLang="en-US" sz="2200" b="1" dirty="0">
                <a:solidFill>
                  <a:srgbClr val="000000"/>
                </a:solidFill>
              </a:rPr>
              <a:t>specialized</a:t>
            </a:r>
            <a:r>
              <a:rPr lang="en-US" altLang="en-US" sz="2200" dirty="0">
                <a:solidFill>
                  <a:srgbClr val="000000"/>
                </a:solidFill>
              </a:rPr>
              <a:t> “is a” </a:t>
            </a:r>
            <a:r>
              <a:rPr lang="en-US" altLang="en-US" sz="2200" b="1" dirty="0">
                <a:solidFill>
                  <a:srgbClr val="000000"/>
                </a:solidFill>
              </a:rPr>
              <a:t>generalized</a:t>
            </a:r>
          </a:p>
          <a:p>
            <a:pPr marL="255651" indent="-255651">
              <a:buFont typeface="Arial" panose="020B0604020202020204" pitchFamily="34" charset="0"/>
              <a:buChar char="•"/>
              <a:defRPr/>
            </a:pPr>
            <a:r>
              <a:rPr lang="en-US" altLang="en-US" sz="2200" dirty="0">
                <a:solidFill>
                  <a:srgbClr val="000000"/>
                </a:solidFill>
              </a:rPr>
              <a:t>This allows you to extend the capabilities of a class by creating another class that is a specialized version of it.</a:t>
            </a:r>
            <a:endParaRPr lang="en-US" sz="2200" dirty="0"/>
          </a:p>
        </p:txBody>
      </p:sp>
    </p:spTree>
    <p:extLst>
      <p:ext uri="{BB962C8B-B14F-4D97-AF65-F5344CB8AC3E}">
        <p14:creationId xmlns:p14="http://schemas.microsoft.com/office/powerpoint/2010/main" val="1087335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Restrictions of Interfaces	</a:t>
            </a:r>
          </a:p>
        </p:txBody>
      </p:sp>
      <p:sp>
        <p:nvSpPr>
          <p:cNvPr id="3" name="Text Placeholder 2"/>
          <p:cNvSpPr>
            <a:spLocks noGrp="1"/>
          </p:cNvSpPr>
          <p:nvPr>
            <p:ph type="body" idx="1"/>
          </p:nvPr>
        </p:nvSpPr>
        <p:spPr>
          <a:xfrm>
            <a:off x="457200" y="1600199"/>
            <a:ext cx="8229600" cy="4178431"/>
          </a:xfrm>
        </p:spPr>
        <p:txBody>
          <a:bodyPr/>
          <a:lstStyle/>
          <a:p>
            <a:pPr marL="255651" indent="-255651" eaLnBrk="1" hangingPunct="1">
              <a:spcBef>
                <a:spcPts val="600"/>
              </a:spcBef>
              <a:buClr>
                <a:schemeClr val="tx2"/>
              </a:buClr>
              <a:buSzTx/>
              <a:buFontTx/>
              <a:buChar char="•"/>
              <a:defRPr/>
            </a:pPr>
            <a:r>
              <a:rPr lang="en-US" altLang="en-US" sz="2000" dirty="0">
                <a:solidFill>
                  <a:srgbClr val="000000"/>
                </a:solidFill>
                <a:latin typeface="+mn-lt"/>
                <a:ea typeface="+mn-ea"/>
              </a:rPr>
              <a:t>You cannot declare any fields within an interface</a:t>
            </a:r>
            <a:endParaRPr lang="en-US" altLang="en-US" sz="2000" i="1" dirty="0">
              <a:solidFill>
                <a:srgbClr val="000000"/>
              </a:solidFill>
              <a:latin typeface="+mn-lt"/>
              <a:ea typeface="+mn-ea"/>
            </a:endParaRPr>
          </a:p>
          <a:p>
            <a:pPr marL="255651" indent="-255651" eaLnBrk="1" hangingPunct="1">
              <a:spcBef>
                <a:spcPts val="600"/>
              </a:spcBef>
              <a:buClr>
                <a:schemeClr val="tx2"/>
              </a:buClr>
              <a:buSzTx/>
              <a:buFontTx/>
              <a:buChar char="•"/>
              <a:defRPr/>
            </a:pPr>
            <a:r>
              <a:rPr lang="en-US" altLang="en-US" sz="2000" dirty="0">
                <a:solidFill>
                  <a:srgbClr val="000000"/>
                </a:solidFill>
                <a:latin typeface="+mn-lt"/>
                <a:ea typeface="+mn-ea"/>
              </a:rPr>
              <a:t>Properties declared in an interface are abstract; they can contain only </a:t>
            </a:r>
            <a:r>
              <a:rPr lang="en-US" altLang="en-US" sz="2000" dirty="0">
                <a:solidFill>
                  <a:srgbClr val="000000"/>
                </a:solidFill>
                <a:latin typeface="Courier New" panose="02070309020205020404" pitchFamily="49" charset="0"/>
                <a:ea typeface="+mn-ea"/>
                <a:cs typeface="Courier New" panose="02070309020205020404" pitchFamily="49" charset="0"/>
              </a:rPr>
              <a:t>get</a:t>
            </a:r>
            <a:r>
              <a:rPr lang="en-US" altLang="en-US" sz="2000" dirty="0">
                <a:solidFill>
                  <a:srgbClr val="000000"/>
                </a:solidFill>
                <a:latin typeface="+mn-lt"/>
                <a:ea typeface="+mn-ea"/>
              </a:rPr>
              <a:t> and/or </a:t>
            </a:r>
            <a:r>
              <a:rPr lang="en-US" altLang="en-US" sz="2000" dirty="0">
                <a:solidFill>
                  <a:srgbClr val="000000"/>
                </a:solidFill>
                <a:latin typeface="Courier New" panose="02070309020205020404" pitchFamily="49" charset="0"/>
                <a:ea typeface="+mn-ea"/>
                <a:cs typeface="Courier New" panose="02070309020205020404" pitchFamily="49" charset="0"/>
              </a:rPr>
              <a:t>set</a:t>
            </a:r>
            <a:r>
              <a:rPr lang="en-US" altLang="en-US" sz="2000" dirty="0">
                <a:solidFill>
                  <a:srgbClr val="000000"/>
                </a:solidFill>
                <a:latin typeface="+mn-lt"/>
                <a:ea typeface="+mn-ea"/>
              </a:rPr>
              <a:t> keywords</a:t>
            </a:r>
          </a:p>
          <a:p>
            <a:pPr marL="255651" indent="-255651">
              <a:spcBef>
                <a:spcPts val="600"/>
              </a:spcBef>
              <a:buClr>
                <a:schemeClr val="tx2"/>
              </a:buClr>
              <a:buSzTx/>
              <a:buFontTx/>
              <a:buChar char="•"/>
              <a:defRPr/>
            </a:pPr>
            <a:r>
              <a:rPr lang="en-US" altLang="en-US" sz="2000" dirty="0">
                <a:solidFill>
                  <a:srgbClr val="000000"/>
                </a:solidFill>
                <a:latin typeface="+mn-lt"/>
                <a:ea typeface="+mn-ea"/>
              </a:rPr>
              <a:t>Methods </a:t>
            </a:r>
            <a:r>
              <a:rPr lang="en-US" altLang="en-US" sz="2000" dirty="0">
                <a:solidFill>
                  <a:srgbClr val="000000"/>
                </a:solidFill>
              </a:rPr>
              <a:t>declared in an interface are abstract; they cannot contain any code</a:t>
            </a:r>
          </a:p>
          <a:p>
            <a:pPr marL="255651" indent="-255651">
              <a:spcBef>
                <a:spcPts val="600"/>
              </a:spcBef>
              <a:buClr>
                <a:schemeClr val="tx2"/>
              </a:buClr>
              <a:buSzTx/>
              <a:buFontTx/>
              <a:buChar char="•"/>
              <a:defRPr/>
            </a:pPr>
            <a:r>
              <a:rPr lang="en-US" altLang="en-US" sz="2000" dirty="0">
                <a:solidFill>
                  <a:srgbClr val="000000"/>
                </a:solidFill>
                <a:latin typeface="+mn-lt"/>
                <a:ea typeface="+mn-ea"/>
              </a:rPr>
              <a:t>All members of an interface are public; you cannot list an access modifier with any property or method in an interface</a:t>
            </a:r>
          </a:p>
          <a:p>
            <a:pPr marL="255651" indent="-255651">
              <a:spcBef>
                <a:spcPts val="600"/>
              </a:spcBef>
              <a:buClr>
                <a:schemeClr val="tx2"/>
              </a:buClr>
              <a:buSzTx/>
              <a:buFontTx/>
              <a:buChar char="•"/>
              <a:defRPr/>
            </a:pPr>
            <a:r>
              <a:rPr lang="en-US" altLang="en-US" sz="2000" dirty="0">
                <a:solidFill>
                  <a:srgbClr val="000000"/>
                </a:solidFill>
                <a:latin typeface="+mn-lt"/>
                <a:ea typeface="+mn-ea"/>
              </a:rPr>
              <a:t>Interfaces cannot have a constructor</a:t>
            </a:r>
          </a:p>
          <a:p>
            <a:pPr marL="255651" indent="-255651">
              <a:spcBef>
                <a:spcPts val="600"/>
              </a:spcBef>
              <a:buClr>
                <a:schemeClr val="tx2"/>
              </a:buClr>
              <a:buSzTx/>
              <a:buFontTx/>
              <a:buChar char="•"/>
              <a:defRPr/>
            </a:pPr>
            <a:r>
              <a:rPr lang="en-US" altLang="en-US" sz="2000" dirty="0">
                <a:solidFill>
                  <a:srgbClr val="000000"/>
                </a:solidFill>
                <a:latin typeface="+mn-lt"/>
                <a:ea typeface="+mn-ea"/>
              </a:rPr>
              <a:t>You cannot declare a class, structure, enumeration, or other interface inside an interface</a:t>
            </a:r>
          </a:p>
          <a:p>
            <a:pPr marL="255651" indent="-255651">
              <a:spcBef>
                <a:spcPts val="600"/>
              </a:spcBef>
              <a:buClr>
                <a:schemeClr val="tx2"/>
              </a:buClr>
              <a:buSzTx/>
              <a:buFontTx/>
              <a:buChar char="•"/>
              <a:defRPr/>
            </a:pPr>
            <a:r>
              <a:rPr lang="en-US" altLang="en-US" sz="2000" dirty="0">
                <a:solidFill>
                  <a:srgbClr val="000000"/>
                </a:solidFill>
                <a:latin typeface="+mn-lt"/>
                <a:ea typeface="+mn-ea"/>
              </a:rPr>
              <a:t>Interfaces can only inherit from other interfaces; an interface cannot inherit from a class </a:t>
            </a:r>
          </a:p>
        </p:txBody>
      </p:sp>
    </p:spTree>
    <p:extLst>
      <p:ext uri="{BB962C8B-B14F-4D97-AF65-F5344CB8AC3E}">
        <p14:creationId xmlns:p14="http://schemas.microsoft.com/office/powerpoint/2010/main" val="170220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Base and Derived Classes</a:t>
            </a:r>
          </a:p>
        </p:txBody>
      </p:sp>
      <p:sp>
        <p:nvSpPr>
          <p:cNvPr id="3" name="Text Placeholder 2"/>
          <p:cNvSpPr>
            <a:spLocks noGrp="1"/>
          </p:cNvSpPr>
          <p:nvPr>
            <p:ph type="body" idx="1"/>
          </p:nvPr>
        </p:nvSpPr>
        <p:spPr>
          <a:xfrm>
            <a:off x="457200" y="1600200"/>
            <a:ext cx="8229600" cy="4632325"/>
          </a:xfrm>
        </p:spPr>
        <p:txBody>
          <a:bodyPr>
            <a:spAutoFit/>
          </a:bodyPr>
          <a:lstStyle/>
          <a:p>
            <a:pPr marL="255651" indent="-255651" eaLnBrk="1" hangingPunct="1">
              <a:buFont typeface="Arial" panose="020B0604020202020204" pitchFamily="34" charset="0"/>
              <a:buChar char="•"/>
              <a:defRPr/>
            </a:pPr>
            <a:r>
              <a:rPr lang="en-US" altLang="en-US" sz="2200" dirty="0">
                <a:solidFill>
                  <a:srgbClr val="000000"/>
                </a:solidFill>
                <a:latin typeface="+mn-lt"/>
                <a:ea typeface="+mn-ea"/>
              </a:rPr>
              <a:t>Inheritance involves </a:t>
            </a:r>
            <a:r>
              <a:rPr lang="en-US" altLang="en-US" sz="2200" b="1" dirty="0">
                <a:solidFill>
                  <a:srgbClr val="000000"/>
                </a:solidFill>
                <a:latin typeface="+mn-lt"/>
                <a:ea typeface="+mn-ea"/>
              </a:rPr>
              <a:t>base</a:t>
            </a:r>
            <a:r>
              <a:rPr lang="en-US" altLang="en-US" sz="2200" dirty="0">
                <a:solidFill>
                  <a:srgbClr val="000000"/>
                </a:solidFill>
                <a:latin typeface="+mn-lt"/>
                <a:ea typeface="+mn-ea"/>
              </a:rPr>
              <a:t> and </a:t>
            </a:r>
            <a:r>
              <a:rPr lang="en-US" altLang="en-US" sz="2200" b="1" dirty="0">
                <a:solidFill>
                  <a:srgbClr val="000000"/>
                </a:solidFill>
                <a:latin typeface="+mn-lt"/>
                <a:ea typeface="+mn-ea"/>
              </a:rPr>
              <a:t>derived</a:t>
            </a:r>
            <a:r>
              <a:rPr lang="en-US" altLang="en-US" sz="2200" dirty="0">
                <a:solidFill>
                  <a:srgbClr val="000000"/>
                </a:solidFill>
                <a:latin typeface="+mn-lt"/>
                <a:ea typeface="+mn-ea"/>
              </a:rPr>
              <a:t> classes.</a:t>
            </a:r>
          </a:p>
          <a:p>
            <a:pPr marL="741600" lvl="1" indent="-284400" eaLnBrk="1" hangingPunct="1">
              <a:buFontTx/>
              <a:buChar char="‒"/>
              <a:defRPr/>
            </a:pPr>
            <a:r>
              <a:rPr lang="en-US" altLang="en-US" sz="2200" dirty="0">
                <a:solidFill>
                  <a:srgbClr val="000000"/>
                </a:solidFill>
                <a:latin typeface="+mn-lt"/>
              </a:rPr>
              <a:t>The base class is the generalized class and is sometimes called a </a:t>
            </a:r>
            <a:r>
              <a:rPr lang="en-US" altLang="en-US" sz="2200" b="1" dirty="0">
                <a:solidFill>
                  <a:srgbClr val="000000"/>
                </a:solidFill>
                <a:latin typeface="+mn-lt"/>
              </a:rPr>
              <a:t>superclass</a:t>
            </a:r>
          </a:p>
          <a:p>
            <a:pPr marL="741600" lvl="1" indent="-284400" eaLnBrk="1" hangingPunct="1">
              <a:buFontTx/>
              <a:buChar char="‒"/>
              <a:defRPr/>
            </a:pPr>
            <a:r>
              <a:rPr lang="en-US" altLang="en-US" sz="2200" dirty="0">
                <a:solidFill>
                  <a:srgbClr val="000000"/>
                </a:solidFill>
                <a:latin typeface="+mn-lt"/>
              </a:rPr>
              <a:t>The derived class is the specialized class and is sometimes called a </a:t>
            </a:r>
            <a:r>
              <a:rPr lang="en-US" altLang="en-US" sz="2200" b="1" dirty="0">
                <a:solidFill>
                  <a:srgbClr val="000000"/>
                </a:solidFill>
                <a:latin typeface="+mn-lt"/>
              </a:rPr>
              <a:t>subclass</a:t>
            </a:r>
          </a:p>
          <a:p>
            <a:pPr marL="741600" lvl="1" indent="-284400" eaLnBrk="1" hangingPunct="1">
              <a:buFontTx/>
              <a:buChar char="‒"/>
              <a:defRPr/>
            </a:pPr>
            <a:r>
              <a:rPr lang="en-US" altLang="en-US" sz="2200" dirty="0">
                <a:solidFill>
                  <a:srgbClr val="000000"/>
                </a:solidFill>
                <a:latin typeface="+mn-lt"/>
              </a:rPr>
              <a:t>You can think of the derived class as an extended version of the base class</a:t>
            </a:r>
          </a:p>
          <a:p>
            <a:pPr marL="741600" lvl="1" indent="-284400" eaLnBrk="1" hangingPunct="1">
              <a:buFontTx/>
              <a:buChar char="‒"/>
              <a:defRPr/>
            </a:pPr>
            <a:r>
              <a:rPr lang="en-US" altLang="en-US" sz="2200" dirty="0">
                <a:solidFill>
                  <a:srgbClr val="000000"/>
                </a:solidFill>
                <a:latin typeface="+mn-lt"/>
              </a:rPr>
              <a:t>The derived class inherits fields, properties, and methods from the base class without any of them having to be rewritten</a:t>
            </a:r>
          </a:p>
          <a:p>
            <a:pPr marL="741600" lvl="1" indent="-284400" eaLnBrk="1" hangingPunct="1">
              <a:buFontTx/>
              <a:buChar char="‒"/>
              <a:defRPr/>
            </a:pPr>
            <a:r>
              <a:rPr lang="en-US" altLang="en-US" sz="2200" dirty="0">
                <a:solidFill>
                  <a:srgbClr val="000000"/>
                </a:solidFill>
                <a:latin typeface="+mn-lt"/>
              </a:rPr>
              <a:t>New fields, properties, and methods may be added to the derived class to make it special</a:t>
            </a:r>
          </a:p>
        </p:txBody>
      </p:sp>
    </p:spTree>
    <p:extLst>
      <p:ext uri="{BB962C8B-B14F-4D97-AF65-F5344CB8AC3E}">
        <p14:creationId xmlns:p14="http://schemas.microsoft.com/office/powerpoint/2010/main" val="175507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hangingPunct="1">
              <a:spcBef>
                <a:spcPct val="0"/>
              </a:spcBef>
              <a:buClrTx/>
              <a:defRPr/>
            </a:pPr>
            <a:r>
              <a:rPr lang="en-US" altLang="en-US" sz="3400" b="1" dirty="0">
                <a:solidFill>
                  <a:schemeClr val="tx2"/>
                </a:solidFill>
                <a:latin typeface="Times New Roman" panose="02020603050405020304" pitchFamily="18" charset="0"/>
                <a:ea typeface="+mj-ea"/>
                <a:cs typeface="Arial"/>
              </a:rPr>
              <a:t>Inheritance Notation</a:t>
            </a:r>
          </a:p>
        </p:txBody>
      </p:sp>
      <p:sp>
        <p:nvSpPr>
          <p:cNvPr id="5" name="Text Placeholder 4"/>
          <p:cNvSpPr>
            <a:spLocks noGrp="1"/>
          </p:cNvSpPr>
          <p:nvPr>
            <p:ph idx="14"/>
          </p:nvPr>
        </p:nvSpPr>
        <p:spPr>
          <a:xfrm>
            <a:off x="457200" y="1558448"/>
            <a:ext cx="8229600" cy="475678"/>
          </a:xfrm>
        </p:spPr>
        <p:txBody>
          <a:bodyPr/>
          <a:lstStyle/>
          <a:p>
            <a:pPr marL="255600" indent="-255600">
              <a:spcBef>
                <a:spcPts val="600"/>
              </a:spcBef>
              <a:buClr>
                <a:schemeClr val="tx2"/>
              </a:buClr>
              <a:buFont typeface="Arial" panose="020B0604020202020204" pitchFamily="34" charset="0"/>
              <a:buChar char="•"/>
              <a:defRPr/>
            </a:pPr>
            <a:r>
              <a:rPr lang="en-US" altLang="en-US" sz="2000" dirty="0">
                <a:latin typeface="+mn-lt"/>
              </a:rPr>
              <a:t>Assume there exists an </a:t>
            </a:r>
            <a:r>
              <a:rPr lang="en-US" altLang="en-US" sz="2000" dirty="0">
                <a:latin typeface="Courier New" panose="02070309020205020404" pitchFamily="49" charset="0"/>
                <a:cs typeface="Courier New" panose="02070309020205020404" pitchFamily="49" charset="0"/>
              </a:rPr>
              <a:t>Automobile</a:t>
            </a:r>
            <a:r>
              <a:rPr lang="en-US" altLang="en-US" sz="2000" dirty="0">
                <a:latin typeface="+mn-lt"/>
              </a:rPr>
              <a:t> class:</a:t>
            </a:r>
            <a:endParaRPr lang="en-US" sz="2000" dirty="0">
              <a:latin typeface="+mn-lt"/>
            </a:endParaRPr>
          </a:p>
        </p:txBody>
      </p:sp>
      <p:pic>
        <p:nvPicPr>
          <p:cNvPr id="44036" name="Picture 13" descr="The code has 4 lines, as follows. Line 1. Class Automobile. Line 2. left brace. Line 3, indented. Members ellipsis. Line 4.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0428" y="1721479"/>
            <a:ext cx="1879363" cy="124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5"/>
          </p:nvPr>
        </p:nvSpPr>
        <p:spPr>
          <a:xfrm>
            <a:off x="758501" y="3234472"/>
            <a:ext cx="7063664" cy="771920"/>
          </a:xfrm>
        </p:spPr>
        <p:txBody>
          <a:bodyPr/>
          <a:lstStyle/>
          <a:p>
            <a:r>
              <a:rPr lang="en-US" altLang="en-US" sz="2000" dirty="0">
                <a:latin typeface="+mn-lt"/>
                <a:cs typeface="Arial" panose="020B0604020202020204" pitchFamily="34" charset="0"/>
              </a:rPr>
              <a:t>In C# the generic format to declare inheritance in the class header:</a:t>
            </a:r>
            <a:endParaRPr lang="en-US" sz="2000" dirty="0">
              <a:latin typeface="+mn-lt"/>
            </a:endParaRPr>
          </a:p>
        </p:txBody>
      </p:sp>
      <p:pic>
        <p:nvPicPr>
          <p:cNvPr id="44038" name="Picture 14" descr="The code has 2 lines, as follows. Line 1. Class car colon Automobile. Line 2. left brace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8529" y="3850431"/>
            <a:ext cx="28305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3"/>
          </p:nvPr>
        </p:nvSpPr>
        <p:spPr>
          <a:xfrm>
            <a:off x="490193" y="4622351"/>
            <a:ext cx="8229600" cy="1401658"/>
          </a:xfrm>
        </p:spPr>
        <p:txBody>
          <a:bodyPr/>
          <a:lstStyle/>
          <a:p>
            <a:pPr marL="741600" lvl="1" indent="-284400" eaLnBrk="1" hangingPunct="1">
              <a:spcBef>
                <a:spcPts val="600"/>
              </a:spcBef>
              <a:buClr>
                <a:schemeClr val="tx2"/>
              </a:buClr>
              <a:buFont typeface="Arial" panose="020B0604020202020204" pitchFamily="34" charset="0"/>
              <a:buChar char="‒"/>
              <a:defRPr/>
            </a:pPr>
            <a:r>
              <a:rPr lang="en-US" altLang="en-US" sz="2000" dirty="0">
                <a:latin typeface="+mn-lt"/>
              </a:rPr>
              <a:t>where </a:t>
            </a:r>
            <a:r>
              <a:rPr lang="en-US" altLang="en-US" sz="2000" dirty="0">
                <a:latin typeface="Courier New" panose="02070309020205020404" pitchFamily="49" charset="0"/>
                <a:cs typeface="Courier New" panose="02070309020205020404" pitchFamily="49" charset="0"/>
              </a:rPr>
              <a:t>Car</a:t>
            </a:r>
            <a:r>
              <a:rPr lang="en-US" altLang="en-US" sz="2000" dirty="0">
                <a:latin typeface="+mn-lt"/>
              </a:rPr>
              <a:t> is the derived class and </a:t>
            </a:r>
            <a:r>
              <a:rPr lang="en-US" altLang="en-US" sz="2000" dirty="0">
                <a:latin typeface="Courier New" panose="02070309020205020404" pitchFamily="49" charset="0"/>
                <a:cs typeface="Courier New" panose="02070309020205020404" pitchFamily="49" charset="0"/>
              </a:rPr>
              <a:t>Automobile</a:t>
            </a:r>
            <a:r>
              <a:rPr lang="en-US" altLang="en-US" sz="2000" dirty="0">
                <a:latin typeface="+mn-lt"/>
              </a:rPr>
              <a:t> is the base class</a:t>
            </a:r>
          </a:p>
          <a:p>
            <a:pPr marL="741600" lvl="1" indent="-284400" eaLnBrk="1" hangingPunct="1">
              <a:spcBef>
                <a:spcPts val="600"/>
              </a:spcBef>
              <a:buClr>
                <a:schemeClr val="tx2"/>
              </a:buClr>
              <a:buFont typeface="Arial" panose="020B0604020202020204" pitchFamily="34" charset="0"/>
              <a:buChar char="‒"/>
              <a:defRPr/>
            </a:pPr>
            <a:r>
              <a:rPr lang="en-US" altLang="en-US" sz="2000" dirty="0">
                <a:latin typeface="+mn-lt"/>
              </a:rPr>
              <a:t>the colon (</a:t>
            </a:r>
            <a:r>
              <a:rPr lang="en-US" altLang="en-US" sz="2000" dirty="0">
                <a:latin typeface="Courier New" panose="02070309020205020404" pitchFamily="49" charset="0"/>
                <a:cs typeface="Courier New" panose="02070309020205020404" pitchFamily="49" charset="0"/>
              </a:rPr>
              <a:t>:</a:t>
            </a:r>
            <a:r>
              <a:rPr lang="en-US" altLang="en-US" sz="2000" dirty="0">
                <a:latin typeface="+mn-lt"/>
              </a:rPr>
              <a:t>) indicates that this class is derived from another class</a:t>
            </a:r>
          </a:p>
        </p:txBody>
      </p:sp>
    </p:spTree>
    <p:extLst>
      <p:ext uri="{BB962C8B-B14F-4D97-AF65-F5344CB8AC3E}">
        <p14:creationId xmlns:p14="http://schemas.microsoft.com/office/powerpoint/2010/main" val="52998328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defRPr/>
            </a:pPr>
            <a:r>
              <a:rPr lang="en-US" altLang="en-US" dirty="0">
                <a:latin typeface="Times New Roman" panose="02020603050405020304" pitchFamily="18" charset="0"/>
                <a:ea typeface="+mj-ea"/>
              </a:rPr>
              <a:t>Examples</a:t>
            </a:r>
          </a:p>
        </p:txBody>
      </p:sp>
      <p:sp>
        <p:nvSpPr>
          <p:cNvPr id="4" name="Text Placeholder 3"/>
          <p:cNvSpPr>
            <a:spLocks noGrp="1"/>
          </p:cNvSpPr>
          <p:nvPr>
            <p:ph type="body" idx="1"/>
          </p:nvPr>
        </p:nvSpPr>
        <p:spPr>
          <a:xfrm>
            <a:off x="457200" y="1600200"/>
            <a:ext cx="8229600" cy="677863"/>
          </a:xfrm>
        </p:spPr>
        <p:txBody>
          <a:bodyPr/>
          <a:lstStyle/>
          <a:p>
            <a:pPr eaLnBrk="1" hangingPunct="1">
              <a:defRPr/>
            </a:pPr>
            <a:r>
              <a:rPr lang="en-US" altLang="en-US" sz="1800" dirty="0">
                <a:latin typeface="+mn-lt"/>
              </a:rPr>
              <a:t>A dealership’s inventory include three types of automobiles: cars, pickup trucks, and S</a:t>
            </a:r>
            <a:r>
              <a:rPr lang="en-US" altLang="en-US" sz="100" dirty="0">
                <a:latin typeface="+mn-lt"/>
              </a:rPr>
              <a:t> </a:t>
            </a:r>
            <a:r>
              <a:rPr lang="en-US" altLang="en-US" sz="1800" dirty="0">
                <a:latin typeface="+mn-lt"/>
              </a:rPr>
              <a:t>U</a:t>
            </a:r>
            <a:r>
              <a:rPr lang="en-US" altLang="en-US" sz="100" dirty="0">
                <a:latin typeface="+mn-lt"/>
              </a:rPr>
              <a:t> </a:t>
            </a:r>
            <a:r>
              <a:rPr lang="en-US" altLang="en-US" sz="1800" dirty="0">
                <a:latin typeface="+mn-lt"/>
              </a:rPr>
              <a:t>V</a:t>
            </a:r>
            <a:r>
              <a:rPr lang="en-US" altLang="en-US" sz="100" dirty="0">
                <a:latin typeface="+mn-lt"/>
              </a:rPr>
              <a:t> </a:t>
            </a:r>
            <a:r>
              <a:rPr lang="en-US" altLang="en-US" sz="1800" dirty="0">
                <a:latin typeface="+mn-lt"/>
              </a:rPr>
              <a:t>s</a:t>
            </a:r>
          </a:p>
        </p:txBody>
      </p:sp>
      <p:sp>
        <p:nvSpPr>
          <p:cNvPr id="45060" name="Content Placeholder 4"/>
          <p:cNvSpPr txBox="1">
            <a:spLocks noGrp="1"/>
          </p:cNvSpPr>
          <p:nvPr>
            <p:ph sz="quarter" idx="13"/>
          </p:nvPr>
        </p:nvSpPr>
        <p:spPr>
          <a:xfrm>
            <a:off x="457200" y="2336800"/>
            <a:ext cx="4579938" cy="355600"/>
          </a:xfrm>
        </p:spPr>
        <p:txBody>
          <a:bodyPr/>
          <a:lstStyle/>
          <a:p>
            <a:pPr marL="255600">
              <a:spcBef>
                <a:spcPts val="1500"/>
              </a:spcBef>
              <a:buClr>
                <a:schemeClr val="tx2"/>
              </a:buClr>
              <a:buFontTx/>
              <a:buChar char="•"/>
            </a:pPr>
            <a:r>
              <a:rPr lang="en-US" altLang="en-US" sz="1800" dirty="0">
                <a:latin typeface="+mn-lt"/>
                <a:cs typeface="Arial" panose="020B0604020202020204" pitchFamily="34" charset="0"/>
              </a:rPr>
              <a:t>The dealership keeps the following data:</a:t>
            </a:r>
          </a:p>
        </p:txBody>
      </p:sp>
      <p:sp>
        <p:nvSpPr>
          <p:cNvPr id="6" name="Content Placeholder 5"/>
          <p:cNvSpPr>
            <a:spLocks noGrp="1"/>
          </p:cNvSpPr>
          <p:nvPr>
            <p:ph sz="quarter" idx="14"/>
          </p:nvPr>
        </p:nvSpPr>
        <p:spPr>
          <a:xfrm>
            <a:off x="457200" y="2816225"/>
            <a:ext cx="2170113" cy="1404938"/>
          </a:xfrm>
        </p:spPr>
        <p:txBody>
          <a:bodyPr/>
          <a:lstStyle/>
          <a:p>
            <a:pPr marL="741600" lvl="1" indent="-284400">
              <a:buClr>
                <a:schemeClr val="tx2"/>
              </a:buClr>
              <a:buFont typeface="Arial" panose="020B0604020202020204" pitchFamily="34" charset="0"/>
              <a:buChar char="‒"/>
              <a:defRPr/>
            </a:pPr>
            <a:r>
              <a:rPr lang="en-US" altLang="en-US" sz="1800" dirty="0">
                <a:latin typeface="+mn-lt"/>
              </a:rPr>
              <a:t>Make</a:t>
            </a:r>
          </a:p>
          <a:p>
            <a:pPr marL="741600" lvl="1" indent="-284400">
              <a:buClr>
                <a:schemeClr val="tx2"/>
              </a:buClr>
              <a:buFont typeface="Arial" panose="020B0604020202020204" pitchFamily="34" charset="0"/>
              <a:buChar char="‒"/>
              <a:defRPr/>
            </a:pPr>
            <a:r>
              <a:rPr lang="en-US" altLang="en-US" sz="1800" dirty="0">
                <a:latin typeface="+mn-lt"/>
              </a:rPr>
              <a:t>Year model</a:t>
            </a:r>
          </a:p>
          <a:p>
            <a:pPr marL="741600" lvl="1" indent="-284400">
              <a:buClr>
                <a:schemeClr val="tx2"/>
              </a:buClr>
              <a:buFont typeface="Arial" panose="020B0604020202020204" pitchFamily="34" charset="0"/>
              <a:buChar char="‒"/>
              <a:defRPr/>
            </a:pPr>
            <a:r>
              <a:rPr lang="en-US" altLang="en-US" sz="1800" dirty="0">
                <a:latin typeface="+mn-lt"/>
              </a:rPr>
              <a:t>Mileage</a:t>
            </a:r>
          </a:p>
          <a:p>
            <a:pPr marL="741600" lvl="1" indent="-284400">
              <a:buClr>
                <a:schemeClr val="tx2"/>
              </a:buClr>
              <a:buFont typeface="Arial" panose="020B0604020202020204" pitchFamily="34" charset="0"/>
              <a:buChar char="‒"/>
              <a:defRPr/>
            </a:pPr>
            <a:r>
              <a:rPr lang="en-US" altLang="en-US" sz="1800" dirty="0">
                <a:latin typeface="+mn-lt"/>
              </a:rPr>
              <a:t>Price</a:t>
            </a:r>
            <a:endParaRPr lang="en-US" sz="1800" dirty="0">
              <a:latin typeface="+mn-lt"/>
            </a:endParaRPr>
          </a:p>
        </p:txBody>
      </p:sp>
      <p:pic>
        <p:nvPicPr>
          <p:cNvPr id="5" name="Picture 4" descr="An, is an automobile, diagram has branches for cars, pickup, and S U V."/>
          <p:cNvPicPr>
            <a:picLocks noChangeAspect="1"/>
          </p:cNvPicPr>
          <p:nvPr/>
        </p:nvPicPr>
        <p:blipFill>
          <a:blip r:embed="rId2"/>
          <a:stretch>
            <a:fillRect/>
          </a:stretch>
        </p:blipFill>
        <p:spPr>
          <a:xfrm>
            <a:off x="5147942" y="3000376"/>
            <a:ext cx="2999492" cy="1103472"/>
          </a:xfrm>
          <a:prstGeom prst="rect">
            <a:avLst/>
          </a:prstGeom>
        </p:spPr>
      </p:pic>
      <p:sp>
        <p:nvSpPr>
          <p:cNvPr id="3" name="Content Placeholder 6"/>
          <p:cNvSpPr txBox="1">
            <a:spLocks noGrp="1"/>
          </p:cNvSpPr>
          <p:nvPr>
            <p:ph sz="quarter" idx="15"/>
          </p:nvPr>
        </p:nvSpPr>
        <p:spPr>
          <a:xfrm>
            <a:off x="457200" y="4379913"/>
            <a:ext cx="8232775" cy="874712"/>
          </a:xfrm>
        </p:spPr>
        <p:txBody>
          <a:bodyPr/>
          <a:lstStyle/>
          <a:p>
            <a:pPr marL="255600" indent="-255600" eaLnBrk="1" hangingPunct="1">
              <a:spcBef>
                <a:spcPts val="1500"/>
              </a:spcBef>
              <a:buClr>
                <a:schemeClr val="tx2"/>
              </a:buClr>
              <a:buFontTx/>
              <a:buChar char="•"/>
            </a:pPr>
            <a:r>
              <a:rPr lang="en-US" altLang="en-US" sz="1800" dirty="0">
                <a:latin typeface="+mn-lt"/>
                <a:cs typeface="Arial" panose="020B0604020202020204" pitchFamily="34" charset="0"/>
              </a:rPr>
              <a:t>Each type of vehicle that is kept in inventory has the above general data</a:t>
            </a:r>
          </a:p>
          <a:p>
            <a:pPr marL="255600" indent="-255600" eaLnBrk="1" hangingPunct="1">
              <a:spcBef>
                <a:spcPts val="1500"/>
              </a:spcBef>
              <a:buClr>
                <a:schemeClr val="tx2"/>
              </a:buClr>
              <a:buFontTx/>
              <a:buChar char="•"/>
            </a:pPr>
            <a:r>
              <a:rPr lang="en-US" altLang="en-US" sz="1800" dirty="0">
                <a:latin typeface="+mn-lt"/>
                <a:cs typeface="Arial" panose="020B0604020202020204" pitchFamily="34" charset="0"/>
              </a:rPr>
              <a:t>Each type of vehicle also has its own specialized data as shown below:</a:t>
            </a:r>
          </a:p>
        </p:txBody>
      </p:sp>
      <p:graphicFrame>
        <p:nvGraphicFramePr>
          <p:cNvPr id="16" name="Table 15"/>
          <p:cNvGraphicFramePr>
            <a:graphicFrameLocks noGrp="1"/>
          </p:cNvGraphicFramePr>
          <p:nvPr/>
        </p:nvGraphicFramePr>
        <p:xfrm>
          <a:off x="1219427" y="5440363"/>
          <a:ext cx="7097712" cy="609600"/>
        </p:xfrm>
        <a:graphic>
          <a:graphicData uri="http://schemas.openxmlformats.org/drawingml/2006/table">
            <a:tbl>
              <a:tblPr firstRow="1" bandRow="1">
                <a:tableStyleId>{616DA210-FB5B-4158-B5E0-FEB733F419BA}</a:tableStyleId>
              </a:tblPr>
              <a:tblGrid>
                <a:gridCol w="1774428">
                  <a:extLst>
                    <a:ext uri="{9D8B030D-6E8A-4147-A177-3AD203B41FA5}">
                      <a16:colId xmlns:a16="http://schemas.microsoft.com/office/drawing/2014/main" val="20000"/>
                    </a:ext>
                  </a:extLst>
                </a:gridCol>
                <a:gridCol w="1774428">
                  <a:extLst>
                    <a:ext uri="{9D8B030D-6E8A-4147-A177-3AD203B41FA5}">
                      <a16:colId xmlns:a16="http://schemas.microsoft.com/office/drawing/2014/main" val="20001"/>
                    </a:ext>
                  </a:extLst>
                </a:gridCol>
                <a:gridCol w="1774428">
                  <a:extLst>
                    <a:ext uri="{9D8B030D-6E8A-4147-A177-3AD203B41FA5}">
                      <a16:colId xmlns:a16="http://schemas.microsoft.com/office/drawing/2014/main" val="20002"/>
                    </a:ext>
                  </a:extLst>
                </a:gridCol>
                <a:gridCol w="1774428">
                  <a:extLst>
                    <a:ext uri="{9D8B030D-6E8A-4147-A177-3AD203B41FA5}">
                      <a16:colId xmlns:a16="http://schemas.microsoft.com/office/drawing/2014/main" val="20003"/>
                    </a:ext>
                  </a:extLst>
                </a:gridCol>
              </a:tblGrid>
              <a:tr h="304800">
                <a:tc>
                  <a:txBody>
                    <a:bodyPr/>
                    <a:lstStyle/>
                    <a:p>
                      <a:pPr algn="ctr"/>
                      <a:r>
                        <a:rPr lang="en-US" sz="1400" dirty="0"/>
                        <a:t>Items</a:t>
                      </a:r>
                      <a:endParaRPr lang="en-US" sz="1400" dirty="0">
                        <a:solidFill>
                          <a:schemeClr val="tx1"/>
                        </a:solidFill>
                      </a:endParaRPr>
                    </a:p>
                  </a:txBody>
                  <a:tcPr marL="91459" marR="91459" marT="45591" marB="45591">
                    <a:solidFill>
                      <a:srgbClr val="FFFFFF"/>
                    </a:solidFill>
                  </a:tcPr>
                </a:tc>
                <a:tc>
                  <a:txBody>
                    <a:bodyPr/>
                    <a:lstStyle/>
                    <a:p>
                      <a:pPr algn="ctr"/>
                      <a:r>
                        <a:rPr lang="en-US" sz="1400" b="1" dirty="0"/>
                        <a:t>Cars</a:t>
                      </a:r>
                      <a:endParaRPr lang="en-US" sz="1400" b="1" dirty="0">
                        <a:solidFill>
                          <a:schemeClr val="tx1"/>
                        </a:solidFill>
                      </a:endParaRPr>
                    </a:p>
                  </a:txBody>
                  <a:tcPr marL="91459" marR="91459" marT="45591" marB="45591">
                    <a:solidFill>
                      <a:schemeClr val="bg1"/>
                    </a:solidFill>
                  </a:tcPr>
                </a:tc>
                <a:tc>
                  <a:txBody>
                    <a:bodyPr/>
                    <a:lstStyle/>
                    <a:p>
                      <a:pPr algn="ctr"/>
                      <a:r>
                        <a:rPr lang="en-US" sz="1400" dirty="0"/>
                        <a:t>Pickups</a:t>
                      </a:r>
                      <a:endParaRPr lang="en-US" sz="1400" dirty="0">
                        <a:solidFill>
                          <a:schemeClr val="tx1"/>
                        </a:solidFill>
                      </a:endParaRPr>
                    </a:p>
                  </a:txBody>
                  <a:tcPr marL="91459" marR="91459" marT="45591" marB="45591">
                    <a:solidFill>
                      <a:srgbClr val="FFFFFF"/>
                    </a:solidFill>
                  </a:tcPr>
                </a:tc>
                <a:tc>
                  <a:txBody>
                    <a:bodyPr/>
                    <a:lstStyle/>
                    <a:p>
                      <a:pPr algn="ctr"/>
                      <a:r>
                        <a:rPr lang="en-US" sz="1400" dirty="0"/>
                        <a:t>S</a:t>
                      </a:r>
                      <a:r>
                        <a:rPr lang="en-US" sz="100" dirty="0"/>
                        <a:t> </a:t>
                      </a:r>
                      <a:r>
                        <a:rPr lang="en-US" sz="1400" dirty="0"/>
                        <a:t>U</a:t>
                      </a:r>
                      <a:r>
                        <a:rPr lang="en-US" sz="100" dirty="0"/>
                        <a:t> </a:t>
                      </a:r>
                      <a:r>
                        <a:rPr lang="en-US" sz="1400" dirty="0"/>
                        <a:t>V</a:t>
                      </a:r>
                      <a:r>
                        <a:rPr lang="en-US" sz="100" dirty="0"/>
                        <a:t> </a:t>
                      </a:r>
                      <a:r>
                        <a:rPr lang="en-US" sz="1400" dirty="0"/>
                        <a:t>s</a:t>
                      </a:r>
                      <a:endParaRPr lang="en-US" sz="1400" dirty="0">
                        <a:solidFill>
                          <a:schemeClr val="tx1"/>
                        </a:solidFill>
                      </a:endParaRPr>
                    </a:p>
                  </a:txBody>
                  <a:tcPr marL="91459" marR="91459" marT="45591" marB="45591">
                    <a:solidFill>
                      <a:srgbClr val="FFFFFF"/>
                    </a:solidFill>
                  </a:tcPr>
                </a:tc>
                <a:extLst>
                  <a:ext uri="{0D108BD9-81ED-4DB2-BD59-A6C34878D82A}">
                    <a16:rowId xmlns:a16="http://schemas.microsoft.com/office/drawing/2014/main" val="10000"/>
                  </a:ext>
                </a:extLst>
              </a:tr>
              <a:tr h="304800">
                <a:tc>
                  <a:txBody>
                    <a:bodyPr/>
                    <a:lstStyle/>
                    <a:p>
                      <a:pPr algn="ctr"/>
                      <a:r>
                        <a:rPr lang="en-US" sz="1400" dirty="0"/>
                        <a:t>Specialized data</a:t>
                      </a:r>
                      <a:endParaRPr lang="en-US" sz="1400" dirty="0">
                        <a:solidFill>
                          <a:schemeClr val="tx1"/>
                        </a:solidFill>
                      </a:endParaRPr>
                    </a:p>
                  </a:txBody>
                  <a:tcPr marL="91459" marR="91459" marT="45591" marB="45591">
                    <a:solidFill>
                      <a:srgbClr val="FFFFFF"/>
                    </a:solidFill>
                  </a:tcPr>
                </a:tc>
                <a:tc>
                  <a:txBody>
                    <a:bodyPr/>
                    <a:lstStyle/>
                    <a:p>
                      <a:pPr algn="ctr"/>
                      <a:r>
                        <a:rPr lang="en-US" sz="1400" b="1" dirty="0"/>
                        <a:t>Number</a:t>
                      </a:r>
                      <a:r>
                        <a:rPr lang="en-US" sz="1400" b="1" baseline="0" dirty="0"/>
                        <a:t> of doors</a:t>
                      </a:r>
                      <a:endParaRPr lang="en-US" sz="1400" b="1" dirty="0">
                        <a:solidFill>
                          <a:schemeClr val="tx1"/>
                        </a:solidFill>
                      </a:endParaRPr>
                    </a:p>
                  </a:txBody>
                  <a:tcPr marL="91459" marR="91459" marT="45591" marB="45591">
                    <a:solidFill>
                      <a:schemeClr val="bg1"/>
                    </a:solidFill>
                  </a:tcPr>
                </a:tc>
                <a:tc>
                  <a:txBody>
                    <a:bodyPr/>
                    <a:lstStyle/>
                    <a:p>
                      <a:pPr algn="ctr"/>
                      <a:r>
                        <a:rPr lang="en-US" sz="1400" dirty="0"/>
                        <a:t>Drive type</a:t>
                      </a:r>
                      <a:endParaRPr lang="en-US" sz="1400" dirty="0">
                        <a:solidFill>
                          <a:schemeClr val="tx1"/>
                        </a:solidFill>
                      </a:endParaRPr>
                    </a:p>
                  </a:txBody>
                  <a:tcPr marL="91459" marR="91459" marT="45591" marB="45591">
                    <a:solidFill>
                      <a:srgbClr val="FFFFFF"/>
                    </a:solidFill>
                  </a:tcPr>
                </a:tc>
                <a:tc>
                  <a:txBody>
                    <a:bodyPr/>
                    <a:lstStyle/>
                    <a:p>
                      <a:pPr algn="ctr"/>
                      <a:r>
                        <a:rPr lang="en-US" sz="1400" dirty="0"/>
                        <a:t>Passenger capacity</a:t>
                      </a:r>
                      <a:endParaRPr lang="en-US" sz="1400" dirty="0">
                        <a:solidFill>
                          <a:schemeClr val="tx1"/>
                        </a:solidFill>
                      </a:endParaRPr>
                    </a:p>
                  </a:txBody>
                  <a:tcPr marL="91459" marR="91459" marT="45591" marB="45591">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814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buFont typeface="Times New Roman"/>
              <a:buNone/>
              <a:defRPr/>
            </a:pPr>
            <a:r>
              <a:rPr lang="en-US" altLang="en-US" sz="3400" b="1" dirty="0">
                <a:solidFill>
                  <a:srgbClr val="007FA3"/>
                </a:solidFill>
                <a:latin typeface="Times New Roman" panose="02020603050405020304" pitchFamily="18" charset="0"/>
                <a:ea typeface="+mj-ea"/>
                <a:sym typeface="Times New Roman"/>
              </a:rPr>
              <a:t>Sample Code</a:t>
            </a:r>
            <a:endParaRPr lang="en-US" altLang="en-US" sz="2000" dirty="0">
              <a:solidFill>
                <a:srgbClr val="007FA3"/>
              </a:solidFill>
              <a:latin typeface="Times New Roman" panose="02020603050405020304" pitchFamily="18" charset="0"/>
              <a:ea typeface="+mj-ea"/>
              <a:sym typeface="Times New Roman"/>
            </a:endParaRPr>
          </a:p>
        </p:txBody>
      </p:sp>
      <p:pic>
        <p:nvPicPr>
          <p:cNvPr id="3" name="Picture 2" descr="A diagram with three boxes. Each box has code in it. There is an arrow pointing from the first box to the second box, and another arrow pointing from the second box to the third box. The first box has 19 lines of code, as follows. Line 1. forward slash forward slash base. Line 2. Blank. Line 3. Class automobile. Line 4. left brace. Line 5, indented. forward slash forward slash fields. Line 6, indented. private string space underscore make semicolon. Line 7, indented. private string space underscore model semicolon. Line 8, indented. private i n t space underscore mileage semicolon. Line 9, indented. private decimal space underscore price semicolon. Line 10. Blank. Line 11, indented. forward slash forward slash parameterless constructor. Line 12, indented. Public Automobile left parenthesis right parenthesis left brace ellipsis right brace. Line 13, indented. Blank. Line 14, indented. forward slash forward slash properties. Line 15, indented. Public string make left brace ellipsis right brace. Line 16, indented. Public string model left brace ellipsis right brace. Line 17, indented. Public i n t mileage left brace ellipsis right brace. Line 18, indented. Public decimal price left brace ellipsis right brace. Line 19, right brace.  The second box has 17 lines of code, as follows. Line 1. forward slash forward slash derived. Line 2. Class car colon Automobile. Line 3. left brace. Line 4, indented. forward slash forward slash field. Line 5, indented. private i n t space underscore doors semicolon. Line 6. Blank. Line 7, indented. forward slash forward slash parameterless constructor. Line 8, indented. public car left parenthesis right parenthesis.  Line 9, indented. left brace. Line 10, indented twice. Underscore door = 0 semicolon. Line 11, indented. right brace. Line 12, indented. public i n t doors. Line 13, indented. left brace. Line 14, indented twice. Get left brace return space underscore doors semicolon right brace. Line 15, indented twice. Set left brace underscore doors = value semicolon right brace. Line 16, indented. right brace. Line 17. right brace. The third box has 7 lines of code, as follows. Line 1. forward slash forward slash instantiation. Line 2. Blank. Line 3. Car my car = new car left parenthesis right parenthesis semicolon. Line 4. My car period make = double quote ford double quote semicolon. Line 5. My car period model = double quote echo double quote semicolon. Line 6. My car period mileage = 56781 semicolon. Line 7. My car period price = 7010 m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82" y="1887521"/>
            <a:ext cx="8114836" cy="3946558"/>
          </a:xfrm>
          <a:prstGeom prst="rect">
            <a:avLst/>
          </a:prstGeom>
        </p:spPr>
      </p:pic>
    </p:spTree>
    <p:extLst>
      <p:ext uri="{BB962C8B-B14F-4D97-AF65-F5344CB8AC3E}">
        <p14:creationId xmlns:p14="http://schemas.microsoft.com/office/powerpoint/2010/main" val="379220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buFont typeface="Times New Roman"/>
              <a:buNone/>
              <a:defRPr/>
            </a:pPr>
            <a:r>
              <a:rPr lang="en-US" altLang="en-US" sz="3400" b="1" dirty="0">
                <a:solidFill>
                  <a:srgbClr val="007FA3"/>
                </a:solidFill>
                <a:latin typeface="Times New Roman" panose="02020603050405020304" pitchFamily="18" charset="0"/>
                <a:ea typeface="+mj-ea"/>
                <a:sym typeface="Times New Roman"/>
              </a:rPr>
              <a:t>Base Class and Derived Class Constructors</a:t>
            </a:r>
            <a:endParaRPr lang="en-US" altLang="en-US" sz="200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idx="1"/>
          </p:nvPr>
        </p:nvSpPr>
        <p:spPr>
          <a:xfrm>
            <a:off x="457200" y="1600200"/>
            <a:ext cx="8229600" cy="1800225"/>
          </a:xfrm>
        </p:spPr>
        <p:txBody>
          <a:bodyPr>
            <a:spAutoFit/>
          </a:bodyPr>
          <a:lstStyle/>
          <a:p>
            <a:pPr marL="255651" indent="-255651" eaLnBrk="1" hangingPunct="1">
              <a:spcBef>
                <a:spcPts val="1500"/>
              </a:spcBef>
              <a:buClr>
                <a:srgbClr val="007FA3"/>
              </a:buClr>
              <a:buSzPct val="100000"/>
              <a:buFont typeface="Arial" panose="020B0604020202020204" pitchFamily="34" charset="0"/>
              <a:buChar char="•"/>
              <a:defRPr/>
            </a:pPr>
            <a:r>
              <a:rPr lang="en-US" altLang="en-US" sz="1800" dirty="0">
                <a:latin typeface="+mn-lt"/>
                <a:ea typeface="+mn-ea"/>
                <a:sym typeface="Arial"/>
              </a:rPr>
              <a:t>When you create an instance of a derived class:</a:t>
            </a:r>
          </a:p>
          <a:p>
            <a:pPr marL="742950" lvl="1" indent="-285750" eaLnBrk="1" hangingPunct="1">
              <a:spcBef>
                <a:spcPts val="600"/>
              </a:spcBef>
              <a:buClr>
                <a:srgbClr val="007FA3"/>
              </a:buClr>
              <a:buSzPct val="100000"/>
              <a:buFontTx/>
              <a:buChar char="‒"/>
              <a:defRPr/>
            </a:pPr>
            <a:r>
              <a:rPr lang="en-US" altLang="en-US" sz="1800" dirty="0">
                <a:latin typeface="+mn-lt"/>
                <a:sym typeface="Arial"/>
              </a:rPr>
              <a:t>the base class constructor is executed first</a:t>
            </a:r>
          </a:p>
          <a:p>
            <a:pPr marL="742950" lvl="1" indent="-285750" eaLnBrk="1" hangingPunct="1">
              <a:spcBef>
                <a:spcPts val="600"/>
              </a:spcBef>
              <a:buClr>
                <a:srgbClr val="007FA3"/>
              </a:buClr>
              <a:buSzPct val="100000"/>
              <a:buFontTx/>
              <a:buChar char="‒"/>
              <a:defRPr/>
            </a:pPr>
            <a:r>
              <a:rPr lang="en-US" altLang="en-US" sz="1800" dirty="0">
                <a:latin typeface="+mn-lt"/>
                <a:sym typeface="Arial"/>
              </a:rPr>
              <a:t>the derived class constructor next</a:t>
            </a:r>
          </a:p>
          <a:p>
            <a:pPr marL="742950" lvl="1" indent="-285750" eaLnBrk="1" hangingPunct="1">
              <a:spcBef>
                <a:spcPts val="600"/>
              </a:spcBef>
              <a:buClr>
                <a:srgbClr val="007FA3"/>
              </a:buClr>
              <a:buSzPct val="100000"/>
              <a:buFontTx/>
              <a:buChar char="‒"/>
              <a:defRPr/>
            </a:pPr>
            <a:r>
              <a:rPr lang="en-US" altLang="en-US" sz="1800" dirty="0">
                <a:latin typeface="+mn-lt"/>
                <a:sym typeface="Arial"/>
              </a:rPr>
              <a:t>by default the base class’s parameterless constructor is automatically executed</a:t>
            </a:r>
          </a:p>
        </p:txBody>
      </p:sp>
      <p:pic>
        <p:nvPicPr>
          <p:cNvPr id="4" name="Picture 3" descr="A diagram with two boxes. Both boxes contain code. There is an arrow pointing from the first box to the second box and inside the arrow it says inheritance. The first box has 12 lines of code, as follows. Line 1. forward slash forward slash base. Line 2. Class rectangle. Line 3. left brace. Line 4, indented. ellipsis. Line 5, indented. forward slash forward slash parameterless constructor. Line 6, indented. public rectangle left parenthesis right parenthesis left brace ellipsis right brace. Line 7. Blank. Line 8, indented. forward slash forward slash parameterized constructor. Line 9, indented. public rectangle left parenthesis i n t length comma i n t width right parenthesis. Line 10, indented. left brace ellipsis right brace. Line 11, indented. Ellipsis. Line 12. right brace. The second box has 13 lines of code, as follows. Line 1. forward slash forward slash derived. Line 2. Class box colon rectangle. Line 3. left brace. Line 4, indented. private i n t space underscore height semicolon. Line 5, indented. forward slash forward slash parameter constructor. Line 6, indented. public box left parenthesis right parenthesis left brace ellipsis right brace. Line 7. Blank. Line 8, indented. forward slash forward slash parameterized constructor. Line 9, indented. public box left parenthesis i n t length comma i n t width comma, i n height right parenthesis. Line 10, indented twice. Colon base left parenthesis length comma width right parenthesis. Line 11, indented. left brace ellipsis right brace. Line 12, indented. ellipsis. Line 1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82" y="3603585"/>
            <a:ext cx="8114836" cy="2622635"/>
          </a:xfrm>
          <a:prstGeom prst="rect">
            <a:avLst/>
          </a:prstGeom>
        </p:spPr>
      </p:pic>
    </p:spTree>
    <p:extLst>
      <p:ext uri="{BB962C8B-B14F-4D97-AF65-F5344CB8AC3E}">
        <p14:creationId xmlns:p14="http://schemas.microsoft.com/office/powerpoint/2010/main" val="4066797641"/>
      </p:ext>
    </p:extLst>
  </p:cSld>
  <p:clrMapOvr>
    <a:masterClrMapping/>
  </p:clrMapOvr>
</p:sld>
</file>

<file path=ppt/theme/theme1.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9573</TotalTime>
  <Words>2602</Words>
  <Application>Microsoft Office PowerPoint</Application>
  <PresentationFormat>On-screen Show (4:3)</PresentationFormat>
  <Paragraphs>263</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Noto Sans Symbols</vt:lpstr>
      <vt:lpstr>Arial</vt:lpstr>
      <vt:lpstr>Calibri</vt:lpstr>
      <vt:lpstr>Cascadia Code</vt:lpstr>
      <vt:lpstr>Courier New</vt:lpstr>
      <vt:lpstr>Times New Roman</vt:lpstr>
      <vt:lpstr>Verdana</vt:lpstr>
      <vt:lpstr>1_508 Lecture</vt:lpstr>
      <vt:lpstr>Inheritance, Polymorphism, and Interfaces</vt:lpstr>
      <vt:lpstr>Inheritance</vt:lpstr>
      <vt:lpstr>“Is a” Relationship (1 of 2)</vt:lpstr>
      <vt:lpstr>“is a” Relationship (2 of 2)</vt:lpstr>
      <vt:lpstr>Base and Derived Classes</vt:lpstr>
      <vt:lpstr>Inheritance Notation</vt:lpstr>
      <vt:lpstr>Examples</vt:lpstr>
      <vt:lpstr>Sample Code</vt:lpstr>
      <vt:lpstr>Base Class and Derived Class Constructors</vt:lpstr>
      <vt:lpstr>Constructor Issues in Inheritance (1 of 2)</vt:lpstr>
      <vt:lpstr>Constructor Issues in Inheritance (2 of 2)</vt:lpstr>
      <vt:lpstr>Protected Members (1 of 2)</vt:lpstr>
      <vt:lpstr>Protected Members (2 of 2)</vt:lpstr>
      <vt:lpstr>Restricting Inheritance with the sealed Keyword</vt:lpstr>
      <vt:lpstr>Polymorphism</vt:lpstr>
      <vt:lpstr>Essential Ingredients of Polymorphism</vt:lpstr>
      <vt:lpstr>Polymorphism (1 of 2)</vt:lpstr>
      <vt:lpstr>Polymorphism (2 of 2)</vt:lpstr>
      <vt:lpstr>Overriding Properties</vt:lpstr>
      <vt:lpstr>Passing Objects to Base Class Parameters</vt:lpstr>
      <vt:lpstr>Base Class Reference</vt:lpstr>
      <vt:lpstr>The “is a" Relationship Does Not Work in Reverse</vt:lpstr>
      <vt:lpstr>Summary of Polymorphism Issues</vt:lpstr>
      <vt:lpstr>Preventing Method Overriding with the sealed Keyword</vt:lpstr>
      <vt:lpstr>Abstract Classes (1 of 2)</vt:lpstr>
      <vt:lpstr>Abstract Classes (2 of 2)</vt:lpstr>
      <vt:lpstr>Members of Abstract Classes</vt:lpstr>
      <vt:lpstr>Abstract Methods</vt:lpstr>
      <vt:lpstr>Abstract Properties</vt:lpstr>
      <vt:lpstr>Extension Methods</vt:lpstr>
      <vt:lpstr>Extending the int data type (1 of 2)</vt:lpstr>
      <vt:lpstr>Extending the int data type (2 of 2)</vt:lpstr>
      <vt:lpstr>Interfaces (1 of 3)</vt:lpstr>
      <vt:lpstr>Interfaces (2 of 3)</vt:lpstr>
      <vt:lpstr>Interfaces (3 of 3)</vt:lpstr>
      <vt:lpstr>Interface Properties</vt:lpstr>
      <vt:lpstr>Read-Only Interface Properties</vt:lpstr>
      <vt:lpstr>Creating an Interface in Visual Studio </vt:lpstr>
      <vt:lpstr>Multiple Interfaces </vt:lpstr>
      <vt:lpstr>Restrictions of Interfaces </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C#®, 4e</dc:title>
  <dc:subject>Computer Science</dc:subject>
  <dc:creator>Gaddis</dc:creator>
  <cp:keywords>Starting Out With Visual C#</cp:keywords>
  <cp:lastModifiedBy>Kwak, Myungjae</cp:lastModifiedBy>
  <cp:revision>1050</cp:revision>
  <dcterms:modified xsi:type="dcterms:W3CDTF">2024-07-09T21:17:46Z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