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33"/>
  </p:notesMasterIdLst>
  <p:handoutMasterIdLst>
    <p:handoutMasterId r:id="rId34"/>
  </p:handoutMasterIdLst>
  <p:sldIdLst>
    <p:sldId id="376" r:id="rId3"/>
    <p:sldId id="362" r:id="rId4"/>
    <p:sldId id="363" r:id="rId5"/>
    <p:sldId id="333" r:id="rId6"/>
    <p:sldId id="354" r:id="rId7"/>
    <p:sldId id="336" r:id="rId8"/>
    <p:sldId id="364" r:id="rId9"/>
    <p:sldId id="335" r:id="rId10"/>
    <p:sldId id="338" r:id="rId11"/>
    <p:sldId id="355" r:id="rId12"/>
    <p:sldId id="313" r:id="rId13"/>
    <p:sldId id="365" r:id="rId14"/>
    <p:sldId id="356" r:id="rId15"/>
    <p:sldId id="357" r:id="rId16"/>
    <p:sldId id="358" r:id="rId17"/>
    <p:sldId id="366" r:id="rId18"/>
    <p:sldId id="367" r:id="rId19"/>
    <p:sldId id="368" r:id="rId20"/>
    <p:sldId id="369" r:id="rId21"/>
    <p:sldId id="370" r:id="rId22"/>
    <p:sldId id="315" r:id="rId23"/>
    <p:sldId id="339" r:id="rId24"/>
    <p:sldId id="371" r:id="rId25"/>
    <p:sldId id="372" r:id="rId26"/>
    <p:sldId id="359" r:id="rId27"/>
    <p:sldId id="373" r:id="rId28"/>
    <p:sldId id="361" r:id="rId29"/>
    <p:sldId id="360" r:id="rId30"/>
    <p:sldId id="374" r:id="rId31"/>
    <p:sldId id="375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Holcomb" initials="" lastIdx="3" clrIdx="0"/>
  <p:cmAuthor id="1" name="Ruchi Sachdev" initials="" lastIdx="8" clrIdx="1"/>
  <p:cmAuthor id="2" name="Sarah Reusché" initials="" lastIdx="13" clrIdx="2"/>
  <p:cmAuthor id="3" name="Nitin Shankar" initials="" lastIdx="6" clrIdx="3"/>
  <p:cmAuthor id="4" name="Kristen Flathman" initials="" lastIdx="1" clrIdx="4"/>
  <p:cmAuthor id="5" name="Ben Schroeter" initials="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9630F-82C1-40B7-BC3A-925EFCFF5E92}">
  <a:tblStyle styleId="{40F9630F-82C1-40B7-BC3A-925EFCFF5E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364" autoAdjust="0"/>
  </p:normalViewPr>
  <p:slideViewPr>
    <p:cSldViewPr snapToGrid="0" snapToObjects="1">
      <p:cViewPr varScale="1">
        <p:scale>
          <a:sx n="96" d="100"/>
          <a:sy n="96" d="100"/>
        </p:scale>
        <p:origin x="12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CB01-6679-D646-ACB3-8B04B786C15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C0F4D-8A6F-1C4A-B6BF-1558431E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3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02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573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2016, 2013, 2010 Pearson Education, Inc. All Rights Reserved</a:t>
            </a:r>
          </a:p>
        </p:txBody>
      </p:sp>
      <p:pic>
        <p:nvPicPr>
          <p:cNvPr id="15" name="Picture 14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55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0" y="6529254"/>
            <a:ext cx="5867400" cy="187537"/>
          </a:xfrm>
        </p:spPr>
        <p:txBody>
          <a:bodyPr/>
          <a:lstStyle>
            <a:lvl1pPr marL="0" indent="0" algn="r">
              <a:buNone/>
              <a:defRPr sz="800" baseline="0"/>
            </a:lvl1pPr>
          </a:lstStyle>
          <a:p>
            <a:pPr lvl="0"/>
            <a:r>
              <a:rPr lang="en-US" dirty="0"/>
              <a:t>Click to add copyright line</a:t>
            </a:r>
            <a:endParaRPr lang="en-IN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2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SzPct val="100000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891838CE-430E-45DE-B6AA-42DD655BB05E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64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99B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56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2016, 2013, 2010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40544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AD23-A511-424E-9DD2-B8CE2D237B20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78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5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57200" y="3733800"/>
            <a:ext cx="8229600" cy="1752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33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73720" y="2807084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73720" y="4013968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4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5368160"/>
            <a:ext cx="8229600" cy="916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302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73720" y="264168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7200" y="368316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57200" y="472464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40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783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9279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7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3750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860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9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231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0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6053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76204" y="4473387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92613" y="5159852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69448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76204" y="4473387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92613" y="5159852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55318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749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tabLst>
                <a:tab pos="176213" algn="l"/>
              </a:tabLst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  <a:p>
            <a:pPr lvl="1"/>
            <a:endParaRPr lang="en-IN" dirty="0"/>
          </a:p>
          <a:p>
            <a:pPr lvl="2"/>
            <a:endParaRPr lang="en-I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27"/>
          </p:nvPr>
        </p:nvSpPr>
        <p:spPr>
          <a:xfrm>
            <a:off x="4326230" y="5065802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06600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27"/>
          </p:nvPr>
        </p:nvSpPr>
        <p:spPr>
          <a:xfrm>
            <a:off x="4326230" y="5065802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8"/>
          </p:nvPr>
        </p:nvSpPr>
        <p:spPr>
          <a:xfrm>
            <a:off x="4326230" y="5504746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2094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0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790255" y="1494526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90256" y="1861415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790255" y="2283032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6"/>
          </p:nvPr>
        </p:nvSpPr>
        <p:spPr>
          <a:xfrm>
            <a:off x="4790255" y="270554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7"/>
          </p:nvPr>
        </p:nvSpPr>
        <p:spPr>
          <a:xfrm>
            <a:off x="4790256" y="3072434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4790255" y="3494051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4790255" y="3908712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30"/>
          </p:nvPr>
        </p:nvSpPr>
        <p:spPr>
          <a:xfrm>
            <a:off x="4790256" y="4275601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31"/>
          </p:nvPr>
        </p:nvSpPr>
        <p:spPr>
          <a:xfrm>
            <a:off x="4790255" y="4697218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32"/>
          </p:nvPr>
        </p:nvSpPr>
        <p:spPr>
          <a:xfrm>
            <a:off x="4790255" y="510555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33"/>
          </p:nvPr>
        </p:nvSpPr>
        <p:spPr>
          <a:xfrm>
            <a:off x="457200" y="1494526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34"/>
          </p:nvPr>
        </p:nvSpPr>
        <p:spPr>
          <a:xfrm>
            <a:off x="457201" y="1861415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35"/>
          </p:nvPr>
        </p:nvSpPr>
        <p:spPr>
          <a:xfrm>
            <a:off x="457200" y="2283032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36"/>
          </p:nvPr>
        </p:nvSpPr>
        <p:spPr>
          <a:xfrm>
            <a:off x="457200" y="270554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37"/>
          </p:nvPr>
        </p:nvSpPr>
        <p:spPr>
          <a:xfrm>
            <a:off x="457201" y="3072434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38"/>
          </p:nvPr>
        </p:nvSpPr>
        <p:spPr>
          <a:xfrm>
            <a:off x="457200" y="3494051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9"/>
          </p:nvPr>
        </p:nvSpPr>
        <p:spPr>
          <a:xfrm>
            <a:off x="457200" y="3908712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40"/>
          </p:nvPr>
        </p:nvSpPr>
        <p:spPr>
          <a:xfrm>
            <a:off x="457201" y="4275601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41"/>
          </p:nvPr>
        </p:nvSpPr>
        <p:spPr>
          <a:xfrm>
            <a:off x="457200" y="4697218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42"/>
          </p:nvPr>
        </p:nvSpPr>
        <p:spPr>
          <a:xfrm>
            <a:off x="457200" y="510555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5016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2016, 2013, 2010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111596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44815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2016, 2013, 2010 Pearson Education, Inc. All Rights Reserved</a:t>
            </a:r>
          </a:p>
        </p:txBody>
      </p:sp>
      <p:pic>
        <p:nvPicPr>
          <p:cNvPr id="15" name="Picture 14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76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0" y="6529254"/>
            <a:ext cx="5867400" cy="187537"/>
          </a:xfrm>
        </p:spPr>
        <p:txBody>
          <a:bodyPr/>
          <a:lstStyle>
            <a:lvl1pPr marL="0" indent="0" algn="r">
              <a:buNone/>
              <a:defRPr sz="800" baseline="0"/>
            </a:lvl1pPr>
          </a:lstStyle>
          <a:p>
            <a:pPr lvl="0"/>
            <a:r>
              <a:rPr lang="en-US" dirty="0"/>
              <a:t>Click to add copyright line</a:t>
            </a:r>
            <a:endParaRPr lang="en-IN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202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SzPct val="100000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891838CE-430E-45DE-B6AA-42DD655BB05E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906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99B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213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2016, 2013, 2010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3887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9802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AD23-A511-424E-9DD2-B8CE2D237B20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734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219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57200" y="3733800"/>
            <a:ext cx="8229600" cy="1752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13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73720" y="2807084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73720" y="4013968"/>
            <a:ext cx="8229600" cy="9193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963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73720" y="264168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7200" y="368316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57200" y="4724640"/>
            <a:ext cx="8229600" cy="71117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370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0471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15850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7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82296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82296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01978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015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9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516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57200" y="5811838"/>
            <a:ext cx="8229600" cy="457200"/>
          </a:xfrm>
        </p:spPr>
        <p:txBody>
          <a:bodyPr/>
          <a:lstStyle>
            <a:lvl2pPr indent="-283464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3657601" y="6418263"/>
            <a:ext cx="479834" cy="298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0"/>
          </p:nvPr>
        </p:nvSpPr>
        <p:spPr>
          <a:xfrm>
            <a:off x="5503863" y="6418263"/>
            <a:ext cx="453317" cy="2984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1"/>
          </p:nvPr>
        </p:nvSpPr>
        <p:spPr>
          <a:xfrm>
            <a:off x="7200900" y="6418263"/>
            <a:ext cx="576027" cy="2984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2"/>
          </p:nvPr>
        </p:nvSpPr>
        <p:spPr>
          <a:xfrm flipH="1">
            <a:off x="7976101" y="6418263"/>
            <a:ext cx="778599" cy="2984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47949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0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43400" y="4874552"/>
            <a:ext cx="3886200" cy="99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52304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35052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4876800"/>
            <a:ext cx="35052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76204" y="4473387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92613" y="5159852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76184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733800"/>
            <a:ext cx="3886200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76204" y="4473387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43399" y="2286000"/>
            <a:ext cx="3865157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3045349"/>
            <a:ext cx="3886200" cy="5827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92613" y="5159852"/>
            <a:ext cx="3886200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9542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2516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27"/>
          </p:nvPr>
        </p:nvSpPr>
        <p:spPr>
          <a:xfrm>
            <a:off x="4326230" y="5065802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471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5052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xfrm>
            <a:off x="457200" y="2286000"/>
            <a:ext cx="3505200" cy="5635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3048000"/>
            <a:ext cx="3505200" cy="570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343400" y="3081267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4332878" y="3626139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343400" y="1494526"/>
            <a:ext cx="3886200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353921" y="1979598"/>
            <a:ext cx="3865157" cy="30319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343400" y="2537829"/>
            <a:ext cx="3886200" cy="2898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2"/>
          </p:nvPr>
        </p:nvSpPr>
        <p:spPr>
          <a:xfrm>
            <a:off x="4332878" y="4065083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457200" y="3830925"/>
            <a:ext cx="3472396" cy="559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4"/>
          </p:nvPr>
        </p:nvSpPr>
        <p:spPr>
          <a:xfrm>
            <a:off x="490004" y="4570512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5"/>
          </p:nvPr>
        </p:nvSpPr>
        <p:spPr>
          <a:xfrm>
            <a:off x="506413" y="5256977"/>
            <a:ext cx="3472396" cy="506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/>
          </p:nvPr>
        </p:nvSpPr>
        <p:spPr>
          <a:xfrm>
            <a:off x="4336752" y="4520930"/>
            <a:ext cx="3886200" cy="2781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27"/>
          </p:nvPr>
        </p:nvSpPr>
        <p:spPr>
          <a:xfrm>
            <a:off x="4326230" y="5065802"/>
            <a:ext cx="3886200" cy="251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8"/>
          </p:nvPr>
        </p:nvSpPr>
        <p:spPr>
          <a:xfrm>
            <a:off x="4326230" y="5504746"/>
            <a:ext cx="3886200" cy="266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3139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0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4790255" y="1494526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90256" y="1861415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4790255" y="2283032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6"/>
          </p:nvPr>
        </p:nvSpPr>
        <p:spPr>
          <a:xfrm>
            <a:off x="4790255" y="270554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7"/>
          </p:nvPr>
        </p:nvSpPr>
        <p:spPr>
          <a:xfrm>
            <a:off x="4790256" y="3072434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4790255" y="3494051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4790255" y="3908712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30"/>
          </p:nvPr>
        </p:nvSpPr>
        <p:spPr>
          <a:xfrm>
            <a:off x="4790256" y="4275601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31"/>
          </p:nvPr>
        </p:nvSpPr>
        <p:spPr>
          <a:xfrm>
            <a:off x="4790255" y="4697218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32"/>
          </p:nvPr>
        </p:nvSpPr>
        <p:spPr>
          <a:xfrm>
            <a:off x="4790255" y="510555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33"/>
          </p:nvPr>
        </p:nvSpPr>
        <p:spPr>
          <a:xfrm>
            <a:off x="457200" y="1494526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34"/>
          </p:nvPr>
        </p:nvSpPr>
        <p:spPr>
          <a:xfrm>
            <a:off x="457201" y="1861415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35"/>
          </p:nvPr>
        </p:nvSpPr>
        <p:spPr>
          <a:xfrm>
            <a:off x="457200" y="2283032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36"/>
          </p:nvPr>
        </p:nvSpPr>
        <p:spPr>
          <a:xfrm>
            <a:off x="457200" y="270554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37"/>
          </p:nvPr>
        </p:nvSpPr>
        <p:spPr>
          <a:xfrm>
            <a:off x="457201" y="3072434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38"/>
          </p:nvPr>
        </p:nvSpPr>
        <p:spPr>
          <a:xfrm>
            <a:off x="457200" y="3494051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9"/>
          </p:nvPr>
        </p:nvSpPr>
        <p:spPr>
          <a:xfrm>
            <a:off x="457200" y="3908712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40"/>
          </p:nvPr>
        </p:nvSpPr>
        <p:spPr>
          <a:xfrm>
            <a:off x="457201" y="4275601"/>
            <a:ext cx="3886200" cy="3222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41"/>
          </p:nvPr>
        </p:nvSpPr>
        <p:spPr>
          <a:xfrm>
            <a:off x="457200" y="4697218"/>
            <a:ext cx="3886199" cy="3080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42"/>
          </p:nvPr>
        </p:nvSpPr>
        <p:spPr>
          <a:xfrm>
            <a:off x="457200" y="5105555"/>
            <a:ext cx="3886200" cy="26203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0531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2016, 2013, 2010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792953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39"/>
          <p:cNvSpPr txBox="1">
            <a:spLocks noGrp="1"/>
          </p:cNvSpPr>
          <p:nvPr>
            <p:ph type="body" idx="13"/>
          </p:nvPr>
        </p:nvSpPr>
        <p:spPr>
          <a:xfrm>
            <a:off x="474779" y="1500547"/>
            <a:ext cx="8229600" cy="205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88579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09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Learning Objectives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02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2"/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39624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2"/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7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49" r:id="rId3"/>
    <p:sldLayoutId id="2147483668" r:id="rId4"/>
    <p:sldLayoutId id="2147483669" r:id="rId5"/>
    <p:sldLayoutId id="2147483651" r:id="rId6"/>
    <p:sldLayoutId id="2147483654" r:id="rId7"/>
    <p:sldLayoutId id="2147483655" r:id="rId8"/>
    <p:sldLayoutId id="2147483667" r:id="rId9"/>
    <p:sldLayoutId id="2147483657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558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Pearson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839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9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603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6F2F-8410-C52D-86AF-2B4C73648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Language-Integrated Query (LINQ)</a:t>
            </a:r>
            <a:br>
              <a:rPr lang="en-US" altLang="en-US" dirty="0">
                <a:latin typeface="+mn-lt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6D4CA-4923-563D-447C-D478F83D7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8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en-US" sz="20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54236"/>
          </a:xfrm>
        </p:spPr>
        <p:txBody>
          <a:bodyPr/>
          <a:lstStyle/>
          <a:p>
            <a:pPr marL="255600" lvl="0" indent="-2556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General format of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 method:</a:t>
            </a:r>
          </a:p>
          <a:p>
            <a:pPr marL="886968" lvl="2" indent="0" fontAlgn="base"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Where(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FuncDelegate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13182" indent="-3429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The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 method uses the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 delegate to determine which elements will be included in the results</a:t>
            </a:r>
          </a:p>
          <a:p>
            <a:pPr marL="313182" indent="-3429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Example: </a:t>
            </a:r>
          </a:p>
          <a:p>
            <a:pPr marL="886968" lvl="2" indent="0" fontAlgn="base"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int[] numbers = { 4, 104, 2, 102, 1, 101, 3, 103 };</a:t>
            </a:r>
          </a:p>
          <a:p>
            <a:pPr marL="886968" lvl="2" indent="0" fontAlgn="base">
              <a:spcAft>
                <a:spcPct val="0"/>
              </a:spcAft>
              <a:buClr>
                <a:schemeClr val="tx2"/>
              </a:buClr>
              <a:buNone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86968" lvl="2" indent="0" fontAlgn="base"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results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numbers.Where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 =&gt; item &gt; 100);</a:t>
            </a:r>
          </a:p>
          <a:p>
            <a:pPr marL="886968" lvl="2" indent="0" fontAlgn="base"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None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86968" lvl="2" indent="0" fontAlgn="base"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 (var value in results)</a:t>
            </a:r>
          </a:p>
          <a:p>
            <a:pPr marL="886968" lvl="2" indent="0" fontAlgn="base"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86968" lvl="2" indent="0" fontAlgn="base"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value.ToString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86968" lvl="2" indent="0" fontAlgn="base"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540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OrderBy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OrderByDescending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Methods </a:t>
            </a:r>
            <a:r>
              <a:rPr lang="en-US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074059" cy="4655090"/>
          </a:xfrm>
        </p:spPr>
        <p:txBody>
          <a:bodyPr wrap="square" lIns="91425" tIns="91425" rIns="91425" bIns="91425">
            <a:spAutoFit/>
          </a:bodyPr>
          <a:lstStyle/>
          <a:p>
            <a:pPr marL="255600" lvl="0" indent="-25560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Example of the </a:t>
            </a: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OrderBy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 method: 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RetailItem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retailItems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new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RetailItem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("ergonomic chair", 295.99m),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new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RetailItem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("computer monitor", 199.95m),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new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RetailItem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("leather laptop case", 225.50m),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new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RetailItem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("printer/fax/scanner", 129.99m)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results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retailItems.OrderBy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 =&gt;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item.Price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 (var value in results)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value.Price.ToString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fontAlgn="base">
              <a:spcAft>
                <a:spcPct val="0"/>
              </a:spcAft>
              <a:buNone/>
            </a:pPr>
            <a:endParaRPr lang="en-US" altLang="en-US" sz="2200" dirty="0">
              <a:solidFill>
                <a:srgbClr val="000000"/>
              </a:solidFill>
              <a:latin typeface="Arial (Body)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014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OrderBy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OrderByDescending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Methods </a:t>
            </a:r>
            <a:r>
              <a:rPr lang="en-US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074059" cy="4293453"/>
          </a:xfrm>
        </p:spPr>
        <p:txBody>
          <a:bodyPr wrap="square" lIns="91425" tIns="91425" rIns="91425" bIns="91425">
            <a:spAutoFit/>
          </a:bodyPr>
          <a:lstStyle/>
          <a:p>
            <a:pPr marL="255600" lvl="0" indent="-25560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You can use </a:t>
            </a:r>
            <a:r>
              <a:rPr lang="en-US" altLang="en-US" sz="2200" b="1" dirty="0">
                <a:solidFill>
                  <a:srgbClr val="000000"/>
                </a:solidFill>
                <a:latin typeface="Arial (Body)"/>
                <a:ea typeface="+mn-ea"/>
              </a:rPr>
              <a:t>method chaining 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to call all necessary extension methods in one statement. </a:t>
            </a:r>
          </a:p>
          <a:p>
            <a:pPr marL="255600" lvl="0" indent="-25560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To get all elements from previous slide example that have a price less than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200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 use: 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results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retailItems.Where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 =&gt;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item.Price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200m).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 =&gt;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item.Price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 (var value in results)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value.Price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fontAlgn="base">
              <a:spcAft>
                <a:spcPct val="0"/>
              </a:spcAft>
              <a:buNone/>
            </a:pPr>
            <a:endParaRPr lang="en-US" altLang="en-US" sz="2200" dirty="0">
              <a:solidFill>
                <a:srgbClr val="000000"/>
              </a:solidFill>
              <a:latin typeface="Arial (Body)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351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Select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7612145" cy="4193425"/>
          </a:xfrm>
        </p:spPr>
        <p:txBody>
          <a:bodyPr wrap="square" lIns="91425" tIns="91425" rIns="91425" bIns="91425">
            <a:spAutoFit/>
          </a:bodyPr>
          <a:lstStyle/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The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 method is optional with method syntax. It is only used when you need to reshape the resulting data.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General format:</a:t>
            </a:r>
          </a:p>
          <a:p>
            <a:pPr marL="887400" lvl="2" indent="0" fontAlgn="base"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sz="1800" i="1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Collection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.Select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1800" i="1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FuncDelegate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Example:</a:t>
            </a:r>
          </a:p>
          <a:p>
            <a:pPr marL="487350" lvl="1" indent="0" fontAlgn="base"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names = { "Jed", "Meg", "Ted", "Ann" };</a:t>
            </a:r>
          </a:p>
          <a:p>
            <a:pPr marL="487350" lvl="1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 results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names.Where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(item =&gt;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item.Contains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("ed"))</a:t>
            </a:r>
          </a:p>
          <a:p>
            <a:pPr marL="487350" lvl="1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.Select(item =&gt;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item.ToUpper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());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The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IEnumerable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&lt;string&gt;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 collection that is returned contains the strings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"JED"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 and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"TED"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561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More LINQ Extension Methods</a:t>
            </a:r>
            <a:endParaRPr lang="en-US" altLang="en-US" sz="2000" b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7612145" cy="4593535"/>
          </a:xfrm>
        </p:spPr>
        <p:txBody>
          <a:bodyPr wrap="square" lIns="91425" tIns="91425" rIns="91425" bIns="91425">
            <a:spAutoFit/>
          </a:bodyPr>
          <a:lstStyle/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There are many LINQ extension methods in .NET. 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They cannot be invoked with LINQ query syntax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They can only be called with LINQ method syntax.</a:t>
            </a: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  <a:cs typeface="Courier New" panose="02070309020205020404" pitchFamily="49" charset="0"/>
              </a:rPr>
              <a:t>Some types: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  <a:ea typeface="+mn-ea"/>
                <a:cs typeface="Courier New" panose="02070309020205020404" pitchFamily="49" charset="0"/>
              </a:rPr>
              <a:t>Quantifier methods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  <a:ea typeface="+mn-ea"/>
                <a:cs typeface="Courier New" panose="02070309020205020404" pitchFamily="49" charset="0"/>
              </a:rPr>
              <a:t>Aggregation methods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  <a:ea typeface="+mn-ea"/>
                <a:cs typeface="Courier New" panose="02070309020205020404" pitchFamily="49" charset="0"/>
              </a:rPr>
              <a:t>Element methods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  <a:ea typeface="+mn-ea"/>
                <a:cs typeface="Courier New" panose="02070309020205020404" pitchFamily="49" charset="0"/>
              </a:rPr>
              <a:t>Generation methods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  <a:ea typeface="+mn-ea"/>
                <a:cs typeface="Courier New" panose="02070309020205020404" pitchFamily="49" charset="0"/>
              </a:rPr>
              <a:t>Set methods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  <a:ea typeface="+mn-ea"/>
                <a:cs typeface="Courier New" panose="02070309020205020404" pitchFamily="49" charset="0"/>
              </a:rPr>
              <a:t>Partitioning methods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8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Quantifier methods</a:t>
            </a:r>
            <a:endParaRPr lang="en-US" altLang="en-US" sz="2000" b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7612145" cy="3993371"/>
          </a:xfrm>
        </p:spPr>
        <p:txBody>
          <a:bodyPr wrap="square" lIns="91425" tIns="91425" rIns="91425" bIns="91425">
            <a:spAutoFit/>
          </a:bodyPr>
          <a:lstStyle/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A </a:t>
            </a:r>
            <a:r>
              <a:rPr lang="en-US" altLang="en-US" sz="2200" b="1" dirty="0">
                <a:solidFill>
                  <a:srgbClr val="000000"/>
                </a:solidFill>
                <a:latin typeface="Arial (Body)"/>
                <a:ea typeface="+mn-ea"/>
              </a:rPr>
              <a:t>quantifier method 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returns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 or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 to indicate whether one or more elements in a collection matches a condition. </a:t>
            </a: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Quantifier methods: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All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: returns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 if all elements match a condition and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 otherwise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Any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: 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returns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if any of the elements match a condition and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otherwise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: returns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if a collection contains a specific element and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288751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Aggregation methods</a:t>
            </a:r>
            <a:endParaRPr lang="en-US" altLang="en-US" sz="2000" b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1403" y="1430517"/>
            <a:ext cx="8121193" cy="4616618"/>
          </a:xfrm>
        </p:spPr>
        <p:txBody>
          <a:bodyPr wrap="square" lIns="91425" tIns="91425" rIns="91425" bIns="91425">
            <a:spAutoFit/>
          </a:bodyPr>
          <a:lstStyle/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  <a:ea typeface="+mn-ea"/>
              </a:rPr>
              <a:t>An </a:t>
            </a:r>
            <a:r>
              <a:rPr lang="en-US" altLang="en-US" sz="2000" b="1" dirty="0">
                <a:solidFill>
                  <a:srgbClr val="000000"/>
                </a:solidFill>
                <a:latin typeface="Arial (Body)"/>
                <a:ea typeface="+mn-ea"/>
              </a:rPr>
              <a:t>aggregation method 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  <a:ea typeface="+mn-ea"/>
              </a:rPr>
              <a:t>calculates a single value from a collection of values. </a:t>
            </a: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55600" lvl="0" indent="-2556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  <a:ea typeface="+mn-ea"/>
              </a:rPr>
              <a:t>Aggregation methods: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Average</a:t>
            </a:r>
            <a:r>
              <a:rPr lang="en-US" altLang="en-US" sz="1800" dirty="0">
                <a:solidFill>
                  <a:srgbClr val="000000"/>
                </a:solidFill>
                <a:latin typeface="Arial (Body)"/>
                <a:ea typeface="+mn-ea"/>
              </a:rPr>
              <a:t>: returns the average of a collection of numeric values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Count</a:t>
            </a:r>
            <a:r>
              <a:rPr lang="en-US" altLang="en-US" sz="1800" dirty="0">
                <a:solidFill>
                  <a:srgbClr val="000000"/>
                </a:solidFill>
                <a:latin typeface="Arial (Body)"/>
                <a:ea typeface="+mn-ea"/>
              </a:rPr>
              <a:t>: </a:t>
            </a: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returns the number of elements in a collection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: returns the largest value from a collection of numeric values or the largest value that is returned from a delegate that performs an operation on each element of a collection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: returns the smallest value from a collection of numeric values or the smallest value that is returned from a delegate that performs an operation on each element of a collection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: returns the sum of the elements from a collection of numeric values or the sum of the values that are returned from a delegate that performs an operation on each element of a collection</a:t>
            </a:r>
          </a:p>
        </p:txBody>
      </p:sp>
    </p:spTree>
    <p:extLst>
      <p:ext uri="{BB962C8B-B14F-4D97-AF65-F5344CB8AC3E}">
        <p14:creationId xmlns:p14="http://schemas.microsoft.com/office/powerpoint/2010/main" val="25907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Element methods</a:t>
            </a:r>
            <a:endParaRPr lang="en-US" altLang="en-US" sz="2000" b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21193" cy="4462730"/>
          </a:xfrm>
        </p:spPr>
        <p:txBody>
          <a:bodyPr wrap="square" lIns="91425" tIns="91425" rIns="91425" bIns="91425">
            <a:spAutoFit/>
          </a:bodyPr>
          <a:lstStyle/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An </a:t>
            </a:r>
            <a:r>
              <a:rPr lang="en-US" altLang="en-US" sz="2200" b="1" dirty="0">
                <a:solidFill>
                  <a:srgbClr val="000000"/>
                </a:solidFill>
                <a:latin typeface="Arial (Body)"/>
                <a:ea typeface="+mn-ea"/>
              </a:rPr>
              <a:t>element method 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returns a specific element from a collection. </a:t>
            </a: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55600" lvl="0" indent="-2556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Some element methods are (more in textbook):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ElementAt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  <a:ea typeface="+mn-ea"/>
              </a:rPr>
              <a:t>: returns the element at a specific position in a collection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First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  <a:ea typeface="+mn-ea"/>
              </a:rPr>
              <a:t>: 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returns the first element in a collection or the first element that matches a condition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: returns the last element in a collection or the last element that matches a condition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: returns the single element in a collection or the single element that matches a condition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0000"/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1103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Generation methods</a:t>
            </a:r>
            <a:endParaRPr lang="en-US" altLang="en-US" sz="2000" b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21193" cy="4632007"/>
          </a:xfrm>
        </p:spPr>
        <p:txBody>
          <a:bodyPr wrap="square" lIns="91425" tIns="91425" rIns="91425" bIns="91425">
            <a:spAutoFit/>
          </a:bodyPr>
          <a:lstStyle/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A </a:t>
            </a:r>
            <a:r>
              <a:rPr lang="en-US" altLang="en-US" sz="2200" b="1" dirty="0">
                <a:solidFill>
                  <a:srgbClr val="000000"/>
                </a:solidFill>
                <a:latin typeface="Arial (Body)"/>
                <a:ea typeface="+mn-ea"/>
              </a:rPr>
              <a:t>generation method 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generates a new collection of values. </a:t>
            </a: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55600" lvl="0" indent="-2556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  <a:ea typeface="+mn-ea"/>
              </a:rPr>
              <a:t>Generation methods: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DefaultIfEmpty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  <a:ea typeface="+mn-ea"/>
              </a:rPr>
              <a:t>: returns the elements of a collection but if the collection is empty it returns a collection with one default value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Enumerable.Empty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  <a:ea typeface="+mn-ea"/>
              </a:rPr>
              <a:t>: 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returns an empty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 collection of a specified data type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Enumerable.Range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: returns an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&lt;int&gt;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 collection containing a specific number of sequential integers, starting at a specific value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Enumerable.Repeat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: returns a collection of a specified data type and size, containing one value that is repeated for each element</a:t>
            </a:r>
            <a:endParaRPr lang="en-US" altLang="en-US" sz="2200" dirty="0">
              <a:solidFill>
                <a:srgbClr val="000000"/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02388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Set methods</a:t>
            </a:r>
            <a:endParaRPr lang="en-US" altLang="en-US" sz="2000" b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21193" cy="4508896"/>
          </a:xfrm>
        </p:spPr>
        <p:txBody>
          <a:bodyPr wrap="square" lIns="91425" tIns="91425" rIns="91425" bIns="91425">
            <a:spAutoFit/>
          </a:bodyPr>
          <a:lstStyle/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  <a:ea typeface="+mn-ea"/>
              </a:rPr>
              <a:t>A </a:t>
            </a:r>
            <a:r>
              <a:rPr lang="en-US" altLang="en-US" sz="2400" b="1" dirty="0">
                <a:solidFill>
                  <a:srgbClr val="000000"/>
                </a:solidFill>
                <a:latin typeface="Arial (Body)"/>
                <a:ea typeface="+mn-ea"/>
              </a:rPr>
              <a:t>set method </a:t>
            </a:r>
            <a:r>
              <a:rPr lang="en-US" altLang="en-US" sz="2400" dirty="0">
                <a:solidFill>
                  <a:srgbClr val="000000"/>
                </a:solidFill>
                <a:latin typeface="Arial (Body)"/>
                <a:ea typeface="+mn-ea"/>
              </a:rPr>
              <a:t>performs a mathematical set operation on two collections of values (except the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Distinct</a:t>
            </a:r>
            <a:r>
              <a:rPr lang="en-US" altLang="en-US" sz="2400" dirty="0">
                <a:solidFill>
                  <a:srgbClr val="000000"/>
                </a:solidFill>
                <a:latin typeface="Arial (Body)"/>
                <a:ea typeface="+mn-ea"/>
              </a:rPr>
              <a:t> method which works on only one collection). 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55600" lvl="0" indent="-2556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  <a:ea typeface="+mn-ea"/>
              </a:rPr>
              <a:t>Set methods: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Distinct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  <a:ea typeface="+mn-ea"/>
              </a:rPr>
              <a:t>: returns a copy of a collection with duplicates removed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Except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  <a:ea typeface="+mn-ea"/>
              </a:rPr>
              <a:t>: 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returns a collection that contains the elements of the first collection that are not in the second collection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: returns a collection that contains only the elements that are found in both of the collections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: returns a collection that contains all of the distinct elements of the two collections</a:t>
            </a:r>
          </a:p>
        </p:txBody>
      </p:sp>
    </p:spTree>
    <p:extLst>
      <p:ext uri="{BB962C8B-B14F-4D97-AF65-F5344CB8AC3E}">
        <p14:creationId xmlns:p14="http://schemas.microsoft.com/office/powerpoint/2010/main" val="70977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754144"/>
            <a:ext cx="8229600" cy="747119"/>
          </a:xfrm>
        </p:spPr>
        <p:txBody>
          <a:bodyPr/>
          <a:lstStyle/>
          <a:p>
            <a:r>
              <a:rPr lang="en-US" sz="3200" dirty="0"/>
              <a:t>Language-Integrated Query (LINQ) </a:t>
            </a:r>
            <a:r>
              <a:rPr lang="en-US" sz="2000" b="0" dirty="0"/>
              <a:t>(1 of 2)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1340" y="1581345"/>
            <a:ext cx="8229600" cy="4357542"/>
          </a:xfrm>
        </p:spPr>
        <p:txBody>
          <a:bodyPr/>
          <a:lstStyle/>
          <a:p>
            <a:pPr marL="343332" lvl="0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Arial (Body)"/>
              </a:rPr>
              <a:t>LINQ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or </a:t>
            </a:r>
            <a:r>
              <a:rPr lang="en-US" altLang="en-US" sz="2200" b="1" dirty="0">
                <a:solidFill>
                  <a:srgbClr val="000000"/>
                </a:solidFill>
                <a:latin typeface="Arial (Body)"/>
              </a:rPr>
              <a:t>Language-Integrated Query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is a query language that is built into C# and can be used to query data from many sources.</a:t>
            </a:r>
          </a:p>
          <a:p>
            <a:pPr marL="343332" lvl="0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While SQL allows you to query data in a database, LINQ tools are provided by .NET to allow you to query many types of data.</a:t>
            </a:r>
          </a:p>
          <a:p>
            <a:pPr marL="343332" lvl="0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Arial (Body)"/>
              </a:rPr>
              <a:t>LINQ to Objects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allows you to query data that are stored in collections such as arrays and lists.</a:t>
            </a:r>
          </a:p>
          <a:p>
            <a:pPr marL="343332" lvl="0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General format:</a:t>
            </a:r>
          </a:p>
          <a:p>
            <a:pPr marL="887400" lvl="2" indent="0" fontAlgn="base"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resultVariable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LINQquery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4046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Partitioning methods</a:t>
            </a:r>
            <a:endParaRPr lang="en-US" altLang="en-US" sz="2000" b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21193" cy="4139564"/>
          </a:xfrm>
        </p:spPr>
        <p:txBody>
          <a:bodyPr wrap="square" lIns="91425" tIns="91425" rIns="91425" bIns="91425">
            <a:spAutoFit/>
          </a:bodyPr>
          <a:lstStyle/>
          <a:p>
            <a:pPr marL="255600" lvl="0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  <a:ea typeface="+mn-ea"/>
              </a:rPr>
              <a:t>A </a:t>
            </a:r>
            <a:r>
              <a:rPr lang="en-US" altLang="en-US" sz="2400" b="1" dirty="0">
                <a:solidFill>
                  <a:srgbClr val="000000"/>
                </a:solidFill>
                <a:latin typeface="Arial (Body)"/>
                <a:ea typeface="+mn-ea"/>
              </a:rPr>
              <a:t>partitioning method </a:t>
            </a:r>
            <a:r>
              <a:rPr lang="en-US" altLang="en-US" sz="2400" dirty="0">
                <a:solidFill>
                  <a:srgbClr val="000000"/>
                </a:solidFill>
                <a:latin typeface="Arial (Body)"/>
                <a:ea typeface="+mn-ea"/>
              </a:rPr>
              <a:t>divides a collection into two sections and returns one of the sections. 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55600" lvl="0" indent="-2556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  <a:ea typeface="+mn-ea"/>
              </a:rPr>
              <a:t>Partitioning methods: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Skip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  <a:ea typeface="+mn-ea"/>
              </a:rPr>
              <a:t>: skips a specified number of elements, starting at the first element, and returns the remaining elements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SkipWhile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  <a:ea typeface="+mn-ea"/>
              </a:rPr>
              <a:t>: 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skips a specified number of elements that match a condition and returns the remaining elements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: returns a specified number of elements from the collection, starting at the first element</a:t>
            </a:r>
          </a:p>
          <a:p>
            <a:pPr lvl="1" indent="-2556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TakeWhile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: returns elements starting at the first element that match a condition</a:t>
            </a:r>
          </a:p>
        </p:txBody>
      </p:sp>
    </p:spTree>
    <p:extLst>
      <p:ext uri="{BB962C8B-B14F-4D97-AF65-F5344CB8AC3E}">
        <p14:creationId xmlns:p14="http://schemas.microsoft.com/office/powerpoint/2010/main" val="413054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502921"/>
            <a:ext cx="8229600" cy="1097279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Using LINQ to Query a Database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908732"/>
          </a:xfrm>
        </p:spPr>
        <p:txBody>
          <a:bodyPr wrap="square" lIns="91425" tIns="91425" rIns="91425" bIns="91425">
            <a:spAutoFit/>
          </a:bodyPr>
          <a:lstStyle/>
          <a:p>
            <a:pPr lvl="0" fontAlgn="base"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  <a:ea typeface="+mn-ea"/>
              </a:rPr>
              <a:t>To use LINQ to query a database, use a tool called </a:t>
            </a:r>
            <a:r>
              <a:rPr lang="en-US" altLang="en-US" sz="2400" b="1" dirty="0">
                <a:solidFill>
                  <a:srgbClr val="000000"/>
                </a:solidFill>
                <a:latin typeface="Arial (Body)"/>
                <a:ea typeface="+mn-ea"/>
              </a:rPr>
              <a:t>LINQ to SQL</a:t>
            </a:r>
            <a:r>
              <a:rPr lang="en-US" altLang="en-US" sz="2400" dirty="0">
                <a:solidFill>
                  <a:srgbClr val="000000"/>
                </a:solidFill>
                <a:latin typeface="Arial (Body)"/>
                <a:ea typeface="+mn-ea"/>
              </a:rPr>
              <a:t>.</a:t>
            </a:r>
          </a:p>
          <a:p>
            <a:pPr lvl="0" fontAlgn="base"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  <a:ea typeface="+mn-ea"/>
              </a:rPr>
              <a:t>LINQ to SQL is an </a:t>
            </a:r>
            <a:r>
              <a:rPr lang="en-US" altLang="en-US" sz="2400" b="1" dirty="0">
                <a:solidFill>
                  <a:srgbClr val="000000"/>
                </a:solidFill>
                <a:latin typeface="Arial (Body)"/>
                <a:ea typeface="+mn-ea"/>
              </a:rPr>
              <a:t>Object Relational Mapping </a:t>
            </a:r>
            <a:r>
              <a:rPr lang="en-US" altLang="en-US" sz="2400" dirty="0">
                <a:solidFill>
                  <a:srgbClr val="000000"/>
                </a:solidFill>
                <a:latin typeface="Arial (Body)"/>
                <a:ea typeface="+mn-ea"/>
              </a:rPr>
              <a:t>(</a:t>
            </a:r>
            <a:r>
              <a:rPr lang="en-US" altLang="en-US" sz="2400" b="1" dirty="0">
                <a:solidFill>
                  <a:srgbClr val="000000"/>
                </a:solidFill>
                <a:latin typeface="Arial (Body)"/>
                <a:ea typeface="+mn-ea"/>
              </a:rPr>
              <a:t>ORM</a:t>
            </a:r>
            <a:r>
              <a:rPr lang="en-US" altLang="en-US" sz="2400" dirty="0">
                <a:solidFill>
                  <a:srgbClr val="000000"/>
                </a:solidFill>
                <a:latin typeface="Arial (Body)"/>
                <a:ea typeface="+mn-ea"/>
              </a:rPr>
              <a:t>)</a:t>
            </a:r>
          </a:p>
          <a:p>
            <a:pPr lvl="0" fontAlgn="base"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  <a:ea typeface="+mn-ea"/>
              </a:rPr>
              <a:t>An ORM tool is software that converts a database into objects. </a:t>
            </a:r>
          </a:p>
          <a:p>
            <a:pPr lvl="0" fontAlgn="base"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  <a:ea typeface="+mn-ea"/>
              </a:rPr>
              <a:t>Then the programmer writes LINQ queries to work with these objects</a:t>
            </a:r>
          </a:p>
          <a:p>
            <a:pPr lvl="0" fontAlgn="base"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  <a:ea typeface="+mn-ea"/>
              </a:rPr>
              <a:t>LINQ to SQL translates LINQ queries into SQL queries</a:t>
            </a:r>
          </a:p>
        </p:txBody>
      </p:sp>
    </p:spTree>
    <p:extLst>
      <p:ext uri="{BB962C8B-B14F-4D97-AF65-F5344CB8AC3E}">
        <p14:creationId xmlns:p14="http://schemas.microsoft.com/office/powerpoint/2010/main" val="3999200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Context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533"/>
            <a:ext cx="8229600" cy="475103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+mn-lt"/>
              </a:rPr>
              <a:t>A </a:t>
            </a:r>
            <a:r>
              <a:rPr lang="en-US" altLang="en-US" sz="2400" b="1" dirty="0">
                <a:latin typeface="+mn-lt"/>
              </a:rPr>
              <a:t>data context object </a:t>
            </a:r>
            <a:r>
              <a:rPr lang="en-US" altLang="en-US" sz="2400" dirty="0">
                <a:latin typeface="+mn-lt"/>
              </a:rPr>
              <a:t>represents a database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It can:</a:t>
            </a:r>
          </a:p>
          <a:p>
            <a:pPr lvl="1"/>
            <a:r>
              <a:rPr lang="en-US" altLang="en-US" sz="2400" dirty="0">
                <a:latin typeface="+mn-lt"/>
              </a:rPr>
              <a:t>connect to a database</a:t>
            </a:r>
          </a:p>
          <a:p>
            <a:pPr lvl="1"/>
            <a:r>
              <a:rPr lang="en-US" altLang="en-US" sz="2400" dirty="0">
                <a:latin typeface="+mn-lt"/>
              </a:rPr>
              <a:t>translate LINQ queries to SQL queries</a:t>
            </a:r>
          </a:p>
          <a:p>
            <a:pPr lvl="1"/>
            <a:r>
              <a:rPr lang="en-US" altLang="en-US" sz="2400" dirty="0">
                <a:latin typeface="+mn-lt"/>
              </a:rPr>
              <a:t>execute those SQL queries on the database</a:t>
            </a:r>
          </a:p>
          <a:p>
            <a:r>
              <a:rPr lang="en-US" altLang="en-US" sz="2400" dirty="0">
                <a:latin typeface="+mn-lt"/>
              </a:rPr>
              <a:t>Visual Studio automatically generates a class in your project, derived from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DataContext</a:t>
            </a:r>
            <a:r>
              <a:rPr lang="en-US" altLang="en-US" sz="2400" dirty="0">
                <a:latin typeface="+mn-lt"/>
              </a:rPr>
              <a:t> class in .NET. You create an object that is an instance of the derived class which is the data context object that represents the database.</a:t>
            </a:r>
          </a:p>
        </p:txBody>
      </p:sp>
    </p:spTree>
    <p:extLst>
      <p:ext uri="{BB962C8B-B14F-4D97-AF65-F5344CB8AC3E}">
        <p14:creationId xmlns:p14="http://schemas.microsoft.com/office/powerpoint/2010/main" val="839036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533"/>
            <a:ext cx="8229600" cy="330873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+mn-lt"/>
              </a:rPr>
              <a:t>A </a:t>
            </a:r>
            <a:r>
              <a:rPr lang="en-US" altLang="en-US" sz="2400" b="1" dirty="0">
                <a:latin typeface="+mn-lt"/>
              </a:rPr>
              <a:t>table object </a:t>
            </a:r>
            <a:r>
              <a:rPr lang="en-US" altLang="en-US" sz="2400" dirty="0">
                <a:latin typeface="+mn-lt"/>
              </a:rPr>
              <a:t>represents a table in a database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It is an instance of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altLang="en-US" sz="2400" dirty="0">
                <a:latin typeface="+mn-lt"/>
              </a:rPr>
              <a:t> class in .NET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Essentially it is an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altLang="en-US" sz="2400" dirty="0">
                <a:latin typeface="+mn-lt"/>
              </a:rPr>
              <a:t> collection that contains the rows of a database as its elements</a:t>
            </a:r>
          </a:p>
          <a:p>
            <a:pPr lvl="1"/>
            <a:r>
              <a:rPr lang="en-US" altLang="en-US" sz="2400" dirty="0">
                <a:latin typeface="+mn-lt"/>
              </a:rPr>
              <a:t>You can iterate over the table object elements</a:t>
            </a:r>
          </a:p>
        </p:txBody>
      </p:sp>
    </p:spTree>
    <p:extLst>
      <p:ext uri="{BB962C8B-B14F-4D97-AF65-F5344CB8AC3E}">
        <p14:creationId xmlns:p14="http://schemas.microsoft.com/office/powerpoint/2010/main" val="3099491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533"/>
            <a:ext cx="8229600" cy="475103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+mn-lt"/>
              </a:rPr>
              <a:t>An </a:t>
            </a:r>
            <a:r>
              <a:rPr lang="en-US" altLang="en-US" sz="2400" b="1" dirty="0">
                <a:latin typeface="+mn-lt"/>
              </a:rPr>
              <a:t>entity object </a:t>
            </a:r>
            <a:r>
              <a:rPr lang="en-US" altLang="en-US" sz="2400" dirty="0">
                <a:latin typeface="+mn-lt"/>
              </a:rPr>
              <a:t>represents a row in a table</a:t>
            </a:r>
          </a:p>
          <a:p>
            <a:pPr eaLnBrk="1" hangingPunct="1"/>
            <a:r>
              <a:rPr lang="en-US" altLang="en-US" sz="2400" dirty="0">
                <a:latin typeface="+mn-lt"/>
              </a:rPr>
              <a:t>Example: Assume each row in a table has 3 columns:</a:t>
            </a:r>
          </a:p>
          <a:p>
            <a:pPr lvl="1"/>
            <a:r>
              <a:rPr lang="en-US" altLang="en-US" sz="2200" dirty="0">
                <a:latin typeface="+mn-lt"/>
              </a:rPr>
              <a:t>An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+mn-lt"/>
              </a:rPr>
              <a:t> column named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200" dirty="0">
                <a:latin typeface="+mn-lt"/>
              </a:rPr>
              <a:t>An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nvarchar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(50) </a:t>
            </a:r>
            <a:r>
              <a:rPr lang="en-US" altLang="en-US" sz="2200" dirty="0">
                <a:latin typeface="+mn-lt"/>
              </a:rPr>
              <a:t>column named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lvl="1"/>
            <a:r>
              <a:rPr lang="en-US" altLang="en-US" sz="2200" dirty="0">
                <a:latin typeface="+mn-lt"/>
              </a:rPr>
              <a:t>A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  <a:r>
              <a:rPr lang="en-US" altLang="en-US" sz="2200" dirty="0">
                <a:latin typeface="+mn-lt"/>
              </a:rPr>
              <a:t> column named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PayRate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>
                <a:latin typeface="+mn-lt"/>
              </a:rPr>
              <a:t>An entity object that represents this row has 3 properties:</a:t>
            </a:r>
          </a:p>
          <a:p>
            <a:pPr lvl="1"/>
            <a:r>
              <a:rPr lang="en-US" altLang="en-US" sz="2200" dirty="0"/>
              <a:t>An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0" dirty="0"/>
              <a:t> property named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200" dirty="0"/>
              <a:t>A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200" dirty="0"/>
              <a:t>property named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lvl="1"/>
            <a:r>
              <a:rPr lang="en-US" altLang="en-US" sz="2200" dirty="0"/>
              <a:t>A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en-US" altLang="en-US" sz="2200" dirty="0"/>
              <a:t> property named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PayRate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466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LINQ to SQL to Work with a Database </a:t>
            </a:r>
            <a:r>
              <a:rPr lang="en-US" sz="2000" b="0" dirty="0"/>
              <a:t>(1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534"/>
            <a:ext cx="8229600" cy="4788742"/>
          </a:xfrm>
        </p:spPr>
        <p:txBody>
          <a:bodyPr/>
          <a:lstStyle/>
          <a:p>
            <a:pPr marL="342900" indent="-342900" eaLnBrk="1" hangingPunct="1">
              <a:buFont typeface="+mj-lt"/>
              <a:buAutoNum type="arabicPeriod"/>
            </a:pPr>
            <a:r>
              <a:rPr lang="en-US" altLang="en-US" sz="2400" b="1" dirty="0">
                <a:latin typeface="+mn-lt"/>
                <a:cs typeface="Courier New" panose="02070309020205020404" pitchFamily="49" charset="0"/>
              </a:rPr>
              <a:t>Add a connection to the database</a:t>
            </a:r>
          </a:p>
          <a:p>
            <a:pPr marL="486918" lvl="1" indent="0">
              <a:buNone/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One way to do this: Open </a:t>
            </a:r>
            <a:r>
              <a:rPr lang="en-US" altLang="en-US" sz="2000" i="1" dirty="0">
                <a:latin typeface="+mn-lt"/>
                <a:cs typeface="Courier New" panose="02070309020205020404" pitchFamily="49" charset="0"/>
              </a:rPr>
              <a:t>Server Explorer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, click on </a:t>
            </a:r>
            <a:r>
              <a:rPr lang="en-US" altLang="en-US" sz="2000" i="1" dirty="0">
                <a:latin typeface="+mn-lt"/>
                <a:cs typeface="Courier New" panose="02070309020205020404" pitchFamily="49" charset="0"/>
              </a:rPr>
              <a:t>Connect to Database 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icon, use </a:t>
            </a:r>
            <a:r>
              <a:rPr lang="en-US" altLang="en-US" sz="2000" i="1" dirty="0">
                <a:latin typeface="+mn-lt"/>
                <a:cs typeface="Courier New" panose="02070309020205020404" pitchFamily="49" charset="0"/>
              </a:rPr>
              <a:t>Add Connection 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window that appears to browse to your desired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b="1" dirty="0">
                <a:latin typeface="+mn-lt"/>
                <a:cs typeface="Courier New" panose="02070309020205020404" pitchFamily="49" charset="0"/>
              </a:rPr>
              <a:t>Add a DBML file to the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Click </a:t>
            </a:r>
            <a:r>
              <a:rPr lang="en-US" altLang="en-US" sz="2000" i="1" dirty="0">
                <a:latin typeface="+mn-lt"/>
                <a:cs typeface="Courier New" panose="02070309020205020404" pitchFamily="49" charset="0"/>
              </a:rPr>
              <a:t>Project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 on the menu, then click </a:t>
            </a:r>
            <a:r>
              <a:rPr lang="en-US" altLang="en-US" sz="2000" i="1" dirty="0">
                <a:latin typeface="+mn-lt"/>
                <a:cs typeface="Courier New" panose="02070309020205020404" pitchFamily="49" charset="0"/>
              </a:rPr>
              <a:t>Add New Item…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In</a:t>
            </a:r>
            <a:r>
              <a:rPr lang="en-US" altLang="en-US" sz="2000" i="1" dirty="0">
                <a:latin typeface="+mn-lt"/>
                <a:cs typeface="Courier New" panose="02070309020205020404" pitchFamily="49" charset="0"/>
              </a:rPr>
              <a:t> Add New Item 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window, select </a:t>
            </a:r>
            <a:r>
              <a:rPr lang="en-US" altLang="en-US" sz="2000" i="1" dirty="0">
                <a:latin typeface="+mn-lt"/>
                <a:cs typeface="Courier New" panose="02070309020205020404" pitchFamily="49" charset="0"/>
              </a:rPr>
              <a:t>Data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 in left pane, </a:t>
            </a:r>
            <a:r>
              <a:rPr lang="en-US" altLang="en-US" sz="2000" i="1" dirty="0">
                <a:latin typeface="+mn-lt"/>
                <a:cs typeface="Courier New" panose="02070309020205020404" pitchFamily="49" charset="0"/>
              </a:rPr>
              <a:t>LINQ to SQL Classes 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in center pane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In </a:t>
            </a:r>
            <a:r>
              <a:rPr lang="en-US" altLang="en-US" sz="2000" i="1" dirty="0">
                <a:latin typeface="+mn-lt"/>
                <a:cs typeface="Courier New" panose="02070309020205020404" pitchFamily="49" charset="0"/>
              </a:rPr>
              <a:t>Name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 text box, change default name to what you want, then click </a:t>
            </a:r>
            <a:r>
              <a:rPr lang="en-US" altLang="en-US" sz="2000" i="1" dirty="0">
                <a:latin typeface="+mn-lt"/>
                <a:cs typeface="Courier New" panose="02070309020205020404" pitchFamily="49" charset="0"/>
              </a:rPr>
              <a:t>Add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 button</a:t>
            </a:r>
          </a:p>
          <a:p>
            <a:pPr marL="429768" indent="-457200">
              <a:buFont typeface="+mj-lt"/>
              <a:buAutoNum type="arabicPeriod"/>
            </a:pPr>
            <a:r>
              <a:rPr lang="en-US" altLang="en-US" sz="2400" b="1" dirty="0">
                <a:cs typeface="Courier New" panose="02070309020205020404" pitchFamily="49" charset="0"/>
              </a:rPr>
              <a:t>Use the Object Relational Designer to select the database tables to be worked with</a:t>
            </a:r>
          </a:p>
          <a:p>
            <a:pPr marL="429768" indent="-457200">
              <a:buFont typeface="+mj-lt"/>
              <a:buAutoNum type="arabicPeriod"/>
            </a:pPr>
            <a:endParaRPr lang="en-US" altLang="en-US" sz="24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5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LINQ to SQL to Work with a Database </a:t>
            </a:r>
            <a:r>
              <a:rPr lang="en-US" sz="2000" b="0" dirty="0"/>
              <a:t>(2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534"/>
            <a:ext cx="8229600" cy="4788742"/>
          </a:xfrm>
        </p:spPr>
        <p:txBody>
          <a:bodyPr/>
          <a:lstStyle/>
          <a:p>
            <a:pPr marL="342900" indent="-342900"/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The following classes will be automatically created in your project:</a:t>
            </a:r>
          </a:p>
          <a:p>
            <a:pPr marL="829818" lvl="1" indent="-342900"/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A data context class will represent the database. It is derived from the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DataContext</a:t>
            </a:r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 class in .NET.</a:t>
            </a:r>
          </a:p>
          <a:p>
            <a:pPr marL="829818" lvl="1" indent="-342900"/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The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DataContext</a:t>
            </a:r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 class contains one or more tables, as properties. Each table object is an instance of 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 class in .NET. Each table object is a collection of entity objects that represent the rows in the table.</a:t>
            </a:r>
          </a:p>
          <a:p>
            <a:pPr marL="829818" lvl="1" indent="-342900"/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The entity objects contain properties that represent the columns in the table.</a:t>
            </a:r>
          </a:p>
        </p:txBody>
      </p:sp>
    </p:spTree>
    <p:extLst>
      <p:ext uri="{BB962C8B-B14F-4D97-AF65-F5344CB8AC3E}">
        <p14:creationId xmlns:p14="http://schemas.microsoft.com/office/powerpoint/2010/main" val="358046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SQL Naming Conventions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533"/>
            <a:ext cx="8229600" cy="4656767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+mn-lt"/>
              </a:rPr>
              <a:t>The name of the data context class is based on the name of the DBML file. </a:t>
            </a:r>
          </a:p>
          <a:p>
            <a:pPr lvl="1"/>
            <a:r>
              <a:rPr lang="en-US" altLang="en-US" sz="2000" dirty="0">
                <a:latin typeface="+mn-lt"/>
              </a:rPr>
              <a:t>Example: the data context class will be named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PersonnelDataContext</a:t>
            </a:r>
            <a:r>
              <a:rPr lang="en-US" altLang="en-US" sz="2000" dirty="0">
                <a:latin typeface="+mn-lt"/>
              </a:rPr>
              <a:t> if the DBML is named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Personnel.dbml</a:t>
            </a:r>
            <a:endParaRPr lang="en-US" altLang="en-US" sz="2000" dirty="0">
              <a:latin typeface="+mn-lt"/>
            </a:endParaRPr>
          </a:p>
          <a:p>
            <a:pPr>
              <a:spcBef>
                <a:spcPts val="800"/>
              </a:spcBef>
            </a:pPr>
            <a:r>
              <a:rPr lang="en-US" altLang="en-US" sz="2000" dirty="0">
                <a:latin typeface="+mn-lt"/>
              </a:rPr>
              <a:t>A table object's name is the plural version of the database table's name.</a:t>
            </a:r>
          </a:p>
          <a:p>
            <a:pPr>
              <a:spcBef>
                <a:spcPts val="800"/>
              </a:spcBef>
            </a:pPr>
            <a:r>
              <a:rPr lang="en-US" altLang="en-US" sz="2000" dirty="0">
                <a:latin typeface="+mn-lt"/>
              </a:rPr>
              <a:t>The associated entity class's name is the singular version of the database table's name.</a:t>
            </a:r>
          </a:p>
          <a:p>
            <a:pPr>
              <a:spcBef>
                <a:spcPts val="800"/>
              </a:spcBef>
            </a:pPr>
            <a:r>
              <a:rPr lang="en-US" altLang="en-US" sz="2000" dirty="0">
                <a:latin typeface="+mn-lt"/>
              </a:rPr>
              <a:t>Example: if a database table is named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altLang="en-US" sz="2000" dirty="0">
                <a:latin typeface="+mn-lt"/>
              </a:rPr>
              <a:t>, Visual Studio will name the table object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altLang="en-US" sz="2000" dirty="0">
                <a:latin typeface="+mn-lt"/>
              </a:rPr>
              <a:t> and will name the entity class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altLang="en-US" sz="2000" dirty="0">
                <a:latin typeface="+mn-lt"/>
              </a:rPr>
              <a:t>. Therefore,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altLang="en-US" sz="2000" dirty="0">
                <a:latin typeface="+mn-lt"/>
              </a:rPr>
              <a:t> object will be a collection of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altLang="en-US" sz="2000" dirty="0">
                <a:latin typeface="+mn-lt"/>
              </a:rPr>
              <a:t> objects.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87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468" y="527901"/>
            <a:ext cx="8229600" cy="718761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Working with the Data Context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7328" y="1447546"/>
            <a:ext cx="8229600" cy="4547901"/>
          </a:xfrm>
        </p:spPr>
        <p:txBody>
          <a:bodyPr/>
          <a:lstStyle/>
          <a:p>
            <a:pPr fontAlgn="base">
              <a:spcAft>
                <a:spcPts val="1200"/>
              </a:spcAft>
              <a:buClr>
                <a:schemeClr val="tx2"/>
              </a:buClr>
              <a:buSzTx/>
            </a:pP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</a:rPr>
              <a:t>To create an instance of, for example, a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UsedCarDataContext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</a:rPr>
              <a:t>class, write:</a:t>
            </a:r>
          </a:p>
          <a:p>
            <a:pPr marL="487350" lvl="1" indent="0" fontAlgn="base">
              <a:spcAft>
                <a:spcPct val="0"/>
              </a:spcAft>
              <a:buClr>
                <a:schemeClr val="tx2"/>
              </a:buClr>
              <a:buSz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UsedCarDataContext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db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new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UsedCarDataContext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fontAlgn="base">
              <a:spcAft>
                <a:spcPct val="0"/>
              </a:spcAft>
              <a:buClr>
                <a:schemeClr val="tx2"/>
              </a:buClr>
              <a:buSzTx/>
            </a:pP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</a:rPr>
              <a:t>Then you can use the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db</a:t>
            </a: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</a:rPr>
              <a:t> object to access the database's table. The example below assumes the database table (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Cars</a:t>
            </a: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</a:rPr>
              <a:t>) has a column named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Mileage</a:t>
            </a: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  <a:cs typeface="Courier New" panose="02070309020205020404" pitchFamily="49" charset="0"/>
              </a:rPr>
              <a:t>.</a:t>
            </a: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</a:rPr>
              <a:t> The entity class is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Car</a:t>
            </a: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</a:rPr>
              <a:t>. This code iterates over each row in the table, adding the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Mileage</a:t>
            </a: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</a:rPr>
              <a:t> column to a </a:t>
            </a:r>
            <a:r>
              <a:rPr lang="en-US" altLang="en-US" sz="2200" dirty="0" err="1">
                <a:solidFill>
                  <a:srgbClr val="000000"/>
                </a:solidFill>
                <a:latin typeface="+mn-lt"/>
                <a:ea typeface="+mn-ea"/>
              </a:rPr>
              <a:t>ListBox</a:t>
            </a: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</a:rPr>
              <a:t>:</a:t>
            </a:r>
          </a:p>
          <a:p>
            <a:pPr marL="487350" lvl="1" indent="0" fontAlgn="base">
              <a:spcAft>
                <a:spcPct val="0"/>
              </a:spcAft>
              <a:buClr>
                <a:schemeClr val="tx2"/>
              </a:buClr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foreach(Car c in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db.Cars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487350" lvl="1" indent="0" fontAlgn="base"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487350" lvl="1" indent="0" fontAlgn="base"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mileageListBox.Items.Add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c.Mileage.ToString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());</a:t>
            </a:r>
          </a:p>
          <a:p>
            <a:pPr marL="487350" lvl="1" indent="0" fontAlgn="base"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7574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468" y="527901"/>
            <a:ext cx="8229600" cy="718761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Writing LINQ to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7328" y="1447546"/>
            <a:ext cx="8229600" cy="4378219"/>
          </a:xfrm>
        </p:spPr>
        <p:txBody>
          <a:bodyPr/>
          <a:lstStyle/>
          <a:p>
            <a:pPr fontAlgn="base">
              <a:spcAft>
                <a:spcPts val="1200"/>
              </a:spcAft>
              <a:buClr>
                <a:schemeClr val="tx2"/>
              </a:buClr>
              <a:buSzTx/>
            </a:pP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</a:rPr>
              <a:t>Using Tutorial 14-4 as an example, this code creates a data context object, uses a LINQ query to retrieve all phone numbers from the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Persons</a:t>
            </a:r>
            <a:r>
              <a:rPr lang="en-US" altLang="en-US" sz="2200" dirty="0">
                <a:solidFill>
                  <a:srgbClr val="000000"/>
                </a:solidFill>
                <a:latin typeface="+mn-lt"/>
                <a:ea typeface="+mn-ea"/>
              </a:rPr>
              <a:t> table object, and sorts the results by name. </a:t>
            </a:r>
          </a:p>
          <a:p>
            <a:pPr marL="487350" lvl="1" indent="0" fontAlgn="base">
              <a:spcAft>
                <a:spcPct val="0"/>
              </a:spcAft>
              <a:buClr>
                <a:schemeClr val="tx2"/>
              </a:buClr>
              <a:buSz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PhoneListDataContext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db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new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PhoneListDataContext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487350" lvl="1" indent="0" fontAlgn="base">
              <a:spcAft>
                <a:spcPct val="0"/>
              </a:spcAft>
              <a:buClr>
                <a:schemeClr val="tx2"/>
              </a:buClr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 results = from person in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db.Persons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487350" lvl="1" indent="0" fontAlgn="base">
              <a:spcAft>
                <a:spcPct val="0"/>
              </a:spcAft>
              <a:buClr>
                <a:schemeClr val="tx2"/>
              </a:buClr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orderby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person.Name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487350" lvl="1" indent="0" fontAlgn="base">
              <a:spcAft>
                <a:spcPct val="0"/>
              </a:spcAft>
              <a:buClr>
                <a:schemeClr val="tx2"/>
              </a:buClr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select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person.Phone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487350" lvl="1" indent="0" fontAlgn="base">
              <a:spcAft>
                <a:spcPct val="0"/>
              </a:spcAft>
              <a:buClr>
                <a:schemeClr val="tx2"/>
              </a:buClr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foreach(string name in results)</a:t>
            </a:r>
          </a:p>
          <a:p>
            <a:pPr marL="487350" lvl="1" indent="0" fontAlgn="base"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487350" lvl="1" indent="0" fontAlgn="base"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resultsListBox.Items.Add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(name);</a:t>
            </a:r>
          </a:p>
          <a:p>
            <a:pPr marL="487350" lvl="1" indent="0" fontAlgn="base"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426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754144"/>
            <a:ext cx="8229600" cy="747119"/>
          </a:xfrm>
        </p:spPr>
        <p:txBody>
          <a:bodyPr/>
          <a:lstStyle/>
          <a:p>
            <a:r>
              <a:rPr lang="en-US" sz="3200" dirty="0"/>
              <a:t>Language-Integrated Query (LINQ) </a:t>
            </a:r>
            <a:r>
              <a:rPr lang="en-US" sz="2000" b="0" dirty="0"/>
              <a:t>(2 of 2)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1340" y="1581344"/>
            <a:ext cx="8229600" cy="4696907"/>
          </a:xfrm>
        </p:spPr>
        <p:txBody>
          <a:bodyPr/>
          <a:lstStyle/>
          <a:p>
            <a:pPr marL="343332" lvl="0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Given an array of integers:</a:t>
            </a:r>
          </a:p>
          <a:p>
            <a:pPr marL="887400" lvl="2" indent="0" fontAlgn="base"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int[] numbers = { 4, 104, 2, 102, 1, 101, 3, 103 };</a:t>
            </a:r>
          </a:p>
          <a:p>
            <a:pPr marL="343332" lvl="0" indent="-3429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To get all values greater than 100:</a:t>
            </a:r>
          </a:p>
          <a:p>
            <a:pPr marL="887400" lvl="2" indent="0" fontAlgn="base"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results = from item in numbers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where item &gt; 100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select item;</a:t>
            </a:r>
          </a:p>
          <a:p>
            <a:pPr marL="343332" lvl="0" indent="-3429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Given a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:</a:t>
            </a:r>
          </a:p>
          <a:p>
            <a:pPr marL="487350" lvl="1" indent="0" fontAlgn="base"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List&lt;int&gt; = new List&lt;int&gt;() {4, 104, 2, 102, 1, 101, 3, 103};</a:t>
            </a:r>
          </a:p>
          <a:p>
            <a:pPr marL="343332" lvl="0" indent="-34290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 (Body)"/>
              </a:rPr>
              <a:t>To get all values greater than 100:</a:t>
            </a:r>
          </a:p>
          <a:p>
            <a:pPr marL="887400" lvl="2" indent="0" fontAlgn="base"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results = from item in numbers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where item &gt; 100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select item;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 (var value in results)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resultsListBox.Items.Add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5712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468" y="527901"/>
            <a:ext cx="8229600" cy="718761"/>
          </a:xfr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Using LINQ Queries with Data-Bound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7328" y="1246662"/>
            <a:ext cx="8229600" cy="4748785"/>
          </a:xfrm>
        </p:spPr>
        <p:txBody>
          <a:bodyPr/>
          <a:lstStyle/>
          <a:p>
            <a:pPr fontAlgn="base">
              <a:spcAft>
                <a:spcPts val="1200"/>
              </a:spcAft>
              <a:buClr>
                <a:schemeClr val="tx2"/>
              </a:buClr>
              <a:buSzTx/>
            </a:pPr>
            <a:r>
              <a:rPr lang="en-US" altLang="en-US" sz="2000" dirty="0">
                <a:solidFill>
                  <a:srgbClr val="000000"/>
                </a:solidFill>
                <a:latin typeface="+mn-lt"/>
                <a:ea typeface="+mn-ea"/>
              </a:rPr>
              <a:t>A </a:t>
            </a:r>
            <a:r>
              <a:rPr lang="en-US" altLang="en-US" sz="2000" b="1" dirty="0">
                <a:solidFill>
                  <a:srgbClr val="000000"/>
                </a:solidFill>
                <a:latin typeface="+mn-lt"/>
                <a:ea typeface="+mn-ea"/>
              </a:rPr>
              <a:t>data-bound control 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ea typeface="+mn-ea"/>
              </a:rPr>
              <a:t>automatically displays data from the data source and can be used to change the data it is bound to. It can also be used to display results of a LINQ query. To do that:</a:t>
            </a:r>
          </a:p>
          <a:p>
            <a:pPr marL="916686" lvl="1" indent="-457200" fontAlgn="base">
              <a:buClr>
                <a:schemeClr val="tx2"/>
              </a:buClr>
              <a:buSzTx/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  <a:latin typeface="+mn-lt"/>
                <a:ea typeface="+mn-ea"/>
              </a:rPr>
              <a:t>In Visual Studio connect the project to the database and use the Object Relational Designer to create an entity class for the table you want to query.</a:t>
            </a:r>
          </a:p>
          <a:p>
            <a:pPr marL="916686" lvl="1" indent="-457200" fontAlgn="base">
              <a:buClr>
                <a:schemeClr val="tx2"/>
              </a:buClr>
              <a:buSzTx/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  <a:latin typeface="+mn-lt"/>
                <a:ea typeface="+mn-ea"/>
                <a:cs typeface="Courier New" panose="02070309020205020404" pitchFamily="49" charset="0"/>
              </a:rPr>
              <a:t>Add a new data source to the project and select Object as the data source type.</a:t>
            </a:r>
          </a:p>
          <a:p>
            <a:pPr marL="916686" lvl="1" indent="-457200" fontAlgn="base">
              <a:buClr>
                <a:schemeClr val="tx2"/>
              </a:buClr>
              <a:buSzTx/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  <a:latin typeface="+mn-lt"/>
                <a:ea typeface="+mn-ea"/>
                <a:cs typeface="Courier New" panose="02070309020205020404" pitchFamily="49" charset="0"/>
              </a:rPr>
              <a:t>Select the entity class as the data object.</a:t>
            </a:r>
          </a:p>
          <a:p>
            <a:pPr marL="916686" lvl="1" indent="-457200" fontAlgn="base">
              <a:buClr>
                <a:schemeClr val="tx2"/>
              </a:buClr>
              <a:buSzTx/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  <a:latin typeface="+mn-lt"/>
                <a:ea typeface="+mn-ea"/>
                <a:cs typeface="Courier New" panose="02070309020205020404" pitchFamily="49" charset="0"/>
              </a:rPr>
              <a:t>In the designer, open a form and create the desired data-bound control.</a:t>
            </a:r>
          </a:p>
          <a:p>
            <a:pPr marL="916686" lvl="1" indent="-457200" fontAlgn="base">
              <a:buClr>
                <a:schemeClr val="tx2"/>
              </a:buClr>
              <a:buSzTx/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  <a:latin typeface="+mn-lt"/>
                <a:ea typeface="+mn-ea"/>
                <a:cs typeface="Courier New" panose="02070309020205020404" pitchFamily="49" charset="0"/>
              </a:rPr>
              <a:t>Write a LINQ query that returns a collection of objects.</a:t>
            </a:r>
          </a:p>
          <a:p>
            <a:pPr marL="916686" lvl="1" indent="-457200" fontAlgn="base">
              <a:buClr>
                <a:schemeClr val="tx2"/>
              </a:buClr>
              <a:buSzTx/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  <a:latin typeface="+mn-lt"/>
                <a:ea typeface="+mn-ea"/>
                <a:cs typeface="Courier New" panose="02070309020205020404" pitchFamily="49" charset="0"/>
              </a:rPr>
              <a:t>Assign the results of the LINQ query to the data-bound control's </a:t>
            </a:r>
            <a:r>
              <a:rPr lang="en-US" altLang="en-US" sz="1800" dirty="0" err="1">
                <a:solidFill>
                  <a:srgbClr val="000000"/>
                </a:solidFill>
                <a:latin typeface="+mn-lt"/>
                <a:ea typeface="+mn-ea"/>
                <a:cs typeface="Courier New" panose="02070309020205020404" pitchFamily="49" charset="0"/>
              </a:rPr>
              <a:t>DataSource</a:t>
            </a:r>
            <a:r>
              <a:rPr lang="en-US" altLang="en-US" sz="1800" dirty="0">
                <a:solidFill>
                  <a:srgbClr val="000000"/>
                </a:solidFill>
                <a:latin typeface="+mn-lt"/>
                <a:ea typeface="+mn-ea"/>
                <a:cs typeface="Courier New" panose="02070309020205020404" pitchFamily="49" charset="0"/>
              </a:rPr>
              <a:t> property.</a:t>
            </a:r>
          </a:p>
          <a:p>
            <a:pPr marL="916686" lvl="1" indent="-457200" fontAlgn="base">
              <a:spcAft>
                <a:spcPts val="1200"/>
              </a:spcAft>
              <a:buClr>
                <a:schemeClr val="tx2"/>
              </a:buClr>
              <a:buSzTx/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4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754144"/>
            <a:ext cx="8229600" cy="747119"/>
          </a:xfrm>
        </p:spPr>
        <p:txBody>
          <a:bodyPr/>
          <a:lstStyle/>
          <a:p>
            <a:r>
              <a:rPr lang="en-US" sz="3600" dirty="0"/>
              <a:t>The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3600" dirty="0"/>
              <a:t> Interface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1340" y="1581345"/>
            <a:ext cx="8229600" cy="4357542"/>
          </a:xfrm>
        </p:spPr>
        <p:txBody>
          <a:bodyPr/>
          <a:lstStyle/>
          <a:p>
            <a:pPr marL="286182" indent="-285750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When you execute a LINQ query, the query returns the results as an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collection where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is the data type of the elements in the data source.</a:t>
            </a:r>
            <a:endParaRPr lang="en-US" altLang="en-US" sz="1800" dirty="0">
              <a:solidFill>
                <a:srgbClr val="000000"/>
              </a:solidFill>
              <a:latin typeface="Arial (Body)"/>
            </a:endParaRPr>
          </a:p>
          <a:p>
            <a:pPr marL="343332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The previous query could have been written as:</a:t>
            </a:r>
          </a:p>
          <a:p>
            <a:pPr marL="887400" lvl="2" indent="0" fontAlgn="base"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&lt;int&gt; results = from item in numbers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where item &gt; 100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select item;</a:t>
            </a: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6182" indent="-285750" fontAlgn="base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Using the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200" dirty="0">
                <a:solidFill>
                  <a:srgbClr val="000000"/>
                </a:solidFill>
                <a:latin typeface="Arial (Body)"/>
              </a:rPr>
              <a:t> keyword simplifies the code</a:t>
            </a:r>
          </a:p>
        </p:txBody>
      </p:sp>
    </p:spTree>
    <p:extLst>
      <p:ext uri="{BB962C8B-B14F-4D97-AF65-F5344CB8AC3E}">
        <p14:creationId xmlns:p14="http://schemas.microsoft.com/office/powerpoint/2010/main" val="271638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40" y="754144"/>
            <a:ext cx="8229600" cy="747119"/>
          </a:xfrm>
        </p:spPr>
        <p:txBody>
          <a:bodyPr/>
          <a:lstStyle/>
          <a:p>
            <a:r>
              <a:rPr lang="en-US" sz="3600" dirty="0"/>
              <a:t>More About the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3600" dirty="0"/>
              <a:t> Operator</a:t>
            </a:r>
            <a:endParaRPr lang="en-US" sz="2000" b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1340" y="1581345"/>
            <a:ext cx="8229600" cy="4357542"/>
          </a:xfrm>
        </p:spPr>
        <p:txBody>
          <a:bodyPr/>
          <a:lstStyle/>
          <a:p>
            <a:pPr marL="432" lvl="0" indent="0" fontAlgn="base"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LINQ queries begin with a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 clause and end with a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  clause.  </a:t>
            </a:r>
          </a:p>
          <a:p>
            <a:pPr marL="432" lvl="0" indent="0" fontAlgn="base"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The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 clause iterates over the collection.</a:t>
            </a:r>
          </a:p>
          <a:p>
            <a:pPr marL="432" lvl="0" indent="0" fontAlgn="base"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The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 clause determines what is included in the results, returning the results in an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collection. </a:t>
            </a:r>
          </a:p>
          <a:p>
            <a:pPr marL="343332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If there is a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 clause, the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 clause filters the data. </a:t>
            </a:r>
          </a:p>
        </p:txBody>
      </p:sp>
    </p:spTree>
    <p:extLst>
      <p:ext uri="{BB962C8B-B14F-4D97-AF65-F5344CB8AC3E}">
        <p14:creationId xmlns:p14="http://schemas.microsoft.com/office/powerpoint/2010/main" val="40900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Multiple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Clauses </a:t>
            </a:r>
            <a:r>
              <a:rPr lang="en-US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of 2)</a:t>
            </a:r>
            <a:endParaRPr lang="en-US" sz="2000" b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198"/>
            <a:ext cx="8229600" cy="4169005"/>
          </a:xfrm>
        </p:spPr>
        <p:txBody>
          <a:bodyPr/>
          <a:lstStyle/>
          <a:p>
            <a:pPr marL="432" lvl="0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Example: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RetailItem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retailItems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new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RetailItem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("ergonomic chair", 295.99m),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new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RetailItem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("computer monitor", 199.95m),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new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RetailItem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("leather laptop case", 225.50m),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new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RetailItem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("printer/fax/scanner", 129.99m)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results = from item in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retailItems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where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item.Price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150m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where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item.Price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250m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select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item.Description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 (var value in results)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820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Multiple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Clauses </a:t>
            </a:r>
            <a:r>
              <a:rPr lang="en-US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of 2)</a:t>
            </a:r>
            <a:endParaRPr lang="en-US" sz="2000" b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198"/>
            <a:ext cx="8229600" cy="4169005"/>
          </a:xfrm>
        </p:spPr>
        <p:txBody>
          <a:bodyPr/>
          <a:lstStyle/>
          <a:p>
            <a:pPr marL="432" lvl="0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Example continued: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 (var value in results)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pPr marL="887400" lvl="2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86182" indent="-285750" fontAlgn="base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Results would include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"computer monitor" </a:t>
            </a: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and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"leather laptop case"</a:t>
            </a:r>
          </a:p>
          <a:p>
            <a:pPr marL="286182" indent="-285750" fontAlgn="base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Alternate code:</a:t>
            </a:r>
          </a:p>
          <a:p>
            <a:pPr marL="487350" lvl="1" indent="0" fontAlgn="base"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results = from item in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retailItems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350" lvl="1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where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item.Price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150m &amp;&amp;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item.Price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250m</a:t>
            </a:r>
          </a:p>
          <a:p>
            <a:pPr marL="487350" lvl="1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select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item.Description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87350" lvl="1" indent="0" fontAlgn="base">
              <a:spcBef>
                <a:spcPts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Arial (Body)"/>
            </a:endParaRPr>
          </a:p>
          <a:p>
            <a:pPr marL="432" indent="0" fontAlgn="base">
              <a:spcBef>
                <a:spcPts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0046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/>
              <a:t> Clause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98942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The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altLang="en-US" sz="2000" b="1" dirty="0">
                <a:solidFill>
                  <a:srgbClr val="000000"/>
                </a:solidFill>
                <a:latin typeface="Arial (Body)"/>
              </a:rPr>
              <a:t> clause 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is used to sort the results of a LINQ query</a:t>
            </a:r>
          </a:p>
          <a:p>
            <a:pPr lvl="0" fontAlgn="base"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The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 clause sorts in ascending order by default.</a:t>
            </a:r>
          </a:p>
          <a:p>
            <a:pPr lvl="0" fontAlgn="base"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To sort previous results from lowest to highest use:</a:t>
            </a:r>
          </a:p>
          <a:p>
            <a:pPr marL="487350" lvl="1" indent="0" fontAlgn="base"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results = from item in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retailItems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350" lvl="1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where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item.Price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150m &amp;&amp;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item.Price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250m</a:t>
            </a:r>
          </a:p>
          <a:p>
            <a:pPr marL="487350" lvl="1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item.Price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350" lvl="1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select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item.Description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fontAlgn="base"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Arial (Body)"/>
              </a:rPr>
              <a:t>To sort previous results from highest to lowest use:</a:t>
            </a:r>
          </a:p>
          <a:p>
            <a:pPr marL="487350" lvl="1" indent="0" fontAlgn="base"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results = from item in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retailItems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350" lvl="1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where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item.Price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150m &amp;&amp;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item.Price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250m</a:t>
            </a:r>
          </a:p>
          <a:p>
            <a:pPr marL="487350" lvl="1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item.Price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descending</a:t>
            </a:r>
          </a:p>
          <a:p>
            <a:pPr marL="487350" lvl="1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select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item.Description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87350" lvl="1" indent="0" fontAlgn="base">
              <a:spcBef>
                <a:spcPts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fontAlgn="base"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6799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LINQ Method Syntax</a:t>
            </a:r>
            <a:endParaRPr lang="en-US" sz="20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26924" cy="4454236"/>
          </a:xfrm>
        </p:spPr>
        <p:txBody>
          <a:bodyPr/>
          <a:lstStyle/>
          <a:p>
            <a:pPr marL="255600" lvl="0" indent="-2556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LINQ queries can be written in either query syntax or method syntax. </a:t>
            </a:r>
          </a:p>
          <a:p>
            <a:pPr marL="255600" lvl="0" indent="-2556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With </a:t>
            </a:r>
            <a:r>
              <a:rPr lang="en-US" altLang="en-US" sz="2400" b="1" dirty="0">
                <a:solidFill>
                  <a:srgbClr val="000000"/>
                </a:solidFill>
                <a:latin typeface="Arial (Body)"/>
              </a:rPr>
              <a:t>query syntax</a:t>
            </a: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, the C# compiler translates the queries into method calls that invoke extension methods that are defined in .NET.</a:t>
            </a:r>
          </a:p>
          <a:p>
            <a:pPr marL="742518" lvl="1" indent="-2556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Query syntax resembles SQL queries</a:t>
            </a:r>
          </a:p>
          <a:p>
            <a:pPr marL="313182" indent="-3429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With </a:t>
            </a:r>
            <a:r>
              <a:rPr lang="en-US" altLang="en-US" sz="2400" b="1" dirty="0">
                <a:solidFill>
                  <a:srgbClr val="000000"/>
                </a:solidFill>
                <a:latin typeface="Arial (Body)"/>
              </a:rPr>
              <a:t>method syntax </a:t>
            </a: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you call those extension methods directly</a:t>
            </a:r>
          </a:p>
          <a:p>
            <a:pPr marL="800100" lvl="1" indent="-342900" fontAlgn="base"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Arial (Body)"/>
              </a:rPr>
              <a:t>Method syntax takes the form of method calls</a:t>
            </a:r>
          </a:p>
        </p:txBody>
      </p:sp>
    </p:spTree>
    <p:extLst>
      <p:ext uri="{BB962C8B-B14F-4D97-AF65-F5344CB8AC3E}">
        <p14:creationId xmlns:p14="http://schemas.microsoft.com/office/powerpoint/2010/main" val="3385198555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10187</TotalTime>
  <Words>2609</Words>
  <Application>Microsoft Office PowerPoint</Application>
  <PresentationFormat>On-screen Show (4:3)</PresentationFormat>
  <Paragraphs>259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 (Body)</vt:lpstr>
      <vt:lpstr>Noto Sans Symbols</vt:lpstr>
      <vt:lpstr>Arial</vt:lpstr>
      <vt:lpstr>Courier New</vt:lpstr>
      <vt:lpstr>Times New Roman</vt:lpstr>
      <vt:lpstr>Verdana</vt:lpstr>
      <vt:lpstr>508 Lecture</vt:lpstr>
      <vt:lpstr>1_508 Lecture</vt:lpstr>
      <vt:lpstr>Language-Integrated Query (LINQ) </vt:lpstr>
      <vt:lpstr>Language-Integrated Query (LINQ) (1 of 2)</vt:lpstr>
      <vt:lpstr>Language-Integrated Query (LINQ) (2 of 2)</vt:lpstr>
      <vt:lpstr>The IEnumerable&lt;T&gt; Interface</vt:lpstr>
      <vt:lpstr>More About the select Operator</vt:lpstr>
      <vt:lpstr>Using Multiple where Clauses (1 of 2)</vt:lpstr>
      <vt:lpstr>Using Multiple where Clauses (2 of 2)</vt:lpstr>
      <vt:lpstr>The orderby Clause</vt:lpstr>
      <vt:lpstr>LINQ Method Syntax</vt:lpstr>
      <vt:lpstr>The Where method</vt:lpstr>
      <vt:lpstr>The OrderBy and OrderByDescending Methods (1 of 2)</vt:lpstr>
      <vt:lpstr>The OrderBy and OrderByDescending Methods (2 of 2)</vt:lpstr>
      <vt:lpstr>The Select Method</vt:lpstr>
      <vt:lpstr>More LINQ Extension Methods</vt:lpstr>
      <vt:lpstr>Quantifier methods</vt:lpstr>
      <vt:lpstr>Aggregation methods</vt:lpstr>
      <vt:lpstr>Element methods</vt:lpstr>
      <vt:lpstr>Generation methods</vt:lpstr>
      <vt:lpstr>Set methods</vt:lpstr>
      <vt:lpstr>Partitioning methods</vt:lpstr>
      <vt:lpstr>Using LINQ to Query a Database</vt:lpstr>
      <vt:lpstr>Data Context Objects</vt:lpstr>
      <vt:lpstr>Table Objects</vt:lpstr>
      <vt:lpstr>Entity Objects</vt:lpstr>
      <vt:lpstr>Setting Up LINQ to SQL to Work with a Database (1 of 2)</vt:lpstr>
      <vt:lpstr>Setting Up LINQ to SQL to Work with a Database (2 of 2)</vt:lpstr>
      <vt:lpstr>LINQ to SQL Naming Conventions</vt:lpstr>
      <vt:lpstr>Working with the Data Context Object</vt:lpstr>
      <vt:lpstr>Writing LINQ to SQL Queries</vt:lpstr>
      <vt:lpstr>Using LINQ Queries with Data-Bound Controls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Out With Visual C#®, 4e</dc:title>
  <dc:subject>Computer Science</dc:subject>
  <dc:creator>Gaddis</dc:creator>
  <cp:keywords>Starting Out With Visual C#</cp:keywords>
  <cp:lastModifiedBy>Kwak, Myungjae</cp:lastModifiedBy>
  <cp:revision>1086</cp:revision>
  <dcterms:modified xsi:type="dcterms:W3CDTF">2024-07-09T22:07:27Z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682739</vt:lpwstr>
  </property>
  <property fmtid="{D5CDD505-2E9C-101B-9397-08002B2CF9AE}" pid="3" name="Offisync_ServerID">
    <vt:lpwstr>7e960520-0e88-4f05-9fa0-24079b61e486</vt:lpwstr>
  </property>
  <property fmtid="{D5CDD505-2E9C-101B-9397-08002B2CF9AE}" pid="4" name="Offisync_UpdateToken">
    <vt:lpwstr>2</vt:lpwstr>
  </property>
  <property fmtid="{D5CDD505-2E9C-101B-9397-08002B2CF9AE}" pid="5" name="Jive_VersionGuid">
    <vt:lpwstr>2e874262-9747-49d3-bf1e-677aeb587663</vt:lpwstr>
  </property>
  <property fmtid="{D5CDD505-2E9C-101B-9397-08002B2CF9AE}" pid="6" name="Offisync_ProviderInitializationData">
    <vt:lpwstr>https://neo.pearson.com</vt:lpwstr>
  </property>
  <property fmtid="{D5CDD505-2E9C-101B-9397-08002B2CF9AE}" pid="7" name="Jive_LatestUserAccountName">
    <vt:lpwstr>joel</vt:lpwstr>
  </property>
</Properties>
</file>