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21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1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B40DD5-01C2-4BC5-96DB-A3457E194F5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626A-D3C0-4C83-ACC3-73FCFAA41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6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13A5-EC94-6EB6-3C0E-798319632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6BF27-C422-FBD5-81E8-3157987FE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Middle Georgia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0813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DE4-E65D-90A0-3E65-A8312271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7FAF-A845-4147-E97C-8A2D8602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Middle Georgia State University</a:t>
            </a:r>
          </a:p>
          <a:p>
            <a:pPr lvl="1"/>
            <a:r>
              <a:rPr lang="en-US" dirty="0"/>
              <a:t>Warner Robins Campus, Thomas 122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July 8</a:t>
            </a:r>
            <a:r>
              <a:rPr lang="en-US" baseline="30000" dirty="0"/>
              <a:t>th</a:t>
            </a:r>
            <a:r>
              <a:rPr lang="en-US" dirty="0"/>
              <a:t> ~ July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9 am to 4 pm</a:t>
            </a:r>
          </a:p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Myungjae Kwak, Ph.D.</a:t>
            </a:r>
          </a:p>
          <a:p>
            <a:pPr lvl="1"/>
            <a:r>
              <a:rPr lang="en-US" dirty="0"/>
              <a:t>Professor,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642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BE28-3859-D416-4ACB-18339A20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5307-8897-CFC5-1E9C-7B3290F0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sz="1800" dirty="0">
                <a:effectLst/>
                <a:latin typeface="+mn-lt"/>
                <a:ea typeface="Arial" panose="020B0604020202020204" pitchFamily="34" charset="0"/>
              </a:rPr>
              <a:t>This comprehensive course is tailored for individuals eager to build a robust foundation in C# programming. Participants will explore essential C# features, from fundamental concepts to advanced functionalities, engaging in hands-on exercises that apply to real-world scenarios. This course is perfect for beginners who have some programming experience, as well as professionals aiming to shift their career towards C# development.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3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BE28-3859-D416-4ACB-18339A20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5307-8897-CFC5-1E9C-7B3290F0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Topics</a:t>
            </a:r>
          </a:p>
          <a:p>
            <a:pPr lvl="1"/>
            <a:r>
              <a:rPr lang="en-US" dirty="0"/>
              <a:t>Introduction to C# and the .NET Framework</a:t>
            </a:r>
          </a:p>
          <a:p>
            <a:pPr lvl="1"/>
            <a:r>
              <a:rPr lang="en-US" dirty="0"/>
              <a:t>Variables, Data Types, and Operators</a:t>
            </a:r>
          </a:p>
          <a:p>
            <a:pPr lvl="1"/>
            <a:r>
              <a:rPr lang="en-US" dirty="0"/>
              <a:t>Control Structures and Exception Handling</a:t>
            </a:r>
          </a:p>
          <a:p>
            <a:pPr lvl="1"/>
            <a:r>
              <a:rPr lang="en-US" dirty="0"/>
              <a:t>Methods and Parameters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Inheritance and Polymorphism</a:t>
            </a:r>
          </a:p>
          <a:p>
            <a:pPr lvl="1"/>
            <a:r>
              <a:rPr lang="en-US" dirty="0"/>
              <a:t>Collections and Generics</a:t>
            </a:r>
          </a:p>
          <a:p>
            <a:pPr lvl="1"/>
            <a:r>
              <a:rPr lang="en-US" dirty="0"/>
              <a:t>Delegates, Events, and Lambda Expressions</a:t>
            </a:r>
          </a:p>
          <a:p>
            <a:pPr lvl="1"/>
            <a:r>
              <a:rPr lang="en-US" dirty="0"/>
              <a:t>File I/O and Serialization</a:t>
            </a:r>
          </a:p>
          <a:p>
            <a:pPr lvl="1"/>
            <a:r>
              <a:rPr lang="en-US" dirty="0"/>
              <a:t>Parallel Programming, Threading</a:t>
            </a:r>
          </a:p>
          <a:p>
            <a:pPr lvl="1"/>
            <a:r>
              <a:rPr lang="en-US" dirty="0"/>
              <a:t>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52808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2E6-0E76-776F-D861-BD52C4F3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A964-0531-6433-2A0D-C527B83A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03" y="1565901"/>
            <a:ext cx="9601132" cy="4665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Introduction to C# and .NET Framework</a:t>
            </a:r>
          </a:p>
          <a:p>
            <a:pPr marL="400050" lvl="1" indent="0">
              <a:buNone/>
            </a:pPr>
            <a:r>
              <a:rPr lang="en-US" dirty="0"/>
              <a:t>• Overview and History of C# and .NET</a:t>
            </a:r>
          </a:p>
          <a:p>
            <a:pPr marL="400050" lvl="1" indent="0">
              <a:buNone/>
            </a:pPr>
            <a:r>
              <a:rPr lang="en-US" dirty="0"/>
              <a:t>• Setting Up the Development Environment (Visual Studio Code)</a:t>
            </a:r>
          </a:p>
          <a:p>
            <a:pPr marL="400050" lvl="1" indent="0">
              <a:buNone/>
            </a:pPr>
            <a:r>
              <a:rPr lang="en-US" dirty="0"/>
              <a:t>• Basic C# Program Structure and Syntax</a:t>
            </a:r>
          </a:p>
          <a:p>
            <a:pPr marL="400050" lvl="1" indent="0">
              <a:buNone/>
            </a:pPr>
            <a:r>
              <a:rPr lang="en-US" dirty="0"/>
              <a:t>• Hands-on Exercise: Creating a Simple Application to Display "Hello, World!"</a:t>
            </a:r>
          </a:p>
          <a:p>
            <a:pPr marL="0" indent="0">
              <a:buNone/>
            </a:pPr>
            <a:r>
              <a:rPr lang="en-US" dirty="0"/>
              <a:t>Variables, Data Types, and Operators</a:t>
            </a:r>
          </a:p>
          <a:p>
            <a:pPr marL="400050" lvl="1" indent="0">
              <a:buNone/>
            </a:pPr>
            <a:r>
              <a:rPr lang="en-US" dirty="0"/>
              <a:t>• Understanding Primitive Data Types</a:t>
            </a:r>
          </a:p>
          <a:p>
            <a:pPr marL="400050" lvl="1" indent="0">
              <a:buNone/>
            </a:pPr>
            <a:r>
              <a:rPr lang="en-US" dirty="0"/>
              <a:t>• Operators and Their Usage</a:t>
            </a:r>
          </a:p>
          <a:p>
            <a:pPr marL="400050" lvl="1" indent="0">
              <a:buNone/>
            </a:pPr>
            <a:r>
              <a:rPr lang="en-US" dirty="0"/>
              <a:t>• Type Conversion and Casting Techniques</a:t>
            </a:r>
          </a:p>
          <a:p>
            <a:pPr marL="400050" lvl="1" indent="0">
              <a:buNone/>
            </a:pPr>
            <a:r>
              <a:rPr lang="en-US" dirty="0"/>
              <a:t>• Hands-on exercises: Building a simple app using Basic Operators and Data Types</a:t>
            </a:r>
          </a:p>
          <a:p>
            <a:pPr marL="0" indent="0">
              <a:buNone/>
            </a:pPr>
            <a:r>
              <a:rPr lang="en-US" dirty="0"/>
              <a:t>Control Structures and Exception Handling</a:t>
            </a:r>
          </a:p>
          <a:p>
            <a:pPr marL="400050" lvl="1" indent="0">
              <a:buNone/>
            </a:pPr>
            <a:r>
              <a:rPr lang="en-US" dirty="0"/>
              <a:t>• Implementing Conditional Statements</a:t>
            </a:r>
          </a:p>
          <a:p>
            <a:pPr marL="400050" lvl="1" indent="0">
              <a:buNone/>
            </a:pPr>
            <a:r>
              <a:rPr lang="en-US" dirty="0"/>
              <a:t>• Looping Constructs in C#</a:t>
            </a:r>
          </a:p>
          <a:p>
            <a:pPr marL="400050" lvl="1" indent="0">
              <a:buNone/>
            </a:pPr>
            <a:r>
              <a:rPr lang="en-US" dirty="0"/>
              <a:t>• Basics of 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12174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2E6-0E76-776F-D861-BD52C4F3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A964-0531-6433-2A0D-C527B83A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4927"/>
            <a:ext cx="998777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Methods and Parameters</a:t>
            </a:r>
          </a:p>
          <a:p>
            <a:pPr marL="400050" lvl="1" indent="0">
              <a:buNone/>
            </a:pPr>
            <a:r>
              <a:rPr lang="en-US" dirty="0"/>
              <a:t>• Defining and Invoking Methods</a:t>
            </a:r>
          </a:p>
          <a:p>
            <a:pPr marL="400050" lvl="1" indent="0">
              <a:buNone/>
            </a:pPr>
            <a:r>
              <a:rPr lang="en-US" dirty="0"/>
              <a:t>• Parameter Types: Value vs Reference</a:t>
            </a:r>
          </a:p>
          <a:p>
            <a:pPr marL="400050" lvl="1" indent="0">
              <a:buNone/>
            </a:pPr>
            <a:r>
              <a:rPr lang="en-US" dirty="0"/>
              <a:t>• Concepts of Method Overloading</a:t>
            </a:r>
          </a:p>
          <a:p>
            <a:pPr marL="400050" lvl="1" indent="0">
              <a:buNone/>
            </a:pPr>
            <a:r>
              <a:rPr lang="en-US" dirty="0"/>
              <a:t>• Hands-on Exercise: Developing a simple app using Methods and Conditions</a:t>
            </a:r>
          </a:p>
          <a:p>
            <a:pPr marL="0" lvl="1" indent="0">
              <a:buNone/>
            </a:pPr>
            <a:r>
              <a:rPr lang="en-US" sz="2000" dirty="0"/>
              <a:t>Classes and Objects</a:t>
            </a:r>
          </a:p>
          <a:p>
            <a:pPr marL="400050" lvl="1" indent="0">
              <a:buNone/>
            </a:pPr>
            <a:r>
              <a:rPr lang="en-US" dirty="0"/>
              <a:t>• Building Classes and Instantiating Objects</a:t>
            </a:r>
          </a:p>
          <a:p>
            <a:pPr marL="400050" lvl="1" indent="0">
              <a:buNone/>
            </a:pPr>
            <a:r>
              <a:rPr lang="en-US" dirty="0"/>
              <a:t>• Constructors and Destructors</a:t>
            </a:r>
          </a:p>
          <a:p>
            <a:pPr marL="400050" lvl="1" indent="0">
              <a:buNone/>
            </a:pPr>
            <a:r>
              <a:rPr lang="en-US" dirty="0"/>
              <a:t>• Understanding Encapsulation and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169758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2E6-0E76-776F-D861-BD52C4F3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A964-0531-6433-2A0D-C527B83A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25536"/>
            <a:ext cx="9521129" cy="460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Inheritance and Polymorphism</a:t>
            </a:r>
          </a:p>
          <a:p>
            <a:pPr marL="400050" lvl="1" indent="0">
              <a:buNone/>
            </a:pPr>
            <a:r>
              <a:rPr lang="en-US" dirty="0"/>
              <a:t>• Implementing Class Inheritance</a:t>
            </a:r>
          </a:p>
          <a:p>
            <a:pPr marL="400050" lvl="1" indent="0">
              <a:buNone/>
            </a:pPr>
            <a:r>
              <a:rPr lang="en-US" dirty="0"/>
              <a:t>• Polymorphic Behavior in C#</a:t>
            </a:r>
          </a:p>
          <a:p>
            <a:pPr marL="400050" lvl="1" indent="0">
              <a:buNone/>
            </a:pPr>
            <a:r>
              <a:rPr lang="en-US" dirty="0"/>
              <a:t>• Abstract Classes and Interface Implementation</a:t>
            </a:r>
          </a:p>
          <a:p>
            <a:pPr marL="400050" lvl="1" indent="0">
              <a:buNone/>
            </a:pPr>
            <a:r>
              <a:rPr lang="en-US" dirty="0"/>
              <a:t>• Hands-on Exercise: Creating a simple app to Manage Contacts (Add, Edit, Delete Contacts)</a:t>
            </a:r>
          </a:p>
          <a:p>
            <a:pPr marL="0" lvl="1" indent="0">
              <a:buNone/>
            </a:pPr>
            <a:r>
              <a:rPr lang="en-US" sz="2000" dirty="0"/>
              <a:t>Collections and Generics</a:t>
            </a:r>
          </a:p>
          <a:p>
            <a:pPr marL="400050" lvl="1" indent="0">
              <a:buNone/>
            </a:pPr>
            <a:r>
              <a:rPr lang="en-US" dirty="0"/>
              <a:t>• Array and List Manipulation</a:t>
            </a:r>
          </a:p>
          <a:p>
            <a:pPr marL="400050" lvl="1" indent="0">
              <a:buNone/>
            </a:pPr>
            <a:r>
              <a:rPr lang="en-US" dirty="0"/>
              <a:t>• Introduction to Generics</a:t>
            </a:r>
          </a:p>
          <a:p>
            <a:pPr marL="400050" lvl="1" indent="0">
              <a:buNone/>
            </a:pPr>
            <a:r>
              <a:rPr lang="en-US" dirty="0"/>
              <a:t>• Advanced Collection Types (Dictionary, Queue, Stack)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2E6-0E76-776F-D861-BD52C4F3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– 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A964-0531-6433-2A0D-C527B83A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083" y="1625535"/>
            <a:ext cx="9808873" cy="45069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Delegates, Events, and Lambda Expressions</a:t>
            </a:r>
          </a:p>
          <a:p>
            <a:pPr marL="400050" lvl="1" indent="0">
              <a:buNone/>
            </a:pPr>
            <a:r>
              <a:rPr lang="en-US" dirty="0"/>
              <a:t>• Delegates and Event Handling Mechanisms</a:t>
            </a:r>
          </a:p>
          <a:p>
            <a:pPr marL="400050" lvl="1" indent="0">
              <a:buNone/>
            </a:pPr>
            <a:r>
              <a:rPr lang="en-US" dirty="0"/>
              <a:t>• Using Lambda Expressions in C#</a:t>
            </a:r>
          </a:p>
          <a:p>
            <a:pPr marL="400050" lvl="1" indent="0">
              <a:buNone/>
            </a:pPr>
            <a:r>
              <a:rPr lang="en-US" dirty="0"/>
              <a:t>• Practical Applications of Events </a:t>
            </a:r>
          </a:p>
          <a:p>
            <a:pPr marL="400050" lvl="1" indent="0">
              <a:buNone/>
            </a:pPr>
            <a:r>
              <a:rPr lang="en-US" dirty="0"/>
              <a:t>• Hands-on Exercise: Creating a GUI Application to Manage a Simple User Database (Add, Edit, Delete Users)</a:t>
            </a:r>
          </a:p>
          <a:p>
            <a:pPr marL="0" indent="0">
              <a:buNone/>
            </a:pPr>
            <a:r>
              <a:rPr lang="en-US" dirty="0"/>
              <a:t>File I/O and Serialization</a:t>
            </a:r>
          </a:p>
          <a:p>
            <a:pPr marL="400050" lvl="1" indent="0">
              <a:buNone/>
            </a:pPr>
            <a:r>
              <a:rPr lang="en-US" dirty="0"/>
              <a:t>• File Reading and Writing Operations</a:t>
            </a:r>
          </a:p>
          <a:p>
            <a:pPr marL="400050" lvl="1" indent="0">
              <a:buNone/>
            </a:pPr>
            <a:r>
              <a:rPr lang="en-US" dirty="0"/>
              <a:t>• Stream-Based Operations in C#</a:t>
            </a:r>
          </a:p>
          <a:p>
            <a:pPr marL="400050" lvl="1" indent="0">
              <a:buNone/>
            </a:pPr>
            <a:r>
              <a:rPr lang="en-US" dirty="0"/>
              <a:t>• Introduction to Serialization and Deserialization</a:t>
            </a:r>
          </a:p>
          <a:p>
            <a:pPr marL="400050" lvl="1" indent="0">
              <a:buNone/>
            </a:pPr>
            <a:r>
              <a:rPr lang="en-US" dirty="0"/>
              <a:t>• Hands-on Project: Building a Complete GUI Application for File Management (Create, Read, Update, Delete Files)</a:t>
            </a:r>
          </a:p>
          <a:p>
            <a:pPr marL="0" lvl="1" indent="0">
              <a:buNone/>
            </a:pPr>
            <a:r>
              <a:rPr lang="en-US" sz="2000" dirty="0"/>
              <a:t>Parallel Programming</a:t>
            </a:r>
          </a:p>
          <a:p>
            <a:pPr marL="400050" lvl="1" indent="0">
              <a:buNone/>
            </a:pPr>
            <a:r>
              <a:rPr lang="en-US" dirty="0"/>
              <a:t>• Multithreading Basics</a:t>
            </a:r>
          </a:p>
          <a:p>
            <a:pPr marL="400050" lvl="1" indent="0">
              <a:buNone/>
            </a:pPr>
            <a:r>
              <a:rPr lang="en-US" dirty="0"/>
              <a:t>• Programming the Task-Based Asynchronous Pattern </a:t>
            </a:r>
          </a:p>
          <a:p>
            <a:pPr marL="400050" lvl="1" indent="0">
              <a:buNone/>
            </a:pPr>
            <a:r>
              <a:rPr lang="en-US" dirty="0"/>
              <a:t>• Thread Synchronization 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2E6-0E76-776F-D861-BD52C4F3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– 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A964-0531-6433-2A0D-C527B83A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083" y="1625535"/>
            <a:ext cx="9808873" cy="4506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Development using ASP.NET Core</a:t>
            </a:r>
          </a:p>
          <a:p>
            <a:pPr marL="0" lvl="1" indent="0">
              <a:buNone/>
            </a:pPr>
            <a:r>
              <a:rPr lang="en-US" sz="2000" dirty="0"/>
              <a:t>Building Websites using ASP.NET Core Razor Pages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545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C# Course</vt:lpstr>
      <vt:lpstr>Course Overview</vt:lpstr>
      <vt:lpstr>C# Course Overview</vt:lpstr>
      <vt:lpstr>C# Course Overview</vt:lpstr>
      <vt:lpstr>Tentative Schedule – Day 1</vt:lpstr>
      <vt:lpstr>Tentative Schedule – Day 2</vt:lpstr>
      <vt:lpstr>Tentative Schedule – Day 3</vt:lpstr>
      <vt:lpstr>Tentative Schedule – Day 4</vt:lpstr>
      <vt:lpstr>Tentative Schedule – Day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Course</dc:title>
  <dc:creator>Kwak, Myungjae</dc:creator>
  <cp:lastModifiedBy>Kwak, Myungjae</cp:lastModifiedBy>
  <cp:revision>1</cp:revision>
  <dcterms:created xsi:type="dcterms:W3CDTF">2024-07-07T20:16:26Z</dcterms:created>
  <dcterms:modified xsi:type="dcterms:W3CDTF">2024-07-07T22:28:11Z</dcterms:modified>
</cp:coreProperties>
</file>