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0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34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6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2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3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6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26C8C2-BAC1-4445-9FC6-60AE09A07ED5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86B5-6F8A-63F9-07BD-CA954991D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15765-7386-8608-104F-4F6B53126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2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27D4-4FAB-2787-CF75-CBCEAF0C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5FF3-2381-B875-5BFF-E84893F2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data type is declared with the </a:t>
            </a:r>
            <a:r>
              <a:rPr lang="en-US" b="1" i="1" dirty="0">
                <a:solidFill>
                  <a:srgbClr val="FFFF00"/>
                </a:solidFill>
              </a:rPr>
              <a:t>bool</a:t>
            </a:r>
            <a:r>
              <a:rPr lang="en-US" dirty="0"/>
              <a:t> keyword and can only take the values </a:t>
            </a:r>
            <a:r>
              <a:rPr lang="en-US" b="1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or </a:t>
            </a:r>
            <a:r>
              <a:rPr lang="en-US" b="1" i="1" dirty="0">
                <a:solidFill>
                  <a:srgbClr val="FFFF00"/>
                </a:solidFill>
              </a:rPr>
              <a:t>false.</a:t>
            </a:r>
          </a:p>
          <a:p>
            <a:r>
              <a:rPr lang="en-US" dirty="0"/>
              <a:t>Boolean values are mostly used for conditional testing, which you will learn more about in a later chapter.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7EDC9-26B8-E332-A439-8594FAAEF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41" y="3676579"/>
            <a:ext cx="5557409" cy="128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27D4-4FAB-2787-CF75-CBCEAF0C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5FF3-2381-B875-5BFF-E84893F2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char</a:t>
            </a:r>
            <a:r>
              <a:rPr lang="en-US" dirty="0"/>
              <a:t> data type is used to store a </a:t>
            </a:r>
            <a:r>
              <a:rPr lang="en-US" b="1" i="1" dirty="0"/>
              <a:t>single</a:t>
            </a:r>
            <a:r>
              <a:rPr lang="en-US" dirty="0"/>
              <a:t> character. </a:t>
            </a:r>
          </a:p>
          <a:p>
            <a:r>
              <a:rPr lang="en-US" dirty="0"/>
              <a:t>The character must be surrounded by single quotes, like 'A' or 'c':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73EE8-F379-35C6-9A7F-9B65FC2A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06" y="3105150"/>
            <a:ext cx="3606982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1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27D4-4FAB-2787-CF75-CBCEAF0C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5FF3-2381-B875-5BFF-E84893F2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string</a:t>
            </a:r>
            <a:r>
              <a:rPr lang="en-US" dirty="0"/>
              <a:t> data type is used to store a sequence of characters (text). </a:t>
            </a:r>
          </a:p>
          <a:p>
            <a:r>
              <a:rPr lang="en-US" dirty="0"/>
              <a:t>String values must be surrounded by double quotes: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7E5E7-587D-F925-78CE-3E8491FD7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98" y="3124157"/>
            <a:ext cx="4759294" cy="9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8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ABAB-2B9D-055D-5357-DCE84B92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1C20-6E91-E750-E0FD-1DAA05C3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casting is when you assign a value of one data type to another type.</a:t>
            </a:r>
          </a:p>
          <a:p>
            <a:r>
              <a:rPr lang="en-US" dirty="0"/>
              <a:t>In C#, there are two types of casting:</a:t>
            </a:r>
          </a:p>
          <a:p>
            <a:pPr lvl="1"/>
            <a:r>
              <a:rPr lang="en-US" b="1" i="1" dirty="0"/>
              <a:t>Implicit Casting </a:t>
            </a:r>
            <a:r>
              <a:rPr lang="en-US" dirty="0"/>
              <a:t>(automatically) - converting a smaller type to a larger type size</a:t>
            </a:r>
          </a:p>
          <a:p>
            <a:pPr marL="914400" lvl="2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char</a:t>
            </a:r>
            <a:r>
              <a:rPr lang="en-US" dirty="0"/>
              <a:t> -&gt; </a:t>
            </a:r>
            <a:r>
              <a:rPr lang="en-US" b="1" i="1" dirty="0">
                <a:solidFill>
                  <a:srgbClr val="FFFF00"/>
                </a:solidFill>
              </a:rPr>
              <a:t>int</a:t>
            </a:r>
            <a:r>
              <a:rPr lang="en-US" dirty="0"/>
              <a:t> -&gt; </a:t>
            </a:r>
            <a:r>
              <a:rPr lang="en-US" b="1" i="1" dirty="0">
                <a:solidFill>
                  <a:srgbClr val="FFFF00"/>
                </a:solidFill>
              </a:rPr>
              <a:t>long</a:t>
            </a:r>
            <a:r>
              <a:rPr lang="en-US" dirty="0"/>
              <a:t> -&gt; </a:t>
            </a:r>
            <a:r>
              <a:rPr lang="en-US" b="1" i="1" dirty="0">
                <a:solidFill>
                  <a:srgbClr val="FFFF00"/>
                </a:solidFill>
              </a:rPr>
              <a:t>float</a:t>
            </a:r>
            <a:r>
              <a:rPr lang="en-US" dirty="0"/>
              <a:t> -&gt; </a:t>
            </a:r>
            <a:r>
              <a:rPr lang="en-US" b="1" i="1" dirty="0">
                <a:solidFill>
                  <a:srgbClr val="FFFF00"/>
                </a:solidFill>
              </a:rPr>
              <a:t>double</a:t>
            </a:r>
          </a:p>
          <a:p>
            <a:pPr lvl="1"/>
            <a:r>
              <a:rPr lang="en-US" b="1" i="1" dirty="0"/>
              <a:t>Explicit Casting </a:t>
            </a:r>
            <a:r>
              <a:rPr lang="en-US" dirty="0"/>
              <a:t>(manually) - converting a larger type to a smaller size type</a:t>
            </a:r>
          </a:p>
          <a:p>
            <a:pPr marL="914400" lvl="2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double</a:t>
            </a:r>
            <a:r>
              <a:rPr lang="en-US" dirty="0"/>
              <a:t> -&gt; </a:t>
            </a:r>
            <a:r>
              <a:rPr lang="en-US" b="1" i="1" dirty="0">
                <a:solidFill>
                  <a:srgbClr val="FFFF00"/>
                </a:solidFill>
              </a:rPr>
              <a:t>float</a:t>
            </a:r>
            <a:r>
              <a:rPr lang="en-US" dirty="0"/>
              <a:t> -&gt; </a:t>
            </a:r>
            <a:r>
              <a:rPr lang="en-US" b="1" i="1" dirty="0">
                <a:solidFill>
                  <a:srgbClr val="FFFF00"/>
                </a:solidFill>
              </a:rPr>
              <a:t>long</a:t>
            </a:r>
            <a:r>
              <a:rPr lang="en-US" dirty="0"/>
              <a:t> -&gt; </a:t>
            </a:r>
            <a:r>
              <a:rPr lang="en-US" b="1" i="1" dirty="0">
                <a:solidFill>
                  <a:srgbClr val="FFFF00"/>
                </a:solidFill>
              </a:rPr>
              <a:t>int</a:t>
            </a:r>
            <a:r>
              <a:rPr lang="en-US" dirty="0"/>
              <a:t> -&gt; </a:t>
            </a:r>
            <a:r>
              <a:rPr lang="en-US" b="1" i="1" dirty="0">
                <a:solidFill>
                  <a:srgbClr val="FFFF00"/>
                </a:solidFill>
              </a:rPr>
              <a:t>char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1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ABAB-2B9D-055D-5357-DCE84B92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1C20-6E91-E750-E0FD-1DAA05C3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casting is done automatically when passing a smaller size type to a larger size type: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C6F41-9483-737D-D53E-A81E71E4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54" y="2959867"/>
            <a:ext cx="6755601" cy="142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2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ABAB-2B9D-055D-5357-DCE84B92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1C20-6E91-E750-E0FD-1DAA05C3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casting must be done manually by placing the type in parentheses in front of the value: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115FC-BDF8-4C4D-4403-D2186F34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03" y="2950339"/>
            <a:ext cx="6684657" cy="14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8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ABAB-2B9D-055D-5357-DCE84B92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1C20-6E91-E750-E0FD-1DAA05C3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also possible to convert data types explicitly by using built-in methods, </a:t>
            </a:r>
          </a:p>
          <a:p>
            <a:pPr lvl="1"/>
            <a:r>
              <a:rPr lang="en-US" dirty="0"/>
              <a:t>such as </a:t>
            </a:r>
            <a:r>
              <a:rPr lang="en-US" i="1" dirty="0" err="1">
                <a:solidFill>
                  <a:srgbClr val="FFFF00"/>
                </a:solidFill>
              </a:rPr>
              <a:t>Convert.ToBoolean</a:t>
            </a:r>
            <a:r>
              <a:rPr lang="en-US" dirty="0"/>
              <a:t>, </a:t>
            </a:r>
            <a:r>
              <a:rPr lang="en-US" i="1" dirty="0" err="1">
                <a:solidFill>
                  <a:srgbClr val="FFFF00"/>
                </a:solidFill>
              </a:rPr>
              <a:t>Convert.ToDouble</a:t>
            </a:r>
            <a:r>
              <a:rPr lang="en-US" dirty="0"/>
              <a:t>, </a:t>
            </a:r>
            <a:r>
              <a:rPr lang="en-US" i="1" dirty="0" err="1">
                <a:solidFill>
                  <a:srgbClr val="FFFF00"/>
                </a:solidFill>
              </a:rPr>
              <a:t>Convert.ToString</a:t>
            </a:r>
            <a:r>
              <a:rPr lang="en-US" dirty="0"/>
              <a:t>, </a:t>
            </a:r>
            <a:r>
              <a:rPr lang="en-US" i="1" dirty="0">
                <a:solidFill>
                  <a:srgbClr val="FFFF00"/>
                </a:solidFill>
              </a:rPr>
              <a:t>Convert.ToInt32 (int)</a:t>
            </a:r>
            <a:r>
              <a:rPr lang="en-US" dirty="0"/>
              <a:t> and </a:t>
            </a:r>
            <a:r>
              <a:rPr lang="en-US" i="1" dirty="0">
                <a:solidFill>
                  <a:srgbClr val="FFFF00"/>
                </a:solidFill>
              </a:rPr>
              <a:t>Convert.ToInt64 (long)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835DF-4537-309B-90B8-27FFA5913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36" y="3543176"/>
            <a:ext cx="6880538" cy="20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3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6E35-E145-911A-9DC4-78B7135E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08FD-2E3C-F288-4ADE-F34BDBB6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User Input</a:t>
            </a:r>
          </a:p>
          <a:p>
            <a:pPr lvl="1"/>
            <a:r>
              <a:rPr lang="en-US" dirty="0"/>
              <a:t>Use </a:t>
            </a:r>
            <a:r>
              <a:rPr lang="en-US" i="1" dirty="0" err="1">
                <a:solidFill>
                  <a:srgbClr val="FFFF00"/>
                </a:solidFill>
              </a:rPr>
              <a:t>Console.ReadLine</a:t>
            </a:r>
            <a:r>
              <a:rPr lang="en-US" i="1" dirty="0">
                <a:solidFill>
                  <a:srgbClr val="FFFF00"/>
                </a:solidFill>
              </a:rPr>
              <a:t>() </a:t>
            </a:r>
            <a:r>
              <a:rPr lang="en-US" dirty="0"/>
              <a:t>to get user input.</a:t>
            </a:r>
          </a:p>
          <a:p>
            <a:r>
              <a:rPr lang="en-US" dirty="0"/>
              <a:t>The user can input username, which is stored in the variable </a:t>
            </a:r>
            <a:r>
              <a:rPr lang="en-US" i="1" dirty="0" err="1">
                <a:solidFill>
                  <a:srgbClr val="FFFF00"/>
                </a:solidFill>
              </a:rPr>
              <a:t>userName</a:t>
            </a:r>
            <a:r>
              <a:rPr lang="en-US" dirty="0"/>
              <a:t>. Then print the value of </a:t>
            </a:r>
            <a:r>
              <a:rPr lang="en-US" i="1" dirty="0" err="1">
                <a:solidFill>
                  <a:srgbClr val="FFFF00"/>
                </a:solidFill>
              </a:rPr>
              <a:t>userName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5BB8F-83C6-39DA-A88E-89649F50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97" y="3724150"/>
            <a:ext cx="9690653" cy="2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8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6E35-E145-911A-9DC4-78B7135E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and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08FD-2E3C-F288-4ADE-F34BDBB6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47850"/>
            <a:ext cx="8946541" cy="455743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>
                <a:solidFill>
                  <a:srgbClr val="FFFF00"/>
                </a:solidFill>
              </a:rPr>
              <a:t>Console.ReadLine</a:t>
            </a:r>
            <a:r>
              <a:rPr lang="en-US" i="1" dirty="0">
                <a:solidFill>
                  <a:srgbClr val="FFFF00"/>
                </a:solidFill>
              </a:rPr>
              <a:t>() </a:t>
            </a:r>
            <a:r>
              <a:rPr lang="en-US" dirty="0"/>
              <a:t>method returns a </a:t>
            </a:r>
            <a:r>
              <a:rPr lang="en-US" i="1" dirty="0">
                <a:solidFill>
                  <a:srgbClr val="FFFF00"/>
                </a:solidFill>
              </a:rPr>
              <a:t>string</a:t>
            </a:r>
            <a:r>
              <a:rPr lang="en-US" dirty="0"/>
              <a:t>. </a:t>
            </a:r>
          </a:p>
          <a:p>
            <a:r>
              <a:rPr lang="en-US" dirty="0"/>
              <a:t>Therefore, you cannot get information from another data type, such as </a:t>
            </a:r>
            <a:r>
              <a:rPr lang="en-US" i="1" dirty="0">
                <a:solidFill>
                  <a:srgbClr val="FFFF00"/>
                </a:solidFill>
              </a:rPr>
              <a:t>int</a:t>
            </a:r>
            <a:r>
              <a:rPr lang="en-US" dirty="0"/>
              <a:t>. The following program will cause an error: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5A132-F204-82BE-16EC-4B3F6E0F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8" y="3217208"/>
            <a:ext cx="5955667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6E35-E145-911A-9DC4-78B7135E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and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08FD-2E3C-F288-4ADE-F34BDBB6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33575"/>
            <a:ext cx="8946541" cy="4562475"/>
          </a:xfrm>
        </p:spPr>
        <p:txBody>
          <a:bodyPr>
            <a:normAutofit/>
          </a:bodyPr>
          <a:lstStyle/>
          <a:p>
            <a:r>
              <a:rPr lang="en-US" dirty="0"/>
              <a:t>Like the error message says, you cannot implicitly convert type 'string' to 'int'.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7114B-97F3-1AD2-6B87-897C22F7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07" y="2786007"/>
            <a:ext cx="5276917" cy="9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3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in C# must be a specified data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47E77-237C-8BFE-CED7-AAA068FA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82" y="2495458"/>
            <a:ext cx="6000860" cy="166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15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6E35-E145-911A-9DC4-78B7135E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08FD-2E3C-F288-4ADE-F34BDBB6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33575"/>
            <a:ext cx="8946541" cy="4562475"/>
          </a:xfrm>
        </p:spPr>
        <p:txBody>
          <a:bodyPr>
            <a:normAutofit/>
          </a:bodyPr>
          <a:lstStyle/>
          <a:p>
            <a:r>
              <a:rPr lang="en-US" dirty="0"/>
              <a:t>Operators are used to perform operations on variables and values.</a:t>
            </a:r>
          </a:p>
          <a:p>
            <a:r>
              <a:rPr lang="en-US" dirty="0"/>
              <a:t>In the example below, we use the </a:t>
            </a:r>
            <a:r>
              <a:rPr lang="en-US" b="1" i="1" dirty="0">
                <a:solidFill>
                  <a:srgbClr val="FFFF00"/>
                </a:solidFill>
              </a:rPr>
              <a:t>+</a:t>
            </a:r>
            <a:r>
              <a:rPr lang="en-US" dirty="0"/>
              <a:t> operator to add together two values: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Although the + operator is often used to add together two values, like in the example above, it can also be used to add together a variable and a value, or a variable and another variable: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6C470-32AD-B9DE-EBA9-7DC6AD43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35" y="3128962"/>
            <a:ext cx="2863997" cy="60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173B08-706E-F20C-8B25-2F55E9FEC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735" y="5129160"/>
            <a:ext cx="5020568" cy="9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112483A-A084-F3BE-DD93-30A75A1B5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500068"/>
              </p:ext>
            </p:extLst>
          </p:nvPr>
        </p:nvGraphicFramePr>
        <p:xfrm>
          <a:off x="1103313" y="2052638"/>
          <a:ext cx="9974262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137">
                  <a:extLst>
                    <a:ext uri="{9D8B030D-6E8A-4147-A177-3AD203B41FA5}">
                      <a16:colId xmlns:a16="http://schemas.microsoft.com/office/drawing/2014/main" val="3267265654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3982048346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3806356727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612495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8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together two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one value from another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1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Multiplies two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59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one value by another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6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division 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1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Increases the value of a variable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3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Decreases the value of a variable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117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F1D6E35-E145-911A-9DC4-78B7135E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116546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E88D-F482-97B1-193A-548EA6A5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E0F9-01B8-6EFE-9762-00D5D6AE7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 are used to assign values to variables.</a:t>
            </a:r>
          </a:p>
          <a:p>
            <a:r>
              <a:rPr lang="en-US" dirty="0"/>
              <a:t>In the example below, we use the </a:t>
            </a:r>
            <a:r>
              <a:rPr lang="en-US" b="1" i="1" dirty="0"/>
              <a:t>assignment</a:t>
            </a:r>
            <a:r>
              <a:rPr lang="en-US" dirty="0"/>
              <a:t> operator (=) to assign the value </a:t>
            </a:r>
            <a:r>
              <a:rPr lang="en-US" b="1" i="1" dirty="0">
                <a:solidFill>
                  <a:srgbClr val="FFFF00"/>
                </a:solidFill>
              </a:rPr>
              <a:t>10</a:t>
            </a:r>
            <a:r>
              <a:rPr lang="en-US" dirty="0"/>
              <a:t> to a variable called </a:t>
            </a:r>
            <a:r>
              <a:rPr lang="en-US" b="1" i="1" dirty="0">
                <a:solidFill>
                  <a:srgbClr val="FFFF00"/>
                </a:solidFill>
              </a:rPr>
              <a:t>x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addition assignment </a:t>
            </a:r>
            <a:r>
              <a:rPr lang="en-US" dirty="0"/>
              <a:t>operator (+=) adds a value to a variable: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BFA83-208B-6089-FF2E-C94891A9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55" y="3319437"/>
            <a:ext cx="1599125" cy="481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B64EE-F9FC-0188-7C3E-5B11D8713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94"/>
          <a:stretch/>
        </p:blipFill>
        <p:spPr>
          <a:xfrm>
            <a:off x="2052554" y="4600536"/>
            <a:ext cx="1599125" cy="7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48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0E4C-FD85-EEE9-8F05-8A90A6AA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2A51B-4C49-2EDE-BEB2-9D4F90EA3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153897"/>
              </p:ext>
            </p:extLst>
          </p:nvPr>
        </p:nvGraphicFramePr>
        <p:xfrm>
          <a:off x="1103313" y="2052638"/>
          <a:ext cx="8947149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459607417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3489114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18185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0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9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73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5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2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/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3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%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1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&amp;=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&amp;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0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|=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|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83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^=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^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8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&gt;&gt;=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&gt;&gt;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3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&lt;&lt;=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&lt;&lt;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1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20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E73-EB03-ADA6-87C5-A0D9B141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0C30-570B-934A-BDCC-194ECE7F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are used to compare two values (or variables). This is important in programming, because it helps us to find answers and make decisions.</a:t>
            </a:r>
          </a:p>
          <a:p>
            <a:r>
              <a:rPr lang="en-US" dirty="0"/>
              <a:t>The return value of a comparison is either </a:t>
            </a:r>
            <a:r>
              <a:rPr lang="en-US" b="1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or </a:t>
            </a:r>
            <a:r>
              <a:rPr lang="en-US" b="1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. These values are known as Boolean values.</a:t>
            </a:r>
          </a:p>
          <a:p>
            <a:r>
              <a:rPr lang="en-US" dirty="0"/>
              <a:t>In the following example, we use the </a:t>
            </a:r>
            <a:r>
              <a:rPr lang="en-US" b="1" i="1" dirty="0"/>
              <a:t>greater than operator </a:t>
            </a:r>
            <a:r>
              <a:rPr lang="en-US" dirty="0"/>
              <a:t>(</a:t>
            </a:r>
            <a:r>
              <a:rPr lang="en-US" b="1" i="1" dirty="0">
                <a:solidFill>
                  <a:srgbClr val="FFFF00"/>
                </a:solidFill>
              </a:rPr>
              <a:t>&gt;</a:t>
            </a:r>
            <a:r>
              <a:rPr lang="en-US" dirty="0"/>
              <a:t>) to find out if 5 is greater than 3: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CBA73-E016-C731-1296-F905333D8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07" y="4776733"/>
            <a:ext cx="7568018" cy="100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1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4E44-5317-F2AD-6CBF-B18288BE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E55CC2-1065-3094-2C3D-7E1B89202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55010"/>
              </p:ext>
            </p:extLst>
          </p:nvPr>
        </p:nvGraphicFramePr>
        <p:xfrm>
          <a:off x="1103313" y="2052638"/>
          <a:ext cx="8947149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3312">
                  <a:extLst>
                    <a:ext uri="{9D8B030D-6E8A-4147-A177-3AD203B41FA5}">
                      <a16:colId xmlns:a16="http://schemas.microsoft.com/office/drawing/2014/main" val="3084722858"/>
                    </a:ext>
                  </a:extLst>
                </a:gridCol>
                <a:gridCol w="3591454">
                  <a:extLst>
                    <a:ext uri="{9D8B030D-6E8A-4147-A177-3AD203B41FA5}">
                      <a16:colId xmlns:a16="http://schemas.microsoft.com/office/drawing/2014/main" val="369859479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461004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5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!=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64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&gt;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5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&lt;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&gt;=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7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&lt;=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5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617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7325-0D47-66D5-CAED-5058EA9F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990A-B020-024F-BE73-FE7E16F8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test for </a:t>
            </a:r>
            <a:r>
              <a:rPr lang="en-US" b="1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or </a:t>
            </a:r>
            <a:r>
              <a:rPr lang="en-US" b="1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values with </a:t>
            </a:r>
            <a:r>
              <a:rPr lang="en-US" b="1" i="1" dirty="0"/>
              <a:t>logical operators</a:t>
            </a:r>
            <a:r>
              <a:rPr lang="en-US" dirty="0"/>
              <a:t>.</a:t>
            </a:r>
          </a:p>
          <a:p>
            <a:r>
              <a:rPr lang="en-US" dirty="0"/>
              <a:t>Logical operators are used to determine the logic between variables or values: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C34834-BD83-AC73-694A-60C7245B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94840"/>
              </p:ext>
            </p:extLst>
          </p:nvPr>
        </p:nvGraphicFramePr>
        <p:xfrm>
          <a:off x="1480190" y="3429000"/>
          <a:ext cx="10121259" cy="17492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7310">
                  <a:extLst>
                    <a:ext uri="{9D8B030D-6E8A-4147-A177-3AD203B41FA5}">
                      <a16:colId xmlns:a16="http://schemas.microsoft.com/office/drawing/2014/main" val="717253557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627474662"/>
                    </a:ext>
                  </a:extLst>
                </a:gridCol>
                <a:gridCol w="5000625">
                  <a:extLst>
                    <a:ext uri="{9D8B030D-6E8A-4147-A177-3AD203B41FA5}">
                      <a16:colId xmlns:a16="http://schemas.microsoft.com/office/drawing/2014/main" val="1477721674"/>
                    </a:ext>
                  </a:extLst>
                </a:gridCol>
                <a:gridCol w="2171699">
                  <a:extLst>
                    <a:ext uri="{9D8B030D-6E8A-4147-A177-3AD203B41FA5}">
                      <a16:colId xmlns:a16="http://schemas.microsoft.com/office/drawing/2014/main" val="94819691"/>
                    </a:ext>
                  </a:extLst>
                </a:gridCol>
              </a:tblGrid>
              <a:tr h="409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24668"/>
                  </a:ext>
                </a:extLst>
              </a:tr>
              <a:tr h="4671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both statements are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 &lt; 5 &amp;&amp;  x &lt;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32279"/>
                  </a:ext>
                </a:extLst>
              </a:tr>
              <a:tr h="4364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one of the statements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 &lt; 5 || x &lt;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698"/>
                  </a:ext>
                </a:extLst>
              </a:tr>
              <a:tr h="4364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Reverse the result, returns False if the result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!(x &lt; 5 &amp;&amp; x &lt;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03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075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07A3-FCF2-9EAA-EE16-30A2FC4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F32D-3720-1E37-C3CE-70102AEF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C# Math class has many methods that allows you to perform mathematical tasks on numbers.</a:t>
            </a:r>
          </a:p>
          <a:p>
            <a:r>
              <a:rPr lang="en-US" dirty="0"/>
              <a:t>The </a:t>
            </a:r>
            <a:r>
              <a:rPr lang="en-US" b="1" i="1" dirty="0" err="1">
                <a:solidFill>
                  <a:srgbClr val="FFFF00"/>
                </a:solidFill>
              </a:rPr>
              <a:t>Math.Max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x,y</a:t>
            </a:r>
            <a:r>
              <a:rPr lang="en-US" b="1" i="1" dirty="0">
                <a:solidFill>
                  <a:srgbClr val="FFFF00"/>
                </a:solidFill>
              </a:rPr>
              <a:t>) </a:t>
            </a:r>
            <a:r>
              <a:rPr lang="en-US" dirty="0"/>
              <a:t>method can be used to find the highest value of x and y.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 err="1">
                <a:solidFill>
                  <a:srgbClr val="FFFF00"/>
                </a:solidFill>
              </a:rPr>
              <a:t>Math.Min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x,y</a:t>
            </a:r>
            <a:r>
              <a:rPr lang="en-US" b="1" i="1" dirty="0">
                <a:solidFill>
                  <a:srgbClr val="FFFF00"/>
                </a:solidFill>
              </a:rPr>
              <a:t>) </a:t>
            </a:r>
            <a:r>
              <a:rPr lang="en-US" dirty="0"/>
              <a:t>method can be used to find the lowest value of </a:t>
            </a:r>
            <a:r>
              <a:rPr lang="en-US" dirty="0" err="1"/>
              <a:t>of</a:t>
            </a:r>
            <a:r>
              <a:rPr lang="en-US" dirty="0"/>
              <a:t> x and y.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 err="1">
                <a:solidFill>
                  <a:srgbClr val="FFFF00"/>
                </a:solidFill>
              </a:rPr>
              <a:t>Math.Sqrt</a:t>
            </a:r>
            <a:r>
              <a:rPr lang="en-US" b="1" i="1" dirty="0">
                <a:solidFill>
                  <a:srgbClr val="FFFF00"/>
                </a:solidFill>
              </a:rPr>
              <a:t>(x) </a:t>
            </a:r>
            <a:r>
              <a:rPr lang="en-US" dirty="0"/>
              <a:t>method returns the square root of x.</a:t>
            </a:r>
          </a:p>
          <a:p>
            <a:r>
              <a:rPr lang="en-US" dirty="0"/>
              <a:t>The </a:t>
            </a:r>
            <a:r>
              <a:rPr lang="en-US" b="1" i="1" dirty="0" err="1">
                <a:solidFill>
                  <a:srgbClr val="FFFF00"/>
                </a:solidFill>
              </a:rPr>
              <a:t>Math.Abs</a:t>
            </a:r>
            <a:r>
              <a:rPr lang="en-US" b="1" i="1" dirty="0">
                <a:solidFill>
                  <a:srgbClr val="FFFF00"/>
                </a:solidFill>
              </a:rPr>
              <a:t>(x) </a:t>
            </a:r>
            <a:r>
              <a:rPr lang="en-US" dirty="0"/>
              <a:t>method returns the absolute (positive) value of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5B3A5-B2E1-FFE8-EDE5-2D5ABDAA7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19" y="3295550"/>
            <a:ext cx="1882861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F864D9-149D-338E-CAFF-6312D8F1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506" y="4533850"/>
            <a:ext cx="1886474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6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203B-11C8-2707-1C07-18F5D3E6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0248-E5BD-C11D-226D-B2BAF61BE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669462" cy="4195481"/>
          </a:xfrm>
        </p:spPr>
        <p:txBody>
          <a:bodyPr/>
          <a:lstStyle/>
          <a:p>
            <a:r>
              <a:rPr lang="en-US" dirty="0"/>
              <a:t>A data type specifies the size and type of variable values.</a:t>
            </a:r>
          </a:p>
          <a:p>
            <a:r>
              <a:rPr lang="en-US" dirty="0"/>
              <a:t>It is important to use the correct data type for the corresponding variable; to avoid errors, to save time and memory, but it will also make your code more maintainable and readable. The most common data types are: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5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DECA-99D4-6743-DEB4-61F81394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9D803A-092B-A03D-5C08-D0A53845A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339189"/>
              </p:ext>
            </p:extLst>
          </p:nvPr>
        </p:nvGraphicFramePr>
        <p:xfrm>
          <a:off x="1013619" y="1652587"/>
          <a:ext cx="10164762" cy="43987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7937">
                  <a:extLst>
                    <a:ext uri="{9D8B030D-6E8A-4147-A177-3AD203B41FA5}">
                      <a16:colId xmlns:a16="http://schemas.microsoft.com/office/drawing/2014/main" val="92320148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915949532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3500281225"/>
                    </a:ext>
                  </a:extLst>
                </a:gridCol>
              </a:tblGrid>
              <a:tr h="399455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67990"/>
                  </a:ext>
                </a:extLst>
              </a:tr>
              <a:tr h="399455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-2,147,483,648 to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61788"/>
                  </a:ext>
                </a:extLst>
              </a:tr>
              <a:tr h="399455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-9,223,372,036,854,775,808 to 9,223,372,036,854,775,807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20106"/>
                  </a:ext>
                </a:extLst>
              </a:tr>
              <a:tr h="399455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fractional numbers. Sufficient for storing 6 to 7 decimal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72469"/>
                  </a:ext>
                </a:extLst>
              </a:tr>
              <a:tr h="399455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fractional numbers. Sufficient for storing 15 decimal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08339"/>
                  </a:ext>
                </a:extLst>
              </a:tr>
              <a:tr h="399455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true or false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05663"/>
                  </a:ext>
                </a:extLst>
              </a:tr>
              <a:tr h="399455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a single character/letter, surrounded by single quotes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857052"/>
                  </a:ext>
                </a:extLst>
              </a:tr>
              <a:tr h="399455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 per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a sequence of characters, surrounded by double quotes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369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80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A162-0D37-A748-0721-EDCA0007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28D3-CCAF-112A-33E6-12E50658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types are divided into two groups:</a:t>
            </a:r>
          </a:p>
          <a:p>
            <a:pPr lvl="1"/>
            <a:r>
              <a:rPr lang="en-US" b="1" dirty="0"/>
              <a:t>Integer types </a:t>
            </a:r>
            <a:r>
              <a:rPr lang="en-US" dirty="0"/>
              <a:t>stores whole numbers, positive or negative (such as 123 or -456), without decimals. Valid types are </a:t>
            </a:r>
            <a:r>
              <a:rPr lang="en-US" b="1" i="1" dirty="0">
                <a:solidFill>
                  <a:srgbClr val="FFFF00"/>
                </a:solidFill>
              </a:rPr>
              <a:t>int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FF00"/>
                </a:solidFill>
              </a:rPr>
              <a:t>long</a:t>
            </a:r>
            <a:r>
              <a:rPr lang="en-US" dirty="0"/>
              <a:t>. Which type you should use, depends on the numeric value.</a:t>
            </a:r>
          </a:p>
          <a:p>
            <a:pPr lvl="1"/>
            <a:r>
              <a:rPr lang="en-US" b="1" dirty="0"/>
              <a:t>Floating point types </a:t>
            </a:r>
            <a:r>
              <a:rPr lang="en-US" dirty="0"/>
              <a:t>represents numbers with a fractional part, containing one or more decimals. Valid types are </a:t>
            </a:r>
            <a:r>
              <a:rPr lang="en-US" b="1" i="1" dirty="0">
                <a:solidFill>
                  <a:srgbClr val="FFFF00"/>
                </a:solidFill>
              </a:rPr>
              <a:t>float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FF00"/>
                </a:solidFill>
              </a:rPr>
              <a:t>double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353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27D4-4FAB-2787-CF75-CBCEAF0C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 - 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5FF3-2381-B875-5BFF-E84893F2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int</a:t>
            </a:r>
            <a:r>
              <a:rPr lang="en-US" dirty="0"/>
              <a:t> data type can store whole numbers from -2147483648 to 2147483647. </a:t>
            </a:r>
          </a:p>
          <a:p>
            <a:r>
              <a:rPr lang="en-US" dirty="0"/>
              <a:t>In general, the </a:t>
            </a:r>
            <a:r>
              <a:rPr lang="en-US" b="1" i="1" dirty="0">
                <a:solidFill>
                  <a:srgbClr val="FFFF00"/>
                </a:solidFill>
              </a:rPr>
              <a:t>int</a:t>
            </a:r>
            <a:r>
              <a:rPr lang="en-US" dirty="0"/>
              <a:t> data type is the preferred data type when we create variables with a numeric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DC4A2-35DE-F90F-3241-9E7F995FE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06" y="3743280"/>
            <a:ext cx="3849134" cy="10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27D4-4FAB-2787-CF75-CBCEAF0C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 - 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5FF3-2381-B875-5BFF-E84893F2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long</a:t>
            </a:r>
            <a:r>
              <a:rPr lang="en-US" dirty="0"/>
              <a:t> data type can store whole numbers from -9223372036854775808 to 9223372036854775807. </a:t>
            </a:r>
          </a:p>
          <a:p>
            <a:r>
              <a:rPr lang="en-US" dirty="0"/>
              <a:t>This is used when </a:t>
            </a:r>
            <a:r>
              <a:rPr lang="en-US" b="1" i="1" dirty="0">
                <a:solidFill>
                  <a:srgbClr val="FFFF00"/>
                </a:solidFill>
              </a:rPr>
              <a:t>int</a:t>
            </a:r>
            <a:r>
              <a:rPr lang="en-US" dirty="0"/>
              <a:t> is not large enough to store the value. Note that you should end the value with an "L":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2ACC6-A476-6B86-EF6E-73CD35D5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23" y="3709944"/>
            <a:ext cx="3863624" cy="9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4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27D4-4FAB-2787-CF75-CBCEAF0C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5FF3-2381-B875-5BFF-E84893F2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floating-point data type is used to store a number with a decimal, such as 9.99 or 3.14515.</a:t>
            </a:r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float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FF00"/>
                </a:solidFill>
              </a:rPr>
              <a:t>double</a:t>
            </a:r>
            <a:r>
              <a:rPr lang="en-US" dirty="0"/>
              <a:t> data types can store fractional numbers. Note that you should end the value with an "F" for floats and "D" for doubles:</a:t>
            </a:r>
          </a:p>
          <a:p>
            <a:r>
              <a:rPr lang="en-US" dirty="0"/>
              <a:t>Float example</a:t>
            </a:r>
          </a:p>
          <a:p>
            <a:endParaRPr lang="en-US" dirty="0"/>
          </a:p>
          <a:p>
            <a:r>
              <a:rPr lang="en-US" dirty="0"/>
              <a:t>Double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6E9B7-0C4F-A73A-B8B8-954CA657D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52" y="3786141"/>
            <a:ext cx="3010958" cy="862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7E84AB-724B-7C79-3210-38509BBE7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25"/>
          <a:stretch/>
        </p:blipFill>
        <p:spPr>
          <a:xfrm>
            <a:off x="3647733" y="5004243"/>
            <a:ext cx="3006377" cy="8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27D4-4FAB-2787-CF75-CBCEAF0C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5FF3-2381-B875-5BFF-E84893F2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floating-point number can also be a scientific number with an "e" to indicate the power of 10: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7162B-FF22-722B-B9C2-3AB15000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509" y="3093235"/>
            <a:ext cx="2837138" cy="125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90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</TotalTime>
  <Words>1351</Words>
  <Application>Microsoft Office PowerPoint</Application>
  <PresentationFormat>Widescreen</PresentationFormat>
  <Paragraphs>216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C#</vt:lpstr>
      <vt:lpstr>Data Types</vt:lpstr>
      <vt:lpstr>Data Types</vt:lpstr>
      <vt:lpstr>Data Types</vt:lpstr>
      <vt:lpstr>Numbers</vt:lpstr>
      <vt:lpstr>Integer Types - int</vt:lpstr>
      <vt:lpstr>Integer Types - long</vt:lpstr>
      <vt:lpstr>Floating Point Types</vt:lpstr>
      <vt:lpstr>Scientific Numbers</vt:lpstr>
      <vt:lpstr>Booleans</vt:lpstr>
      <vt:lpstr>Characters</vt:lpstr>
      <vt:lpstr>Strings</vt:lpstr>
      <vt:lpstr>Type Casting</vt:lpstr>
      <vt:lpstr>Implicit Casting</vt:lpstr>
      <vt:lpstr>Explicit Casting</vt:lpstr>
      <vt:lpstr>Type Conversion Methods</vt:lpstr>
      <vt:lpstr>User Input</vt:lpstr>
      <vt:lpstr>User Input and Numbers</vt:lpstr>
      <vt:lpstr>User Input and Numbers</vt:lpstr>
      <vt:lpstr>Operators</vt:lpstr>
      <vt:lpstr>Arithmetic Operators</vt:lpstr>
      <vt:lpstr>Assignment Operators</vt:lpstr>
      <vt:lpstr>Assignment Operators</vt:lpstr>
      <vt:lpstr>Comparison Operators</vt:lpstr>
      <vt:lpstr>Comparison Operators</vt:lpstr>
      <vt:lpstr>Logical Operators</vt:lpstr>
      <vt:lpstr>Math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Kwak, Myungjae</dc:creator>
  <cp:lastModifiedBy>Kwak, Myungjae</cp:lastModifiedBy>
  <cp:revision>6</cp:revision>
  <dcterms:created xsi:type="dcterms:W3CDTF">2024-01-29T00:17:34Z</dcterms:created>
  <dcterms:modified xsi:type="dcterms:W3CDTF">2024-02-05T02:01:33Z</dcterms:modified>
</cp:coreProperties>
</file>