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34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2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26C8C2-BAC1-4445-9FC6-60AE09A07ED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2384-9926-44F5-B47C-31E48D2A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86B5-6F8A-63F9-07BD-CA954991D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5765-7386-8608-104F-4F6B53126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2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strings must be written within quotes, C# will misunderstand this string, and generate an error: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solution to avoid this problem, is to use the </a:t>
            </a:r>
            <a:r>
              <a:rPr lang="en-US" b="1" dirty="0"/>
              <a:t>backslash escape character</a:t>
            </a:r>
            <a:r>
              <a:rPr lang="en-US" dirty="0"/>
              <a:t>.</a:t>
            </a:r>
          </a:p>
          <a:p>
            <a:r>
              <a:rPr lang="en-US" dirty="0"/>
              <a:t>The backslash (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) escape character turns special characters into string characters: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51C2B-EDE1-3DF4-37A9-C358E5D4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64" y="2828841"/>
            <a:ext cx="5937996" cy="666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2506B9-0D9D-FF97-6573-C6CD6974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92" y="4976703"/>
            <a:ext cx="530616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8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useful escape characters: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6AA06-3C77-56C1-03B3-A7EBC639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71" y="2781177"/>
            <a:ext cx="291505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3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often, in programming, you will need a data type that can only have one of two values, like:</a:t>
            </a:r>
          </a:p>
          <a:p>
            <a:pPr lvl="1"/>
            <a:r>
              <a:rPr lang="en-US" dirty="0"/>
              <a:t>YES / NO</a:t>
            </a:r>
          </a:p>
          <a:p>
            <a:pPr lvl="1"/>
            <a:r>
              <a:rPr lang="en-US" dirty="0"/>
              <a:t>ON / OFF</a:t>
            </a:r>
          </a:p>
          <a:p>
            <a:pPr lvl="1"/>
            <a:r>
              <a:rPr lang="en-US" dirty="0"/>
              <a:t>TRUE / FALSE</a:t>
            </a:r>
          </a:p>
          <a:p>
            <a:r>
              <a:rPr lang="en-US" dirty="0"/>
              <a:t>For this, C# has a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 data type, which can take the values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481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type is declared with 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 keyword and can only take the values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it is more common to return </a:t>
            </a:r>
            <a:r>
              <a:rPr lang="en-US" dirty="0" err="1"/>
              <a:t>boolean</a:t>
            </a:r>
            <a:r>
              <a:rPr lang="en-US" dirty="0"/>
              <a:t> values from </a:t>
            </a:r>
            <a:r>
              <a:rPr lang="en-US" dirty="0" err="1"/>
              <a:t>boolean</a:t>
            </a:r>
            <a:r>
              <a:rPr lang="en-US" dirty="0"/>
              <a:t> expressions, for conditional testing.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66198-E1F8-2243-7A73-957BAB30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08" y="2871719"/>
            <a:ext cx="5050542" cy="11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7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Boolean expression returns a </a:t>
            </a:r>
            <a:r>
              <a:rPr lang="en-US" dirty="0" err="1"/>
              <a:t>boolean</a:t>
            </a:r>
            <a:r>
              <a:rPr lang="en-US" dirty="0"/>
              <a:t> value: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, by comparing values/variables.</a:t>
            </a:r>
          </a:p>
          <a:p>
            <a:r>
              <a:rPr lang="en-US" dirty="0"/>
              <a:t>This is useful to build logic and find answers.</a:t>
            </a:r>
          </a:p>
          <a:p>
            <a:r>
              <a:rPr lang="en-US" dirty="0"/>
              <a:t>For example, you can use a comparison operator, such as the </a:t>
            </a:r>
            <a:r>
              <a:rPr lang="en-US" b="1" dirty="0"/>
              <a:t>greater than </a:t>
            </a:r>
            <a:r>
              <a:rPr lang="en-US" dirty="0"/>
              <a:t>(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 operator to find out if an expression (or a variable) is true: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0D6DB-6207-C757-3181-56D32D1E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5" y="4429074"/>
            <a:ext cx="7810279" cy="9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2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think of a "real life example" where we need to find out if a person is old enough to vote.</a:t>
            </a:r>
          </a:p>
          <a:p>
            <a:r>
              <a:rPr lang="en-US" dirty="0"/>
              <a:t>In the example below, we use 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/>
              <a:t> comparison operator to find out if the age (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dirty="0"/>
              <a:t>) is </a:t>
            </a:r>
            <a:r>
              <a:rPr lang="en-US" b="1" i="1" dirty="0"/>
              <a:t>greater than </a:t>
            </a:r>
            <a:r>
              <a:rPr lang="en-US" dirty="0"/>
              <a:t>OR </a:t>
            </a:r>
            <a:r>
              <a:rPr lang="en-US" b="1" i="1" dirty="0"/>
              <a:t>equal to </a:t>
            </a:r>
            <a:r>
              <a:rPr lang="en-US" dirty="0"/>
              <a:t>the voting age limit, which is set to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8EE1F-F8D9-FF55-07B6-D8BCDBE4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75" y="3981398"/>
            <a:ext cx="4375373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0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9CF820-693E-3A64-9939-9F552A1D0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953" y="2102478"/>
            <a:ext cx="5134247" cy="3113187"/>
          </a:xfrm>
        </p:spPr>
      </p:pic>
    </p:spTree>
    <p:extLst>
      <p:ext uri="{BB962C8B-B14F-4D97-AF65-F5344CB8AC3E}">
        <p14:creationId xmlns:p14="http://schemas.microsoft.com/office/powerpoint/2010/main" val="115099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supports the usual logical conditions from mathematics:</a:t>
            </a:r>
          </a:p>
          <a:p>
            <a:pPr lvl="1"/>
            <a:r>
              <a:rPr lang="en-US" dirty="0"/>
              <a:t>Less than: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 b</a:t>
            </a:r>
          </a:p>
          <a:p>
            <a:pPr lvl="1"/>
            <a:r>
              <a:rPr lang="en-US" dirty="0"/>
              <a:t>Less than or equal to: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&lt;= b</a:t>
            </a:r>
          </a:p>
          <a:p>
            <a:pPr lvl="1"/>
            <a:r>
              <a:rPr lang="en-US" dirty="0"/>
              <a:t>Greater than: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&gt; b</a:t>
            </a:r>
          </a:p>
          <a:p>
            <a:pPr lvl="1"/>
            <a:r>
              <a:rPr lang="en-US" dirty="0"/>
              <a:t>Greater than or equal to: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&gt;= b</a:t>
            </a:r>
          </a:p>
          <a:p>
            <a:pPr lvl="1"/>
            <a:r>
              <a:rPr lang="en-US" dirty="0"/>
              <a:t>Equal to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b</a:t>
            </a:r>
          </a:p>
          <a:p>
            <a:pPr lvl="1"/>
            <a:r>
              <a:rPr lang="en-US" dirty="0"/>
              <a:t>Not Equal to: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!= b</a:t>
            </a:r>
          </a:p>
        </p:txBody>
      </p:sp>
    </p:spTree>
    <p:extLst>
      <p:ext uri="{BB962C8B-B14F-4D97-AF65-F5344CB8AC3E}">
        <p14:creationId xmlns:p14="http://schemas.microsoft.com/office/powerpoint/2010/main" val="149617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dirty="0"/>
              <a:t>You can use these conditions to perform different actions for different decisions.</a:t>
            </a:r>
          </a:p>
          <a:p>
            <a:r>
              <a:rPr lang="en-US" dirty="0"/>
              <a:t>C# has the following conditional statements:</a:t>
            </a:r>
          </a:p>
          <a:p>
            <a:pPr lvl="1"/>
            <a:r>
              <a:rPr lang="en-US" dirty="0"/>
              <a:t>Use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to specify a block of code to be executed, if a specified condition is true</a:t>
            </a:r>
          </a:p>
          <a:p>
            <a:pPr lvl="1"/>
            <a:r>
              <a:rPr lang="en-US" dirty="0"/>
              <a:t>Use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to specify a block of code to be executed, if the same condition is false</a:t>
            </a:r>
          </a:p>
          <a:p>
            <a:pPr lvl="1"/>
            <a:r>
              <a:rPr lang="en-US" dirty="0"/>
              <a:t>Use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/>
              <a:t> to specify a new condition to test, if the first condition is false</a:t>
            </a:r>
          </a:p>
          <a:p>
            <a:pPr lvl="1"/>
            <a:r>
              <a:rPr lang="en-US" dirty="0"/>
              <a:t>Use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to specify many alternative blocks of code to be executed</a:t>
            </a:r>
            <a:endParaRPr lang="en-US" i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0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D615-11B8-2DC1-B801-BE9DC0E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529A-B5F4-18D1-CC0F-6DE171F5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to specify a block of C# code to be executed if a condition is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example below, we test two values to find out if 20 is greater than 18. If the condition is </a:t>
            </a:r>
            <a:r>
              <a:rPr lang="en-US" sz="1800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print some text: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003BD-519C-9DE9-6959-7D3BB48D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23" y="2828861"/>
            <a:ext cx="5881628" cy="1104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A4A96-37F4-D867-7EF4-59599054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23" y="4967224"/>
            <a:ext cx="4547801" cy="1104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F9A252-1321-28DD-9983-D49302679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624" y="4967224"/>
            <a:ext cx="360095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0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used for storing text.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variable contains a collection of characters surrounded by double quotes.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B7A0B-AB34-86ED-8348-8EBC7E33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85" y="3429000"/>
            <a:ext cx="4116459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B488D0-E013-E72A-7FA8-3C2C93D9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85" y="4095750"/>
            <a:ext cx="505860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15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D615-11B8-2DC1-B801-BE9DC0E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529A-B5F4-18D1-CC0F-6DE171F5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statement to specify a block of code to be executed if the condition is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087357-0B36-37F7-0CB3-4F7A812A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78097"/>
            <a:ext cx="5656223" cy="1957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C8DA38-B4A9-1E45-B10C-4B93356F7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52" y="2978097"/>
            <a:ext cx="3951221" cy="26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D615-11B8-2DC1-B801-BE9DC0E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529A-B5F4-18D1-CC0F-6DE171F5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/>
              <a:t>statement to specify a new condition if the first condition is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4A342-10D8-E9A8-2BC2-16C70EE9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0" y="3004957"/>
            <a:ext cx="6725589" cy="2581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46584-44CB-19D4-E064-0910F86F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309" y="3004957"/>
            <a:ext cx="326753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6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D615-11B8-2DC1-B801-BE9DC0E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Hand If...Else (Ternary Operator)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529A-B5F4-18D1-CC0F-6DE171F5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a short-hand if else, which is known as the </a:t>
            </a:r>
            <a:r>
              <a:rPr lang="en-US" b="1" i="1" dirty="0"/>
              <a:t>ternary operator</a:t>
            </a:r>
            <a:r>
              <a:rPr lang="en-US" dirty="0"/>
              <a:t> because it consists of three operands. </a:t>
            </a:r>
          </a:p>
          <a:p>
            <a:r>
              <a:rPr lang="en-US" dirty="0"/>
              <a:t>It can be used to replace multiple lines of code with a single line. </a:t>
            </a:r>
          </a:p>
          <a:p>
            <a:r>
              <a:rPr lang="en-US" dirty="0"/>
              <a:t>It is often used to replace simple if else statements: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BFC72-3153-DCF7-1390-AE9BC73A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55" y="3798184"/>
            <a:ext cx="7099628" cy="5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D615-11B8-2DC1-B801-BE9DC0E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Hand If...Else (Ternary Operator)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0A7EE-A316-8D41-F06A-28C1A279B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84" y="2537152"/>
            <a:ext cx="3343253" cy="212659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06C92-1E1C-57BF-4FFC-95B40065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686" y="2986037"/>
            <a:ext cx="7085994" cy="102398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B149592-D360-605D-AA58-BBEEE8C58CC0}"/>
              </a:ext>
            </a:extLst>
          </p:cNvPr>
          <p:cNvSpPr/>
          <p:nvPr/>
        </p:nvSpPr>
        <p:spPr>
          <a:xfrm>
            <a:off x="3943349" y="3293243"/>
            <a:ext cx="390525" cy="409576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9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in C# is actually an object, which contain properties and methods that can perform certain operations on strings. For example, the length of a string can be found with 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property.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103A9-5892-1525-C03F-5978062B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03" y="3560025"/>
            <a:ext cx="7556369" cy="81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8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string methods available, for example </a:t>
            </a:r>
            <a:r>
              <a:rPr lang="en-US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which returns a copy of the string converted to uppercase or lowercase: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C7709-125B-B1D1-6A4B-D3D0B8030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9" y="3262259"/>
            <a:ext cx="7074836" cy="10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2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operator can be used between strings to combine them. This is called </a:t>
            </a:r>
            <a:r>
              <a:rPr lang="en-US" b="1" dirty="0"/>
              <a:t>concatenation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the </a:t>
            </a:r>
            <a:r>
              <a:rPr lang="en-US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string.Concat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to concatenate two strings: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F4D34-9D8F-81E5-2162-E38B8142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10" y="2828861"/>
            <a:ext cx="4143614" cy="1104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79210D-D0C4-2AAE-47E6-5CE83FFE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910" y="4881496"/>
            <a:ext cx="4665402" cy="11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Numbers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add two numbers, the result will be a number: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add two strings, the result will be a string concatenation: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A7EBC-D282-4473-73CD-C9B26798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94" y="2576461"/>
            <a:ext cx="5319144" cy="928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80BA39-7F4E-68A3-BCDA-61FEF063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39" y="4343347"/>
            <a:ext cx="5299988" cy="10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8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option of string concatenation, is </a:t>
            </a:r>
            <a:r>
              <a:rPr lang="en-US" b="1" i="1" dirty="0"/>
              <a:t>string interpolation</a:t>
            </a:r>
            <a:r>
              <a:rPr lang="en-US" dirty="0"/>
              <a:t>, which substitutes values of variables into placeholders in a string. </a:t>
            </a:r>
          </a:p>
          <a:p>
            <a:r>
              <a:rPr lang="en-US" dirty="0"/>
              <a:t>Note that you do not have to worry about spaces, like with concatenation: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88A87-5934-7922-08F1-C5AFAFA1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3693393"/>
            <a:ext cx="6385313" cy="12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9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 characters in a string by referring to its index number inside square brackets [].</a:t>
            </a:r>
          </a:p>
          <a:p>
            <a:r>
              <a:rPr lang="en-US" dirty="0"/>
              <a:t>This example prints the </a:t>
            </a:r>
            <a:r>
              <a:rPr lang="en-US" b="1" dirty="0"/>
              <a:t>first character </a:t>
            </a:r>
            <a:r>
              <a:rPr lang="en-US" dirty="0"/>
              <a:t>in </a:t>
            </a:r>
            <a:r>
              <a:rPr lang="en-US" b="1" dirty="0" err="1"/>
              <a:t>myString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find the index position of a specific character in a string, by using the </a:t>
            </a:r>
            <a:r>
              <a:rPr lang="en-US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052F1-84AD-0413-A1CC-3278609D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43" y="3309897"/>
            <a:ext cx="4648391" cy="700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BD21C-B919-8304-8691-7EB4D5726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56" y="4838659"/>
            <a:ext cx="5555114" cy="7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A97-22C2-F558-2A86-5E6793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EB0E-7392-C929-21BF-FF137BF3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useful method 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Substring()</a:t>
            </a:r>
            <a:r>
              <a:rPr lang="en-US" dirty="0"/>
              <a:t>, which extracts the characters from a string, starting from the specified character position/index, and returns a new string. </a:t>
            </a:r>
          </a:p>
          <a:p>
            <a:r>
              <a:rPr lang="en-US" dirty="0"/>
              <a:t>This method is often used together with </a:t>
            </a:r>
            <a:r>
              <a:rPr lang="en-US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get the specific character position: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1CA44-0670-3029-9489-16A2D74F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81" y="3937963"/>
            <a:ext cx="3829294" cy="27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0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</TotalTime>
  <Words>878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Courier New</vt:lpstr>
      <vt:lpstr>Wingdings 3</vt:lpstr>
      <vt:lpstr>Ion</vt:lpstr>
      <vt:lpstr>C#</vt:lpstr>
      <vt:lpstr>Strings</vt:lpstr>
      <vt:lpstr>String Length</vt:lpstr>
      <vt:lpstr>String Methods</vt:lpstr>
      <vt:lpstr>String Concatenation</vt:lpstr>
      <vt:lpstr>Adding Numbers and Strings</vt:lpstr>
      <vt:lpstr>String Interpolation</vt:lpstr>
      <vt:lpstr>Access Strings</vt:lpstr>
      <vt:lpstr>Access Strings</vt:lpstr>
      <vt:lpstr>Special Characters</vt:lpstr>
      <vt:lpstr>Special Characters</vt:lpstr>
      <vt:lpstr>Booleans</vt:lpstr>
      <vt:lpstr>Boolean Values</vt:lpstr>
      <vt:lpstr>Boolean Expression</vt:lpstr>
      <vt:lpstr>Real Life Example</vt:lpstr>
      <vt:lpstr>Real Life Example</vt:lpstr>
      <vt:lpstr>Conditions and If Statements</vt:lpstr>
      <vt:lpstr>Conditions and If Statements</vt:lpstr>
      <vt:lpstr>The if Statement</vt:lpstr>
      <vt:lpstr>The else Statement</vt:lpstr>
      <vt:lpstr>The else if Statement</vt:lpstr>
      <vt:lpstr>Short Hand If...Else (Ternary Operator)</vt:lpstr>
      <vt:lpstr>Short Hand If...Else (Ternary Operator)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Kwak, Myungjae</dc:creator>
  <cp:lastModifiedBy>Kwak, Myungjae</cp:lastModifiedBy>
  <cp:revision>7</cp:revision>
  <dcterms:created xsi:type="dcterms:W3CDTF">2024-01-29T00:17:34Z</dcterms:created>
  <dcterms:modified xsi:type="dcterms:W3CDTF">2024-02-11T22:18:54Z</dcterms:modified>
</cp:coreProperties>
</file>