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6C8C2-BAC1-4445-9FC6-60AE09A07ED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6B5-6F8A-63F9-07BD-CA954991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5765-7386-8608-104F-4F6B53126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array methods available, for example </a:t>
            </a:r>
            <a:r>
              <a:rPr lang="en-US" i="1" dirty="0">
                <a:solidFill>
                  <a:srgbClr val="FFFF00"/>
                </a:solidFill>
              </a:rPr>
              <a:t>Sort()</a:t>
            </a:r>
            <a:r>
              <a:rPr lang="en-US" dirty="0"/>
              <a:t>, which sorts an array alphabetically or in an ascending order: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42738-A0BB-6368-F10E-2CB80899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8" y="2861309"/>
            <a:ext cx="5811061" cy="161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2B3F1-70BA-F980-EB06-0746D473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28" y="4573906"/>
            <a:ext cx="457263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r>
              <a:rPr lang="en-US" dirty="0"/>
              <a:t> Namespace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array methods, such as </a:t>
            </a:r>
            <a:r>
              <a:rPr lang="en-US" i="1" dirty="0">
                <a:solidFill>
                  <a:srgbClr val="FFFF00"/>
                </a:solidFill>
              </a:rPr>
              <a:t>Min</a:t>
            </a:r>
            <a:r>
              <a:rPr lang="en-US" dirty="0"/>
              <a:t>, </a:t>
            </a:r>
            <a:r>
              <a:rPr lang="en-US" i="1" dirty="0">
                <a:solidFill>
                  <a:srgbClr val="FFFF00"/>
                </a:solidFill>
              </a:rPr>
              <a:t>Max</a:t>
            </a:r>
            <a:r>
              <a:rPr lang="en-US" dirty="0"/>
              <a:t>, and </a:t>
            </a:r>
            <a:r>
              <a:rPr lang="en-US" i="1" dirty="0">
                <a:solidFill>
                  <a:srgbClr val="FFFF00"/>
                </a:solidFill>
              </a:rPr>
              <a:t>Sum</a:t>
            </a:r>
            <a:r>
              <a:rPr lang="en-US" dirty="0"/>
              <a:t>, can be found in the </a:t>
            </a:r>
            <a:r>
              <a:rPr lang="en-US" i="1" dirty="0" err="1">
                <a:solidFill>
                  <a:srgbClr val="FFFF00"/>
                </a:solidFill>
              </a:rPr>
              <a:t>System.Linq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namespace: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83771-C481-7C45-8CD4-DBF25A01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44" y="2928172"/>
            <a:ext cx="805927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you learned about arrays, which is also known as </a:t>
            </a:r>
            <a:r>
              <a:rPr lang="en-US" b="1" dirty="0">
                <a:solidFill>
                  <a:srgbClr val="FFFF00"/>
                </a:solidFill>
              </a:rPr>
              <a:t>single dimension arrays</a:t>
            </a:r>
            <a:r>
              <a:rPr lang="en-US" dirty="0"/>
              <a:t>. These are great, and something you will use a lot while programming in C#. </a:t>
            </a:r>
          </a:p>
          <a:p>
            <a:r>
              <a:rPr lang="en-US" dirty="0"/>
              <a:t>However, if you want to store data as a tabular form, like a table with rows and columns, you need to get familiar with </a:t>
            </a:r>
            <a:r>
              <a:rPr lang="en-US" b="1" dirty="0">
                <a:solidFill>
                  <a:srgbClr val="FFFF00"/>
                </a:solidFill>
              </a:rPr>
              <a:t>multidimensional arrays</a:t>
            </a:r>
            <a:r>
              <a:rPr lang="en-US" dirty="0"/>
              <a:t>.</a:t>
            </a:r>
          </a:p>
          <a:p>
            <a:r>
              <a:rPr lang="en-US" dirty="0"/>
              <a:t>A multidimensional array is basically an array of arrays.</a:t>
            </a:r>
          </a:p>
          <a:p>
            <a:r>
              <a:rPr lang="en-US" dirty="0"/>
              <a:t>Arrays can have any number of dimensions. The most common are two-dimensional arrays (2D).</a:t>
            </a:r>
          </a:p>
        </p:txBody>
      </p:sp>
    </p:spTree>
    <p:extLst>
      <p:ext uri="{BB962C8B-B14F-4D97-AF65-F5344CB8AC3E}">
        <p14:creationId xmlns:p14="http://schemas.microsoft.com/office/powerpoint/2010/main" val="285741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2D array, add each array within its own set of curly braces, and insert a comma (</a:t>
            </a:r>
            <a:r>
              <a:rPr lang="en-US" b="1" i="1" dirty="0">
                <a:solidFill>
                  <a:srgbClr val="FFFF00"/>
                </a:solidFill>
              </a:rPr>
              <a:t>,</a:t>
            </a:r>
            <a:r>
              <a:rPr lang="en-US" dirty="0"/>
              <a:t>) inside the square brackets: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The single comma </a:t>
            </a:r>
            <a:r>
              <a:rPr lang="en-US" b="1" dirty="0">
                <a:solidFill>
                  <a:srgbClr val="FFFF00"/>
                </a:solidFill>
              </a:rPr>
              <a:t>[,]</a:t>
            </a:r>
            <a:r>
              <a:rPr lang="en-US" dirty="0"/>
              <a:t> specifies that the array is two-dimensional. A three-dimensional array would have two commas: </a:t>
            </a:r>
            <a:r>
              <a:rPr lang="en-US" b="1" dirty="0">
                <a:solidFill>
                  <a:srgbClr val="FFFF00"/>
                </a:solidFill>
              </a:rPr>
              <a:t>int[,,]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7585-E93D-7D47-53D1-6E01F483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50" y="2991371"/>
            <a:ext cx="496321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Elements of a 2D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element of a two-dimensional array, you must specify two indexes: </a:t>
            </a:r>
          </a:p>
          <a:p>
            <a:pPr lvl="1"/>
            <a:r>
              <a:rPr lang="en-US" dirty="0"/>
              <a:t>one for the array, and one for the element inside that array. </a:t>
            </a:r>
          </a:p>
          <a:p>
            <a:r>
              <a:rPr lang="en-US" dirty="0"/>
              <a:t>Or better yet, with the table visualization in mind; </a:t>
            </a:r>
          </a:p>
          <a:p>
            <a:pPr lvl="1"/>
            <a:r>
              <a:rPr lang="en-US" dirty="0"/>
              <a:t>one for the row and one for the column (see example below).</a:t>
            </a:r>
          </a:p>
          <a:p>
            <a:r>
              <a:rPr lang="en-US" dirty="0"/>
              <a:t>This statement accesses the value of the element in the first row (0) and third column (2) of the numbers array: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3BD86-C015-EA48-E43E-EFD6F009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30" y="4910650"/>
            <a:ext cx="542048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Elements of a 2D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change the value of an element.</a:t>
            </a:r>
          </a:p>
          <a:p>
            <a:r>
              <a:rPr lang="en-US" dirty="0"/>
              <a:t>The following example will change the value of the element in the </a:t>
            </a:r>
            <a:r>
              <a:rPr lang="en-US" b="1" dirty="0">
                <a:solidFill>
                  <a:srgbClr val="FFFF00"/>
                </a:solidFill>
              </a:rPr>
              <a:t>first row (0)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first column (0)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16BE7-EF83-813F-C248-766BDB86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70" y="3312341"/>
            <a:ext cx="658269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0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2D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easily loop through the elements of a two-dimensional array with a </a:t>
            </a:r>
            <a:r>
              <a:rPr lang="en-US" b="1" i="1" dirty="0">
                <a:solidFill>
                  <a:srgbClr val="FFFF00"/>
                </a:solidFill>
              </a:rPr>
              <a:t>foreach</a:t>
            </a:r>
            <a:r>
              <a:rPr lang="en-US" dirty="0"/>
              <a:t> loop: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50E4A-B48D-0005-A8E0-AA2C49AA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5" y="2838367"/>
            <a:ext cx="517279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2D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a </a:t>
            </a:r>
            <a:r>
              <a:rPr lang="en-US" b="1" i="1" dirty="0">
                <a:solidFill>
                  <a:srgbClr val="FFFF00"/>
                </a:solidFill>
              </a:rPr>
              <a:t>for</a:t>
            </a:r>
            <a:r>
              <a:rPr lang="en-US" dirty="0"/>
              <a:t> loop. For multidimensional arrays, you need one loop for each of the array's dimensions.</a:t>
            </a:r>
          </a:p>
          <a:p>
            <a:r>
              <a:rPr lang="en-US" dirty="0"/>
              <a:t>Also note that we have to use </a:t>
            </a:r>
            <a:r>
              <a:rPr lang="en-US" b="1" i="1" dirty="0" err="1">
                <a:solidFill>
                  <a:srgbClr val="FFFF00"/>
                </a:solidFill>
              </a:rPr>
              <a:t>GetLength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dirty="0"/>
              <a:t>instead of </a:t>
            </a:r>
            <a:r>
              <a:rPr lang="en-US" b="1" i="1" dirty="0">
                <a:solidFill>
                  <a:srgbClr val="FFFF00"/>
                </a:solidFill>
              </a:rPr>
              <a:t>Length</a:t>
            </a:r>
            <a:r>
              <a:rPr lang="en-US" dirty="0"/>
              <a:t> to specify how many times the loop should run: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07586-D24E-3A75-095D-F2B93EAB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62" y="3686310"/>
            <a:ext cx="565864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used to store multiple values in a single variable, instead of declaring separate variables for each value.</a:t>
            </a:r>
          </a:p>
          <a:p>
            <a:r>
              <a:rPr lang="en-US" dirty="0"/>
              <a:t>To declare an array, define the variable type with square brackets.</a:t>
            </a:r>
          </a:p>
          <a:p>
            <a:r>
              <a:rPr lang="en-US" dirty="0"/>
              <a:t>We have now declared a variable that holds an array of strings.</a:t>
            </a:r>
          </a:p>
          <a:p>
            <a:r>
              <a:rPr lang="en-US" dirty="0"/>
              <a:t>To insert values to it, we can use an array literal - place the values in a comma-separated list, inside curly braces: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659EB-85C1-A05F-0B96-FC02637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39" y="4557388"/>
            <a:ext cx="5525271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3E502-D7C4-E88F-D590-D65BE63C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39" y="5414373"/>
            <a:ext cx="394390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array element by referring to the index number.</a:t>
            </a:r>
          </a:p>
          <a:p>
            <a:r>
              <a:rPr lang="en-US" dirty="0"/>
              <a:t>This statement accesses the value of the first element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A8382-BB20-B8E0-0B8A-B7A4E85A0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18" y="3150198"/>
            <a:ext cx="56395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Array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value of a specific element, refer to the index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187AD-C818-0339-B899-953254D4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5" y="2924104"/>
            <a:ext cx="570627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how many elements an array has, use the Length property: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25453-7075-E4E5-6542-20AF1576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4" y="3123305"/>
            <a:ext cx="570627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Create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familiar with C#, you might have seen arrays created with the </a:t>
            </a:r>
            <a:r>
              <a:rPr lang="en-US" i="1" dirty="0">
                <a:solidFill>
                  <a:srgbClr val="FFFF00"/>
                </a:solidFill>
              </a:rPr>
              <a:t>new</a:t>
            </a:r>
            <a:r>
              <a:rPr lang="en-US" dirty="0"/>
              <a:t> keyword, and perhaps you have seen arrays with a specified size as well. </a:t>
            </a:r>
          </a:p>
          <a:p>
            <a:r>
              <a:rPr lang="en-US" dirty="0"/>
              <a:t>In C#, there are different ways to create an array: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FA778-CD9A-4401-9D02-20C8B2CB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92" y="3697209"/>
            <a:ext cx="101645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Create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up to you which option you choose. In our tutorial, we will often use the last option, as it is faster and easier to read.</a:t>
            </a:r>
          </a:p>
          <a:p>
            <a:r>
              <a:rPr lang="en-US" dirty="0"/>
              <a:t>However, you should note that if you declare an array and initialize it later, you have to use the </a:t>
            </a:r>
            <a:r>
              <a:rPr lang="en-US" i="1" dirty="0">
                <a:solidFill>
                  <a:srgbClr val="FFFF00"/>
                </a:solidFill>
              </a:rPr>
              <a:t>new</a:t>
            </a:r>
            <a:r>
              <a:rPr lang="en-US" dirty="0"/>
              <a:t> keyword: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D72BC-E7FA-7BD5-7D82-73D786BB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80" y="3688848"/>
            <a:ext cx="649695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0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loop through the array elements with the </a:t>
            </a:r>
            <a:r>
              <a:rPr lang="en-US" i="1" dirty="0">
                <a:solidFill>
                  <a:srgbClr val="FFFF00"/>
                </a:solidFill>
              </a:rPr>
              <a:t>for</a:t>
            </a:r>
            <a:r>
              <a:rPr lang="en-US" dirty="0"/>
              <a:t> loop, and use the </a:t>
            </a:r>
            <a:r>
              <a:rPr lang="en-US" i="1" dirty="0">
                <a:solidFill>
                  <a:srgbClr val="FFFF00"/>
                </a:solidFill>
              </a:rPr>
              <a:t>Length</a:t>
            </a:r>
            <a:r>
              <a:rPr lang="en-US" dirty="0"/>
              <a:t> property to specify how many times the loop should run.</a:t>
            </a:r>
          </a:p>
          <a:p>
            <a:r>
              <a:rPr lang="en-US" dirty="0"/>
              <a:t>The following example outputs all elements in the </a:t>
            </a:r>
            <a:r>
              <a:rPr lang="en-US" dirty="0">
                <a:solidFill>
                  <a:srgbClr val="FFFF00"/>
                </a:solidFill>
              </a:rPr>
              <a:t>cars</a:t>
            </a:r>
            <a:r>
              <a:rPr lang="en-US" dirty="0"/>
              <a:t> array: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E7F6A-7B76-DD78-7FEF-C8802F86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55" y="3429000"/>
            <a:ext cx="5970029" cy="12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0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foreach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</a:t>
            </a:r>
            <a:r>
              <a:rPr lang="en-US" i="1" dirty="0">
                <a:solidFill>
                  <a:srgbClr val="FFFF00"/>
                </a:solidFill>
              </a:rPr>
              <a:t>foreach</a:t>
            </a:r>
            <a:r>
              <a:rPr lang="en-US" dirty="0"/>
              <a:t> loop, which is used exclusively to loop through elements in an </a:t>
            </a:r>
            <a:r>
              <a:rPr lang="en-US" b="1" dirty="0">
                <a:solidFill>
                  <a:srgbClr val="FFFF00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example outputs all elements in the </a:t>
            </a:r>
            <a:r>
              <a:rPr lang="en-US" b="1" dirty="0">
                <a:solidFill>
                  <a:srgbClr val="FFFF00"/>
                </a:solidFill>
              </a:rPr>
              <a:t>cars</a:t>
            </a:r>
            <a:r>
              <a:rPr lang="en-US" dirty="0"/>
              <a:t> array, using a </a:t>
            </a:r>
            <a:r>
              <a:rPr lang="en-US" i="1" dirty="0">
                <a:solidFill>
                  <a:srgbClr val="FFFF00"/>
                </a:solidFill>
              </a:rPr>
              <a:t>foreach</a:t>
            </a:r>
            <a:r>
              <a:rPr lang="en-US" dirty="0"/>
              <a:t> loop: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A25F8-F167-ED34-13E1-2568FD23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55" y="2919341"/>
            <a:ext cx="4848902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BEC9B-4934-713C-2962-BAF4CB4A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55" y="5029029"/>
            <a:ext cx="572532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3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737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C#</vt:lpstr>
      <vt:lpstr>Arrays</vt:lpstr>
      <vt:lpstr>Access the Elements of an Array </vt:lpstr>
      <vt:lpstr>Change an Array Element </vt:lpstr>
      <vt:lpstr>Array Length </vt:lpstr>
      <vt:lpstr>Other Ways to Create an Array </vt:lpstr>
      <vt:lpstr>Other Ways to Create an Array </vt:lpstr>
      <vt:lpstr>Loop Through an Array </vt:lpstr>
      <vt:lpstr>The foreach Loop </vt:lpstr>
      <vt:lpstr>Sort an Array </vt:lpstr>
      <vt:lpstr>System.Linq Namespace </vt:lpstr>
      <vt:lpstr>Multidimensional Arrays </vt:lpstr>
      <vt:lpstr>Two-Dimensional Arrays </vt:lpstr>
      <vt:lpstr>Access Elements of a 2D Array </vt:lpstr>
      <vt:lpstr>Change Elements of a 2D Array </vt:lpstr>
      <vt:lpstr>Loop Through a 2D Array </vt:lpstr>
      <vt:lpstr>Loop Through a 2D Array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Kwak, Myungjae</dc:creator>
  <cp:lastModifiedBy>Kwak, Myungjae</cp:lastModifiedBy>
  <cp:revision>11</cp:revision>
  <dcterms:created xsi:type="dcterms:W3CDTF">2024-01-29T00:17:34Z</dcterms:created>
  <dcterms:modified xsi:type="dcterms:W3CDTF">2024-03-04T01:17:12Z</dcterms:modified>
</cp:coreProperties>
</file>