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5" r:id="rId3"/>
    <p:sldId id="289" r:id="rId4"/>
    <p:sldId id="290" r:id="rId5"/>
    <p:sldId id="291" r:id="rId6"/>
    <p:sldId id="292" r:id="rId7"/>
    <p:sldId id="293" r:id="rId8"/>
    <p:sldId id="294" r:id="rId9"/>
    <p:sldId id="295" r:id="rId10"/>
    <p:sldId id="296" r:id="rId11"/>
    <p:sldId id="297" r:id="rId12"/>
    <p:sldId id="298" r:id="rId13"/>
    <p:sldId id="29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100" d="100"/>
          <a:sy n="100" d="100"/>
        </p:scale>
        <p:origin x="10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26C8C2-BAC1-4445-9FC6-60AE09A07ED5}"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526552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6C8C2-BAC1-4445-9FC6-60AE09A07ED5}"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4152789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26C8C2-BAC1-4445-9FC6-60AE09A07ED5}"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2321101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26C8C2-BAC1-4445-9FC6-60AE09A07ED5}"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A2384-9926-44F5-B47C-31E48D2ACCE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33349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6C8C2-BAC1-4445-9FC6-60AE09A07ED5}"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1486258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26C8C2-BAC1-4445-9FC6-60AE09A07ED5}" type="datetimeFigureOut">
              <a:rPr lang="en-US" smtClean="0"/>
              <a:t>3/10/2024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383064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26C8C2-BAC1-4445-9FC6-60AE09A07ED5}" type="datetimeFigureOut">
              <a:rPr lang="en-US" smtClean="0"/>
              <a:t>3/10/2024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2521170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6C8C2-BAC1-4445-9FC6-60AE09A07ED5}"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950122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6C8C2-BAC1-4445-9FC6-60AE09A07ED5}"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353106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026C8C2-BAC1-4445-9FC6-60AE09A07ED5}"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429160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6C8C2-BAC1-4445-9FC6-60AE09A07ED5}"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127979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26C8C2-BAC1-4445-9FC6-60AE09A07ED5}"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3299736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26C8C2-BAC1-4445-9FC6-60AE09A07ED5}" type="datetimeFigureOut">
              <a:rPr lang="en-US" smtClean="0"/>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4222072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026C8C2-BAC1-4445-9FC6-60AE09A07ED5}" type="datetimeFigureOut">
              <a:rPr lang="en-US" smtClean="0"/>
              <a:t>3/10/2024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873762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26C8C2-BAC1-4445-9FC6-60AE09A07ED5}" type="datetimeFigureOut">
              <a:rPr lang="en-US" smtClean="0"/>
              <a:t>3/10/2024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1467788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026C8C2-BAC1-4445-9FC6-60AE09A07ED5}" type="datetimeFigureOut">
              <a:rPr lang="en-US" smtClean="0"/>
              <a:t>3/10/2024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2677988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6C8C2-BAC1-4445-9FC6-60AE09A07ED5}"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6A2384-9926-44F5-B47C-31E48D2ACCE2}" type="slidenum">
              <a:rPr lang="en-US" smtClean="0"/>
              <a:t>‹#›</a:t>
            </a:fld>
            <a:endParaRPr lang="en-US"/>
          </a:p>
        </p:txBody>
      </p:sp>
    </p:spTree>
    <p:extLst>
      <p:ext uri="{BB962C8B-B14F-4D97-AF65-F5344CB8AC3E}">
        <p14:creationId xmlns:p14="http://schemas.microsoft.com/office/powerpoint/2010/main" val="2830770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26C8C2-BAC1-4445-9FC6-60AE09A07ED5}" type="datetimeFigureOut">
              <a:rPr lang="en-US" smtClean="0"/>
              <a:t>3/10/2024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6A2384-9926-44F5-B47C-31E48D2ACCE2}" type="slidenum">
              <a:rPr lang="en-US" smtClean="0"/>
              <a:t>‹#›</a:t>
            </a:fld>
            <a:endParaRPr lang="en-US"/>
          </a:p>
        </p:txBody>
      </p:sp>
    </p:spTree>
    <p:extLst>
      <p:ext uri="{BB962C8B-B14F-4D97-AF65-F5344CB8AC3E}">
        <p14:creationId xmlns:p14="http://schemas.microsoft.com/office/powerpoint/2010/main" val="108782982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186B5-6F8A-63F9-07BD-CA954991D482}"/>
              </a:ext>
            </a:extLst>
          </p:cNvPr>
          <p:cNvSpPr>
            <a:spLocks noGrp="1"/>
          </p:cNvSpPr>
          <p:nvPr>
            <p:ph type="ctrTitle"/>
          </p:nvPr>
        </p:nvSpPr>
        <p:spPr/>
        <p:txBody>
          <a:bodyPr/>
          <a:lstStyle/>
          <a:p>
            <a:r>
              <a:rPr lang="en-US" dirty="0"/>
              <a:t>C#</a:t>
            </a:r>
          </a:p>
        </p:txBody>
      </p:sp>
      <p:sp>
        <p:nvSpPr>
          <p:cNvPr id="3" name="Subtitle 2">
            <a:extLst>
              <a:ext uri="{FF2B5EF4-FFF2-40B4-BE49-F238E27FC236}">
                <a16:creationId xmlns:a16="http://schemas.microsoft.com/office/drawing/2014/main" id="{63A15765-7386-8608-104F-4F6B5312687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1962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9A97-22C2-F558-2A86-5E6793312FC9}"/>
              </a:ext>
            </a:extLst>
          </p:cNvPr>
          <p:cNvSpPr>
            <a:spLocks noGrp="1"/>
          </p:cNvSpPr>
          <p:nvPr>
            <p:ph type="title"/>
          </p:nvPr>
        </p:nvSpPr>
        <p:spPr/>
        <p:txBody>
          <a:bodyPr/>
          <a:lstStyle/>
          <a:p>
            <a:r>
              <a:rPr lang="en-US" dirty="0"/>
              <a:t>Named Arguments</a:t>
            </a:r>
            <a:br>
              <a:rPr lang="en-US" dirty="0"/>
            </a:br>
            <a:endParaRPr lang="en-US" dirty="0"/>
          </a:p>
        </p:txBody>
      </p:sp>
      <p:sp>
        <p:nvSpPr>
          <p:cNvPr id="3" name="Content Placeholder 2">
            <a:extLst>
              <a:ext uri="{FF2B5EF4-FFF2-40B4-BE49-F238E27FC236}">
                <a16:creationId xmlns:a16="http://schemas.microsoft.com/office/drawing/2014/main" id="{9598EB0E-7392-C929-21BF-FF137BF32C1A}"/>
              </a:ext>
            </a:extLst>
          </p:cNvPr>
          <p:cNvSpPr>
            <a:spLocks noGrp="1"/>
          </p:cNvSpPr>
          <p:nvPr>
            <p:ph idx="1"/>
          </p:nvPr>
        </p:nvSpPr>
        <p:spPr/>
        <p:txBody>
          <a:bodyPr/>
          <a:lstStyle/>
          <a:p>
            <a:r>
              <a:rPr lang="en-US" dirty="0"/>
              <a:t>It is also possible to send arguments with the </a:t>
            </a:r>
            <a:r>
              <a:rPr lang="en-US" i="1" dirty="0">
                <a:solidFill>
                  <a:srgbClr val="FFC000"/>
                </a:solidFill>
                <a:latin typeface="Courier New" panose="02070309020205020404" pitchFamily="49" charset="0"/>
                <a:cs typeface="Courier New" panose="02070309020205020404" pitchFamily="49" charset="0"/>
              </a:rPr>
              <a:t>key: value </a:t>
            </a:r>
            <a:r>
              <a:rPr lang="en-US" dirty="0"/>
              <a:t>syntax.</a:t>
            </a:r>
          </a:p>
          <a:p>
            <a:r>
              <a:rPr lang="en-US" dirty="0"/>
              <a:t>That way, the order of the arguments does not matter:</a:t>
            </a:r>
          </a:p>
        </p:txBody>
      </p:sp>
      <p:pic>
        <p:nvPicPr>
          <p:cNvPr id="6" name="Picture 5">
            <a:extLst>
              <a:ext uri="{FF2B5EF4-FFF2-40B4-BE49-F238E27FC236}">
                <a16:creationId xmlns:a16="http://schemas.microsoft.com/office/drawing/2014/main" id="{07BBC3BF-5B0E-0F0B-95A7-EAE939529B2B}"/>
              </a:ext>
            </a:extLst>
          </p:cNvPr>
          <p:cNvPicPr>
            <a:picLocks noChangeAspect="1"/>
          </p:cNvPicPr>
          <p:nvPr/>
        </p:nvPicPr>
        <p:blipFill>
          <a:blip r:embed="rId2"/>
          <a:stretch>
            <a:fillRect/>
          </a:stretch>
        </p:blipFill>
        <p:spPr>
          <a:xfrm>
            <a:off x="1609213" y="3185937"/>
            <a:ext cx="7335274" cy="2505425"/>
          </a:xfrm>
          <a:prstGeom prst="rect">
            <a:avLst/>
          </a:prstGeom>
        </p:spPr>
      </p:pic>
    </p:spTree>
    <p:extLst>
      <p:ext uri="{BB962C8B-B14F-4D97-AF65-F5344CB8AC3E}">
        <p14:creationId xmlns:p14="http://schemas.microsoft.com/office/powerpoint/2010/main" val="3488088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9A97-22C2-F558-2A86-5E6793312FC9}"/>
              </a:ext>
            </a:extLst>
          </p:cNvPr>
          <p:cNvSpPr>
            <a:spLocks noGrp="1"/>
          </p:cNvSpPr>
          <p:nvPr>
            <p:ph type="title"/>
          </p:nvPr>
        </p:nvSpPr>
        <p:spPr/>
        <p:txBody>
          <a:bodyPr/>
          <a:lstStyle/>
          <a:p>
            <a:r>
              <a:rPr lang="en-US" dirty="0"/>
              <a:t>Method Overloading</a:t>
            </a:r>
            <a:br>
              <a:rPr lang="en-US" dirty="0"/>
            </a:br>
            <a:endParaRPr lang="en-US" dirty="0"/>
          </a:p>
        </p:txBody>
      </p:sp>
      <p:sp>
        <p:nvSpPr>
          <p:cNvPr id="3" name="Content Placeholder 2">
            <a:extLst>
              <a:ext uri="{FF2B5EF4-FFF2-40B4-BE49-F238E27FC236}">
                <a16:creationId xmlns:a16="http://schemas.microsoft.com/office/drawing/2014/main" id="{9598EB0E-7392-C929-21BF-FF137BF32C1A}"/>
              </a:ext>
            </a:extLst>
          </p:cNvPr>
          <p:cNvSpPr>
            <a:spLocks noGrp="1"/>
          </p:cNvSpPr>
          <p:nvPr>
            <p:ph idx="1"/>
          </p:nvPr>
        </p:nvSpPr>
        <p:spPr/>
        <p:txBody>
          <a:bodyPr/>
          <a:lstStyle/>
          <a:p>
            <a:r>
              <a:rPr lang="en-US" dirty="0"/>
              <a:t>With method overloading, multiple methods can have the same name with different parameters:</a:t>
            </a:r>
          </a:p>
        </p:txBody>
      </p:sp>
      <p:pic>
        <p:nvPicPr>
          <p:cNvPr id="8" name="Picture 7">
            <a:extLst>
              <a:ext uri="{FF2B5EF4-FFF2-40B4-BE49-F238E27FC236}">
                <a16:creationId xmlns:a16="http://schemas.microsoft.com/office/drawing/2014/main" id="{9BAE7764-46C4-DA9C-C38C-85DA50C5599A}"/>
              </a:ext>
            </a:extLst>
          </p:cNvPr>
          <p:cNvPicPr>
            <a:picLocks noChangeAspect="1"/>
          </p:cNvPicPr>
          <p:nvPr/>
        </p:nvPicPr>
        <p:blipFill>
          <a:blip r:embed="rId2"/>
          <a:stretch>
            <a:fillRect/>
          </a:stretch>
        </p:blipFill>
        <p:spPr>
          <a:xfrm>
            <a:off x="1561766" y="3019368"/>
            <a:ext cx="5972509" cy="1023178"/>
          </a:xfrm>
          <a:prstGeom prst="rect">
            <a:avLst/>
          </a:prstGeom>
        </p:spPr>
      </p:pic>
    </p:spTree>
    <p:extLst>
      <p:ext uri="{BB962C8B-B14F-4D97-AF65-F5344CB8AC3E}">
        <p14:creationId xmlns:p14="http://schemas.microsoft.com/office/powerpoint/2010/main" val="2199691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9A97-22C2-F558-2A86-5E6793312FC9}"/>
              </a:ext>
            </a:extLst>
          </p:cNvPr>
          <p:cNvSpPr>
            <a:spLocks noGrp="1"/>
          </p:cNvSpPr>
          <p:nvPr>
            <p:ph type="title"/>
          </p:nvPr>
        </p:nvSpPr>
        <p:spPr/>
        <p:txBody>
          <a:bodyPr/>
          <a:lstStyle/>
          <a:p>
            <a:r>
              <a:rPr lang="en-US" dirty="0"/>
              <a:t>Method Overloading</a:t>
            </a:r>
            <a:br>
              <a:rPr lang="en-US" dirty="0"/>
            </a:br>
            <a:endParaRPr lang="en-US" dirty="0"/>
          </a:p>
        </p:txBody>
      </p:sp>
      <p:sp>
        <p:nvSpPr>
          <p:cNvPr id="3" name="Content Placeholder 2">
            <a:extLst>
              <a:ext uri="{FF2B5EF4-FFF2-40B4-BE49-F238E27FC236}">
                <a16:creationId xmlns:a16="http://schemas.microsoft.com/office/drawing/2014/main" id="{9598EB0E-7392-C929-21BF-FF137BF32C1A}"/>
              </a:ext>
            </a:extLst>
          </p:cNvPr>
          <p:cNvSpPr>
            <a:spLocks noGrp="1"/>
          </p:cNvSpPr>
          <p:nvPr>
            <p:ph idx="1"/>
          </p:nvPr>
        </p:nvSpPr>
        <p:spPr/>
        <p:txBody>
          <a:bodyPr/>
          <a:lstStyle/>
          <a:p>
            <a:r>
              <a:rPr lang="en-US" dirty="0"/>
              <a:t>Consider the following example, which have two methods that add numbers of different type:</a:t>
            </a:r>
          </a:p>
        </p:txBody>
      </p:sp>
      <p:pic>
        <p:nvPicPr>
          <p:cNvPr id="5" name="Picture 4">
            <a:extLst>
              <a:ext uri="{FF2B5EF4-FFF2-40B4-BE49-F238E27FC236}">
                <a16:creationId xmlns:a16="http://schemas.microsoft.com/office/drawing/2014/main" id="{B40DB974-69AA-A3FE-F180-BF3AAFFDCDA4}"/>
              </a:ext>
            </a:extLst>
          </p:cNvPr>
          <p:cNvPicPr>
            <a:picLocks noChangeAspect="1"/>
          </p:cNvPicPr>
          <p:nvPr/>
        </p:nvPicPr>
        <p:blipFill>
          <a:blip r:embed="rId2"/>
          <a:stretch>
            <a:fillRect/>
          </a:stretch>
        </p:blipFill>
        <p:spPr>
          <a:xfrm>
            <a:off x="1604541" y="2881055"/>
            <a:ext cx="6030167" cy="3686689"/>
          </a:xfrm>
          <a:prstGeom prst="rect">
            <a:avLst/>
          </a:prstGeom>
        </p:spPr>
      </p:pic>
    </p:spTree>
    <p:extLst>
      <p:ext uri="{BB962C8B-B14F-4D97-AF65-F5344CB8AC3E}">
        <p14:creationId xmlns:p14="http://schemas.microsoft.com/office/powerpoint/2010/main" val="210147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9A97-22C2-F558-2A86-5E6793312FC9}"/>
              </a:ext>
            </a:extLst>
          </p:cNvPr>
          <p:cNvSpPr>
            <a:spLocks noGrp="1"/>
          </p:cNvSpPr>
          <p:nvPr>
            <p:ph type="title"/>
          </p:nvPr>
        </p:nvSpPr>
        <p:spPr/>
        <p:txBody>
          <a:bodyPr/>
          <a:lstStyle/>
          <a:p>
            <a:r>
              <a:rPr lang="en-US" dirty="0"/>
              <a:t>Method Overloading</a:t>
            </a:r>
            <a:br>
              <a:rPr lang="en-US" dirty="0"/>
            </a:br>
            <a:endParaRPr lang="en-US" dirty="0"/>
          </a:p>
        </p:txBody>
      </p:sp>
      <p:sp>
        <p:nvSpPr>
          <p:cNvPr id="3" name="Content Placeholder 2">
            <a:extLst>
              <a:ext uri="{FF2B5EF4-FFF2-40B4-BE49-F238E27FC236}">
                <a16:creationId xmlns:a16="http://schemas.microsoft.com/office/drawing/2014/main" id="{9598EB0E-7392-C929-21BF-FF137BF32C1A}"/>
              </a:ext>
            </a:extLst>
          </p:cNvPr>
          <p:cNvSpPr>
            <a:spLocks noGrp="1"/>
          </p:cNvSpPr>
          <p:nvPr>
            <p:ph idx="1"/>
          </p:nvPr>
        </p:nvSpPr>
        <p:spPr>
          <a:xfrm>
            <a:off x="1103312" y="2052918"/>
            <a:ext cx="3916363" cy="4195481"/>
          </a:xfrm>
        </p:spPr>
        <p:txBody>
          <a:bodyPr/>
          <a:lstStyle/>
          <a:p>
            <a:r>
              <a:rPr lang="en-US" dirty="0"/>
              <a:t>Instead of defining two methods that should do the same thing, it is better to overload one.</a:t>
            </a:r>
          </a:p>
          <a:p>
            <a:r>
              <a:rPr lang="en-US" dirty="0"/>
              <a:t>In the example below, we overload the </a:t>
            </a:r>
            <a:r>
              <a:rPr lang="en-US" i="1" dirty="0" err="1">
                <a:solidFill>
                  <a:srgbClr val="FFC000"/>
                </a:solidFill>
              </a:rPr>
              <a:t>PlusMethod</a:t>
            </a:r>
            <a:r>
              <a:rPr lang="en-US" dirty="0"/>
              <a:t> method to work for both </a:t>
            </a:r>
            <a:r>
              <a:rPr lang="en-US" i="1" dirty="0">
                <a:solidFill>
                  <a:srgbClr val="FFC000"/>
                </a:solidFill>
              </a:rPr>
              <a:t>int</a:t>
            </a:r>
            <a:r>
              <a:rPr lang="en-US" dirty="0"/>
              <a:t> and </a:t>
            </a:r>
            <a:r>
              <a:rPr lang="en-US" i="1" dirty="0">
                <a:solidFill>
                  <a:srgbClr val="FFC000"/>
                </a:solidFill>
              </a:rPr>
              <a:t>double</a:t>
            </a:r>
            <a:r>
              <a:rPr lang="en-US" dirty="0"/>
              <a:t>:</a:t>
            </a:r>
          </a:p>
        </p:txBody>
      </p:sp>
      <p:pic>
        <p:nvPicPr>
          <p:cNvPr id="6" name="Picture 5">
            <a:extLst>
              <a:ext uri="{FF2B5EF4-FFF2-40B4-BE49-F238E27FC236}">
                <a16:creationId xmlns:a16="http://schemas.microsoft.com/office/drawing/2014/main" id="{D814F3DD-4720-75DD-769C-112A3EA218C0}"/>
              </a:ext>
            </a:extLst>
          </p:cNvPr>
          <p:cNvPicPr>
            <a:picLocks noChangeAspect="1"/>
          </p:cNvPicPr>
          <p:nvPr/>
        </p:nvPicPr>
        <p:blipFill>
          <a:blip r:embed="rId2"/>
          <a:stretch>
            <a:fillRect/>
          </a:stretch>
        </p:blipFill>
        <p:spPr>
          <a:xfrm>
            <a:off x="5833689" y="2195262"/>
            <a:ext cx="5344271" cy="3591426"/>
          </a:xfrm>
          <a:prstGeom prst="rect">
            <a:avLst/>
          </a:prstGeom>
        </p:spPr>
      </p:pic>
    </p:spTree>
    <p:extLst>
      <p:ext uri="{BB962C8B-B14F-4D97-AF65-F5344CB8AC3E}">
        <p14:creationId xmlns:p14="http://schemas.microsoft.com/office/powerpoint/2010/main" val="309717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9A97-22C2-F558-2A86-5E6793312FC9}"/>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9598EB0E-7392-C929-21BF-FF137BF32C1A}"/>
              </a:ext>
            </a:extLst>
          </p:cNvPr>
          <p:cNvSpPr>
            <a:spLocks noGrp="1"/>
          </p:cNvSpPr>
          <p:nvPr>
            <p:ph idx="1"/>
          </p:nvPr>
        </p:nvSpPr>
        <p:spPr/>
        <p:txBody>
          <a:bodyPr/>
          <a:lstStyle/>
          <a:p>
            <a:r>
              <a:rPr lang="en-US" dirty="0"/>
              <a:t>A method is a block of code which only runs when it is called.</a:t>
            </a:r>
          </a:p>
          <a:p>
            <a:r>
              <a:rPr lang="en-US" dirty="0"/>
              <a:t>You can pass data, known as parameters, into a method.</a:t>
            </a:r>
          </a:p>
          <a:p>
            <a:r>
              <a:rPr lang="en-US" dirty="0"/>
              <a:t>Methods are used to perform certain actions, and they are also known as functions.</a:t>
            </a:r>
          </a:p>
          <a:p>
            <a:r>
              <a:rPr lang="en-US" dirty="0"/>
              <a:t>Why use methods? </a:t>
            </a:r>
          </a:p>
          <a:p>
            <a:pPr lvl="1"/>
            <a:r>
              <a:rPr lang="en-US" dirty="0"/>
              <a:t>To reuse code: define the code once, and use it many times.</a:t>
            </a:r>
          </a:p>
          <a:p>
            <a:endParaRPr lang="en-US" dirty="0"/>
          </a:p>
          <a:p>
            <a:endParaRPr lang="en-US" dirty="0"/>
          </a:p>
          <a:p>
            <a:endParaRPr lang="en-US" dirty="0"/>
          </a:p>
        </p:txBody>
      </p:sp>
    </p:spTree>
    <p:extLst>
      <p:ext uri="{BB962C8B-B14F-4D97-AF65-F5344CB8AC3E}">
        <p14:creationId xmlns:p14="http://schemas.microsoft.com/office/powerpoint/2010/main" val="3146115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9A97-22C2-F558-2A86-5E6793312FC9}"/>
              </a:ext>
            </a:extLst>
          </p:cNvPr>
          <p:cNvSpPr>
            <a:spLocks noGrp="1"/>
          </p:cNvSpPr>
          <p:nvPr>
            <p:ph type="title"/>
          </p:nvPr>
        </p:nvSpPr>
        <p:spPr/>
        <p:txBody>
          <a:bodyPr/>
          <a:lstStyle/>
          <a:p>
            <a:r>
              <a:rPr lang="en-US" dirty="0"/>
              <a:t>Create a Method</a:t>
            </a:r>
            <a:br>
              <a:rPr lang="en-US" dirty="0"/>
            </a:br>
            <a:endParaRPr lang="en-US" dirty="0"/>
          </a:p>
        </p:txBody>
      </p:sp>
      <p:sp>
        <p:nvSpPr>
          <p:cNvPr id="3" name="Content Placeholder 2">
            <a:extLst>
              <a:ext uri="{FF2B5EF4-FFF2-40B4-BE49-F238E27FC236}">
                <a16:creationId xmlns:a16="http://schemas.microsoft.com/office/drawing/2014/main" id="{9598EB0E-7392-C929-21BF-FF137BF32C1A}"/>
              </a:ext>
            </a:extLst>
          </p:cNvPr>
          <p:cNvSpPr>
            <a:spLocks noGrp="1"/>
          </p:cNvSpPr>
          <p:nvPr>
            <p:ph idx="1"/>
          </p:nvPr>
        </p:nvSpPr>
        <p:spPr/>
        <p:txBody>
          <a:bodyPr/>
          <a:lstStyle/>
          <a:p>
            <a:r>
              <a:rPr lang="en-US" dirty="0"/>
              <a:t>A method is defined with the name of the method, followed by parentheses (). </a:t>
            </a:r>
          </a:p>
          <a:p>
            <a:r>
              <a:rPr lang="en-US" dirty="0"/>
              <a:t>C# provides some pre-defined methods, which you already are familiar with, such as Main(), but you can also create your own methods to perform certain actions:</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DCAA622D-DC88-6E8D-6D0E-E0223EADF44F}"/>
              </a:ext>
            </a:extLst>
          </p:cNvPr>
          <p:cNvPicPr>
            <a:picLocks noChangeAspect="1"/>
          </p:cNvPicPr>
          <p:nvPr/>
        </p:nvPicPr>
        <p:blipFill>
          <a:blip r:embed="rId2"/>
          <a:stretch>
            <a:fillRect/>
          </a:stretch>
        </p:blipFill>
        <p:spPr>
          <a:xfrm>
            <a:off x="1585678" y="3976575"/>
            <a:ext cx="3362794" cy="1609950"/>
          </a:xfrm>
          <a:prstGeom prst="rect">
            <a:avLst/>
          </a:prstGeom>
        </p:spPr>
      </p:pic>
      <p:sp>
        <p:nvSpPr>
          <p:cNvPr id="10" name="TextBox 9">
            <a:extLst>
              <a:ext uri="{FF2B5EF4-FFF2-40B4-BE49-F238E27FC236}">
                <a16:creationId xmlns:a16="http://schemas.microsoft.com/office/drawing/2014/main" id="{CBE6FD83-F2B2-D513-7988-5DC869309BCF}"/>
              </a:ext>
            </a:extLst>
          </p:cNvPr>
          <p:cNvSpPr txBox="1"/>
          <p:nvPr/>
        </p:nvSpPr>
        <p:spPr>
          <a:xfrm>
            <a:off x="4992687" y="3976575"/>
            <a:ext cx="6770687" cy="1384995"/>
          </a:xfrm>
          <a:prstGeom prst="rect">
            <a:avLst/>
          </a:prstGeom>
          <a:noFill/>
        </p:spPr>
        <p:txBody>
          <a:bodyPr wrap="square">
            <a:spAutoFit/>
          </a:bodyPr>
          <a:lstStyle/>
          <a:p>
            <a:pPr marL="285750" indent="-285750">
              <a:buFont typeface="Arial" panose="020B0604020202020204" pitchFamily="34" charset="0"/>
              <a:buChar char="•"/>
            </a:pPr>
            <a:r>
              <a:rPr lang="en-US" sz="1400" dirty="0" err="1">
                <a:solidFill>
                  <a:srgbClr val="FFC000"/>
                </a:solidFill>
                <a:latin typeface="Courier New" panose="02070309020205020404" pitchFamily="49" charset="0"/>
                <a:cs typeface="Courier New" panose="02070309020205020404" pitchFamily="49" charset="0"/>
              </a:rPr>
              <a:t>MyMethod</a:t>
            </a:r>
            <a:r>
              <a:rPr lang="en-US" sz="1400" dirty="0">
                <a:solidFill>
                  <a:srgbClr val="FFC000"/>
                </a:solidFill>
                <a:latin typeface="Courier New" panose="02070309020205020404" pitchFamily="49" charset="0"/>
                <a:cs typeface="Courier New" panose="02070309020205020404" pitchFamily="49" charset="0"/>
              </a:rPr>
              <a:t>() </a:t>
            </a:r>
            <a:r>
              <a:rPr lang="en-US" sz="1400" dirty="0"/>
              <a:t>is the name of the method</a:t>
            </a:r>
          </a:p>
          <a:p>
            <a:pPr marL="285750" indent="-285750">
              <a:buFont typeface="Arial" panose="020B0604020202020204" pitchFamily="34" charset="0"/>
              <a:buChar char="•"/>
            </a:pPr>
            <a:r>
              <a:rPr lang="en-US" sz="1400" dirty="0">
                <a:solidFill>
                  <a:srgbClr val="FFC000"/>
                </a:solidFill>
                <a:latin typeface="Courier New" panose="02070309020205020404" pitchFamily="49" charset="0"/>
                <a:cs typeface="Courier New" panose="02070309020205020404" pitchFamily="49" charset="0"/>
              </a:rPr>
              <a:t>static</a:t>
            </a:r>
            <a:r>
              <a:rPr lang="en-US" sz="1400" dirty="0"/>
              <a:t> means that the method belongs to the Program class and not an object of the Program class. You will learn more about objects and how to access methods through objects later in this tutorial.</a:t>
            </a:r>
          </a:p>
          <a:p>
            <a:pPr marL="285750" indent="-285750">
              <a:buFont typeface="Arial" panose="020B0604020202020204" pitchFamily="34" charset="0"/>
              <a:buChar char="•"/>
            </a:pPr>
            <a:r>
              <a:rPr lang="en-US" sz="1400" dirty="0">
                <a:solidFill>
                  <a:srgbClr val="FFC000"/>
                </a:solidFill>
                <a:latin typeface="Courier New" panose="02070309020205020404" pitchFamily="49" charset="0"/>
                <a:cs typeface="Courier New" panose="02070309020205020404" pitchFamily="49" charset="0"/>
              </a:rPr>
              <a:t>void</a:t>
            </a:r>
            <a:r>
              <a:rPr lang="en-US" sz="1400" dirty="0"/>
              <a:t> means that this method does not have a return value. You will learn more about return values later in this chapter</a:t>
            </a:r>
          </a:p>
        </p:txBody>
      </p:sp>
    </p:spTree>
    <p:extLst>
      <p:ext uri="{BB962C8B-B14F-4D97-AF65-F5344CB8AC3E}">
        <p14:creationId xmlns:p14="http://schemas.microsoft.com/office/powerpoint/2010/main" val="517566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9A97-22C2-F558-2A86-5E6793312FC9}"/>
              </a:ext>
            </a:extLst>
          </p:cNvPr>
          <p:cNvSpPr>
            <a:spLocks noGrp="1"/>
          </p:cNvSpPr>
          <p:nvPr>
            <p:ph type="title"/>
          </p:nvPr>
        </p:nvSpPr>
        <p:spPr/>
        <p:txBody>
          <a:bodyPr/>
          <a:lstStyle/>
          <a:p>
            <a:r>
              <a:rPr lang="en-US" dirty="0"/>
              <a:t>Call a Method</a:t>
            </a:r>
            <a:br>
              <a:rPr lang="en-US" dirty="0"/>
            </a:br>
            <a:endParaRPr lang="en-US" dirty="0"/>
          </a:p>
        </p:txBody>
      </p:sp>
      <p:sp>
        <p:nvSpPr>
          <p:cNvPr id="3" name="Content Placeholder 2">
            <a:extLst>
              <a:ext uri="{FF2B5EF4-FFF2-40B4-BE49-F238E27FC236}">
                <a16:creationId xmlns:a16="http://schemas.microsoft.com/office/drawing/2014/main" id="{9598EB0E-7392-C929-21BF-FF137BF32C1A}"/>
              </a:ext>
            </a:extLst>
          </p:cNvPr>
          <p:cNvSpPr>
            <a:spLocks noGrp="1"/>
          </p:cNvSpPr>
          <p:nvPr>
            <p:ph idx="1"/>
          </p:nvPr>
        </p:nvSpPr>
        <p:spPr/>
        <p:txBody>
          <a:bodyPr/>
          <a:lstStyle/>
          <a:p>
            <a:r>
              <a:rPr lang="en-US" dirty="0"/>
              <a:t>To call (execute) a method, write the method's name followed by two parentheses </a:t>
            </a:r>
            <a:r>
              <a:rPr lang="en-US" b="1" i="1" dirty="0">
                <a:solidFill>
                  <a:srgbClr val="FFC000"/>
                </a:solidFill>
              </a:rPr>
              <a:t>()</a:t>
            </a:r>
            <a:r>
              <a:rPr lang="en-US" dirty="0"/>
              <a:t> and a semicolon </a:t>
            </a:r>
            <a:r>
              <a:rPr lang="en-US" b="1" i="1" dirty="0">
                <a:solidFill>
                  <a:srgbClr val="FFC000"/>
                </a:solidFill>
              </a:rPr>
              <a:t>;</a:t>
            </a:r>
          </a:p>
          <a:p>
            <a:r>
              <a:rPr lang="en-US" dirty="0"/>
              <a:t>In the following example, </a:t>
            </a:r>
            <a:r>
              <a:rPr lang="en-US" i="1" dirty="0" err="1">
                <a:solidFill>
                  <a:srgbClr val="FFC000"/>
                </a:solidFill>
              </a:rPr>
              <a:t>MyMethod</a:t>
            </a:r>
            <a:r>
              <a:rPr lang="en-US" i="1" dirty="0">
                <a:solidFill>
                  <a:srgbClr val="FFC000"/>
                </a:solidFill>
              </a:rPr>
              <a:t>() </a:t>
            </a:r>
            <a:r>
              <a:rPr lang="en-US" dirty="0"/>
              <a:t>is used to print a text (the action), when it is called:</a:t>
            </a:r>
          </a:p>
          <a:p>
            <a:endParaRPr lang="en-US" dirty="0"/>
          </a:p>
          <a:p>
            <a:endParaRPr lang="en-US" dirty="0"/>
          </a:p>
        </p:txBody>
      </p:sp>
      <p:pic>
        <p:nvPicPr>
          <p:cNvPr id="5" name="Picture 4">
            <a:extLst>
              <a:ext uri="{FF2B5EF4-FFF2-40B4-BE49-F238E27FC236}">
                <a16:creationId xmlns:a16="http://schemas.microsoft.com/office/drawing/2014/main" id="{4D885A15-D495-A6C7-E144-81222030AD9D}"/>
              </a:ext>
            </a:extLst>
          </p:cNvPr>
          <p:cNvPicPr>
            <a:picLocks noChangeAspect="1"/>
          </p:cNvPicPr>
          <p:nvPr/>
        </p:nvPicPr>
        <p:blipFill>
          <a:blip r:embed="rId2"/>
          <a:stretch>
            <a:fillRect/>
          </a:stretch>
        </p:blipFill>
        <p:spPr>
          <a:xfrm>
            <a:off x="1533151" y="3814120"/>
            <a:ext cx="5353797" cy="2591162"/>
          </a:xfrm>
          <a:prstGeom prst="rect">
            <a:avLst/>
          </a:prstGeom>
        </p:spPr>
      </p:pic>
    </p:spTree>
    <p:extLst>
      <p:ext uri="{BB962C8B-B14F-4D97-AF65-F5344CB8AC3E}">
        <p14:creationId xmlns:p14="http://schemas.microsoft.com/office/powerpoint/2010/main" val="3279781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9A97-22C2-F558-2A86-5E6793312FC9}"/>
              </a:ext>
            </a:extLst>
          </p:cNvPr>
          <p:cNvSpPr>
            <a:spLocks noGrp="1"/>
          </p:cNvSpPr>
          <p:nvPr>
            <p:ph type="title"/>
          </p:nvPr>
        </p:nvSpPr>
        <p:spPr/>
        <p:txBody>
          <a:bodyPr/>
          <a:lstStyle/>
          <a:p>
            <a:r>
              <a:rPr lang="en-US" dirty="0"/>
              <a:t>Method Parameters</a:t>
            </a:r>
            <a:br>
              <a:rPr lang="en-US" dirty="0"/>
            </a:br>
            <a:endParaRPr lang="en-US" dirty="0"/>
          </a:p>
        </p:txBody>
      </p:sp>
      <p:sp>
        <p:nvSpPr>
          <p:cNvPr id="3" name="Content Placeholder 2">
            <a:extLst>
              <a:ext uri="{FF2B5EF4-FFF2-40B4-BE49-F238E27FC236}">
                <a16:creationId xmlns:a16="http://schemas.microsoft.com/office/drawing/2014/main" id="{9598EB0E-7392-C929-21BF-FF137BF32C1A}"/>
              </a:ext>
            </a:extLst>
          </p:cNvPr>
          <p:cNvSpPr>
            <a:spLocks noGrp="1"/>
          </p:cNvSpPr>
          <p:nvPr>
            <p:ph idx="1"/>
          </p:nvPr>
        </p:nvSpPr>
        <p:spPr/>
        <p:txBody>
          <a:bodyPr>
            <a:normAutofit/>
          </a:bodyPr>
          <a:lstStyle/>
          <a:p>
            <a:r>
              <a:rPr lang="en-US" dirty="0"/>
              <a:t>Parameters and Arguments</a:t>
            </a:r>
          </a:p>
          <a:p>
            <a:pPr lvl="1"/>
            <a:r>
              <a:rPr lang="en-US" dirty="0"/>
              <a:t>In programming, an argument is a value that is passed to a function when it is called. A parameter is the variable that receives the value of the argument inside the function.</a:t>
            </a:r>
          </a:p>
          <a:p>
            <a:pPr lvl="1"/>
            <a:r>
              <a:rPr lang="en-US" dirty="0"/>
              <a:t>Parameters are specified after the method name, inside the parentheses. You can add as many parameters as you want, just separate them with a comma.</a:t>
            </a:r>
          </a:p>
        </p:txBody>
      </p:sp>
    </p:spTree>
    <p:extLst>
      <p:ext uri="{BB962C8B-B14F-4D97-AF65-F5344CB8AC3E}">
        <p14:creationId xmlns:p14="http://schemas.microsoft.com/office/powerpoint/2010/main" val="926538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9A97-22C2-F558-2A86-5E6793312FC9}"/>
              </a:ext>
            </a:extLst>
          </p:cNvPr>
          <p:cNvSpPr>
            <a:spLocks noGrp="1"/>
          </p:cNvSpPr>
          <p:nvPr>
            <p:ph type="title"/>
          </p:nvPr>
        </p:nvSpPr>
        <p:spPr/>
        <p:txBody>
          <a:bodyPr/>
          <a:lstStyle/>
          <a:p>
            <a:r>
              <a:rPr lang="en-US" dirty="0"/>
              <a:t>Parameters and Arguments</a:t>
            </a:r>
            <a:br>
              <a:rPr lang="en-US" dirty="0"/>
            </a:br>
            <a:endParaRPr lang="en-US" dirty="0"/>
          </a:p>
        </p:txBody>
      </p:sp>
      <p:sp>
        <p:nvSpPr>
          <p:cNvPr id="3" name="Content Placeholder 2">
            <a:extLst>
              <a:ext uri="{FF2B5EF4-FFF2-40B4-BE49-F238E27FC236}">
                <a16:creationId xmlns:a16="http://schemas.microsoft.com/office/drawing/2014/main" id="{9598EB0E-7392-C929-21BF-FF137BF32C1A}"/>
              </a:ext>
            </a:extLst>
          </p:cNvPr>
          <p:cNvSpPr>
            <a:spLocks noGrp="1"/>
          </p:cNvSpPr>
          <p:nvPr>
            <p:ph idx="1"/>
          </p:nvPr>
        </p:nvSpPr>
        <p:spPr/>
        <p:txBody>
          <a:bodyPr/>
          <a:lstStyle/>
          <a:p>
            <a:r>
              <a:rPr lang="en-US" dirty="0"/>
              <a:t>The following example has a method that takes a string called </a:t>
            </a:r>
            <a:r>
              <a:rPr lang="en-US" i="1" dirty="0" err="1">
                <a:solidFill>
                  <a:srgbClr val="FFC000"/>
                </a:solidFill>
              </a:rPr>
              <a:t>fname</a:t>
            </a:r>
            <a:r>
              <a:rPr lang="en-US" dirty="0"/>
              <a:t> as parameter. When the method is called, we pass along a first name, which is used inside the method to print the full name:</a:t>
            </a:r>
          </a:p>
          <a:p>
            <a:endParaRPr lang="en-US" dirty="0"/>
          </a:p>
          <a:p>
            <a:endParaRPr lang="en-US" dirty="0"/>
          </a:p>
        </p:txBody>
      </p:sp>
      <p:pic>
        <p:nvPicPr>
          <p:cNvPr id="5" name="Picture 4">
            <a:extLst>
              <a:ext uri="{FF2B5EF4-FFF2-40B4-BE49-F238E27FC236}">
                <a16:creationId xmlns:a16="http://schemas.microsoft.com/office/drawing/2014/main" id="{886ADEE1-1779-0CE1-6EC9-18978E428212}"/>
              </a:ext>
            </a:extLst>
          </p:cNvPr>
          <p:cNvPicPr>
            <a:picLocks noChangeAspect="1"/>
          </p:cNvPicPr>
          <p:nvPr/>
        </p:nvPicPr>
        <p:blipFill>
          <a:blip r:embed="rId2"/>
          <a:stretch>
            <a:fillRect/>
          </a:stretch>
        </p:blipFill>
        <p:spPr>
          <a:xfrm>
            <a:off x="1571295" y="3266847"/>
            <a:ext cx="4725059" cy="3258005"/>
          </a:xfrm>
          <a:prstGeom prst="rect">
            <a:avLst/>
          </a:prstGeom>
        </p:spPr>
      </p:pic>
      <p:sp>
        <p:nvSpPr>
          <p:cNvPr id="8" name="TextBox 7">
            <a:extLst>
              <a:ext uri="{FF2B5EF4-FFF2-40B4-BE49-F238E27FC236}">
                <a16:creationId xmlns:a16="http://schemas.microsoft.com/office/drawing/2014/main" id="{E1755F80-5575-4712-BF75-E790BE724CEF}"/>
              </a:ext>
            </a:extLst>
          </p:cNvPr>
          <p:cNvSpPr txBox="1"/>
          <p:nvPr/>
        </p:nvSpPr>
        <p:spPr>
          <a:xfrm>
            <a:off x="6640512" y="3666013"/>
            <a:ext cx="4448176" cy="1477328"/>
          </a:xfrm>
          <a:prstGeom prst="rect">
            <a:avLst/>
          </a:prstGeom>
          <a:noFill/>
        </p:spPr>
        <p:txBody>
          <a:bodyPr wrap="square">
            <a:spAutoFit/>
          </a:bodyPr>
          <a:lstStyle/>
          <a:p>
            <a:r>
              <a:rPr lang="en-US" dirty="0"/>
              <a:t>When a </a:t>
            </a:r>
            <a:r>
              <a:rPr lang="en-US" dirty="0">
                <a:solidFill>
                  <a:srgbClr val="FFC000"/>
                </a:solidFill>
              </a:rPr>
              <a:t>parameter</a:t>
            </a:r>
            <a:r>
              <a:rPr lang="en-US" dirty="0"/>
              <a:t> is passed to the method, it is called an </a:t>
            </a:r>
            <a:r>
              <a:rPr lang="en-US" dirty="0">
                <a:solidFill>
                  <a:srgbClr val="FFC000"/>
                </a:solidFill>
              </a:rPr>
              <a:t>argument</a:t>
            </a:r>
            <a:r>
              <a:rPr lang="en-US" dirty="0"/>
              <a:t>. So, from the example above: </a:t>
            </a:r>
            <a:r>
              <a:rPr lang="en-US" dirty="0" err="1">
                <a:solidFill>
                  <a:srgbClr val="FFC000"/>
                </a:solidFill>
              </a:rPr>
              <a:t>fname</a:t>
            </a:r>
            <a:r>
              <a:rPr lang="en-US" dirty="0"/>
              <a:t> is a </a:t>
            </a:r>
            <a:r>
              <a:rPr lang="en-US" dirty="0">
                <a:solidFill>
                  <a:srgbClr val="FFC000"/>
                </a:solidFill>
              </a:rPr>
              <a:t>parameter</a:t>
            </a:r>
            <a:r>
              <a:rPr lang="en-US" dirty="0"/>
              <a:t>, while </a:t>
            </a:r>
            <a:r>
              <a:rPr lang="en-US" dirty="0">
                <a:solidFill>
                  <a:srgbClr val="FFC000"/>
                </a:solidFill>
              </a:rPr>
              <a:t>Liam</a:t>
            </a:r>
            <a:r>
              <a:rPr lang="en-US" dirty="0"/>
              <a:t>, </a:t>
            </a:r>
            <a:r>
              <a:rPr lang="en-US" dirty="0">
                <a:solidFill>
                  <a:srgbClr val="FFC000"/>
                </a:solidFill>
              </a:rPr>
              <a:t>Jenny</a:t>
            </a:r>
            <a:r>
              <a:rPr lang="en-US" dirty="0"/>
              <a:t> and </a:t>
            </a:r>
            <a:r>
              <a:rPr lang="en-US" dirty="0">
                <a:solidFill>
                  <a:srgbClr val="FFC000"/>
                </a:solidFill>
              </a:rPr>
              <a:t>Anja</a:t>
            </a:r>
            <a:r>
              <a:rPr lang="en-US" dirty="0"/>
              <a:t> are </a:t>
            </a:r>
            <a:r>
              <a:rPr lang="en-US" dirty="0">
                <a:solidFill>
                  <a:srgbClr val="FFC000"/>
                </a:solidFill>
              </a:rPr>
              <a:t>arguments</a:t>
            </a:r>
            <a:r>
              <a:rPr lang="en-US" dirty="0"/>
              <a:t>.</a:t>
            </a:r>
          </a:p>
        </p:txBody>
      </p:sp>
    </p:spTree>
    <p:extLst>
      <p:ext uri="{BB962C8B-B14F-4D97-AF65-F5344CB8AC3E}">
        <p14:creationId xmlns:p14="http://schemas.microsoft.com/office/powerpoint/2010/main" val="429340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9A97-22C2-F558-2A86-5E6793312FC9}"/>
              </a:ext>
            </a:extLst>
          </p:cNvPr>
          <p:cNvSpPr>
            <a:spLocks noGrp="1"/>
          </p:cNvSpPr>
          <p:nvPr>
            <p:ph type="title"/>
          </p:nvPr>
        </p:nvSpPr>
        <p:spPr/>
        <p:txBody>
          <a:bodyPr/>
          <a:lstStyle/>
          <a:p>
            <a:r>
              <a:rPr lang="en-US" dirty="0"/>
              <a:t>Multiple Parameters</a:t>
            </a:r>
          </a:p>
        </p:txBody>
      </p:sp>
      <p:sp>
        <p:nvSpPr>
          <p:cNvPr id="3" name="Content Placeholder 2">
            <a:extLst>
              <a:ext uri="{FF2B5EF4-FFF2-40B4-BE49-F238E27FC236}">
                <a16:creationId xmlns:a16="http://schemas.microsoft.com/office/drawing/2014/main" id="{9598EB0E-7392-C929-21BF-FF137BF32C1A}"/>
              </a:ext>
            </a:extLst>
          </p:cNvPr>
          <p:cNvSpPr>
            <a:spLocks noGrp="1"/>
          </p:cNvSpPr>
          <p:nvPr>
            <p:ph idx="1"/>
          </p:nvPr>
        </p:nvSpPr>
        <p:spPr/>
        <p:txBody>
          <a:bodyPr/>
          <a:lstStyle/>
          <a:p>
            <a:r>
              <a:rPr lang="en-US" dirty="0"/>
              <a:t>You can have as many parameters as you like, just separate them with commas:</a:t>
            </a:r>
          </a:p>
        </p:txBody>
      </p:sp>
      <p:pic>
        <p:nvPicPr>
          <p:cNvPr id="5" name="Picture 4">
            <a:extLst>
              <a:ext uri="{FF2B5EF4-FFF2-40B4-BE49-F238E27FC236}">
                <a16:creationId xmlns:a16="http://schemas.microsoft.com/office/drawing/2014/main" id="{39605729-0043-9444-50C1-41DE14182FB9}"/>
              </a:ext>
            </a:extLst>
          </p:cNvPr>
          <p:cNvPicPr>
            <a:picLocks noChangeAspect="1"/>
          </p:cNvPicPr>
          <p:nvPr/>
        </p:nvPicPr>
        <p:blipFill>
          <a:blip r:embed="rId2"/>
          <a:stretch>
            <a:fillRect/>
          </a:stretch>
        </p:blipFill>
        <p:spPr>
          <a:xfrm>
            <a:off x="1590336" y="2828693"/>
            <a:ext cx="4858428" cy="3315163"/>
          </a:xfrm>
          <a:prstGeom prst="rect">
            <a:avLst/>
          </a:prstGeom>
        </p:spPr>
      </p:pic>
    </p:spTree>
    <p:extLst>
      <p:ext uri="{BB962C8B-B14F-4D97-AF65-F5344CB8AC3E}">
        <p14:creationId xmlns:p14="http://schemas.microsoft.com/office/powerpoint/2010/main" val="3548907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9A97-22C2-F558-2A86-5E6793312FC9}"/>
              </a:ext>
            </a:extLst>
          </p:cNvPr>
          <p:cNvSpPr>
            <a:spLocks noGrp="1"/>
          </p:cNvSpPr>
          <p:nvPr>
            <p:ph type="title"/>
          </p:nvPr>
        </p:nvSpPr>
        <p:spPr/>
        <p:txBody>
          <a:bodyPr/>
          <a:lstStyle/>
          <a:p>
            <a:r>
              <a:rPr lang="en-US" dirty="0"/>
              <a:t>Default Parameter Value</a:t>
            </a:r>
            <a:br>
              <a:rPr lang="en-US" dirty="0"/>
            </a:br>
            <a:endParaRPr lang="en-US" dirty="0"/>
          </a:p>
        </p:txBody>
      </p:sp>
      <p:sp>
        <p:nvSpPr>
          <p:cNvPr id="3" name="Content Placeholder 2">
            <a:extLst>
              <a:ext uri="{FF2B5EF4-FFF2-40B4-BE49-F238E27FC236}">
                <a16:creationId xmlns:a16="http://schemas.microsoft.com/office/drawing/2014/main" id="{9598EB0E-7392-C929-21BF-FF137BF32C1A}"/>
              </a:ext>
            </a:extLst>
          </p:cNvPr>
          <p:cNvSpPr>
            <a:spLocks noGrp="1"/>
          </p:cNvSpPr>
          <p:nvPr>
            <p:ph idx="1"/>
          </p:nvPr>
        </p:nvSpPr>
        <p:spPr/>
        <p:txBody>
          <a:bodyPr/>
          <a:lstStyle/>
          <a:p>
            <a:r>
              <a:rPr lang="en-US" dirty="0"/>
              <a:t>You can also use a default parameter value, by using the equals sign (</a:t>
            </a:r>
            <a:r>
              <a:rPr lang="en-US" dirty="0">
                <a:solidFill>
                  <a:srgbClr val="FFC000"/>
                </a:solidFill>
                <a:latin typeface="Courier New" panose="02070309020205020404" pitchFamily="49" charset="0"/>
                <a:cs typeface="Courier New" panose="02070309020205020404" pitchFamily="49" charset="0"/>
              </a:rPr>
              <a:t>=</a:t>
            </a:r>
            <a:r>
              <a:rPr lang="en-US" dirty="0"/>
              <a:t>).</a:t>
            </a:r>
          </a:p>
          <a:p>
            <a:r>
              <a:rPr lang="en-US" dirty="0"/>
              <a:t>If we call the method without an argument, it uses the default value ("Norway"):</a:t>
            </a:r>
          </a:p>
        </p:txBody>
      </p:sp>
      <p:pic>
        <p:nvPicPr>
          <p:cNvPr id="6" name="Picture 5">
            <a:extLst>
              <a:ext uri="{FF2B5EF4-FFF2-40B4-BE49-F238E27FC236}">
                <a16:creationId xmlns:a16="http://schemas.microsoft.com/office/drawing/2014/main" id="{ABDFE6D1-59CF-4581-A8C2-FA2DA3ADD393}"/>
              </a:ext>
            </a:extLst>
          </p:cNvPr>
          <p:cNvPicPr>
            <a:picLocks noChangeAspect="1"/>
          </p:cNvPicPr>
          <p:nvPr/>
        </p:nvPicPr>
        <p:blipFill>
          <a:blip r:embed="rId2"/>
          <a:stretch>
            <a:fillRect/>
          </a:stretch>
        </p:blipFill>
        <p:spPr>
          <a:xfrm>
            <a:off x="4451328" y="3429000"/>
            <a:ext cx="4696768" cy="3241431"/>
          </a:xfrm>
          <a:prstGeom prst="rect">
            <a:avLst/>
          </a:prstGeom>
        </p:spPr>
      </p:pic>
    </p:spTree>
    <p:extLst>
      <p:ext uri="{BB962C8B-B14F-4D97-AF65-F5344CB8AC3E}">
        <p14:creationId xmlns:p14="http://schemas.microsoft.com/office/powerpoint/2010/main" val="2479604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9A97-22C2-F558-2A86-5E6793312FC9}"/>
              </a:ext>
            </a:extLst>
          </p:cNvPr>
          <p:cNvSpPr>
            <a:spLocks noGrp="1"/>
          </p:cNvSpPr>
          <p:nvPr>
            <p:ph type="title"/>
          </p:nvPr>
        </p:nvSpPr>
        <p:spPr/>
        <p:txBody>
          <a:bodyPr/>
          <a:lstStyle/>
          <a:p>
            <a:r>
              <a:rPr lang="en-US" dirty="0"/>
              <a:t>Return Values</a:t>
            </a:r>
            <a:br>
              <a:rPr lang="en-US" dirty="0"/>
            </a:br>
            <a:endParaRPr lang="en-US" dirty="0"/>
          </a:p>
        </p:txBody>
      </p:sp>
      <p:sp>
        <p:nvSpPr>
          <p:cNvPr id="3" name="Content Placeholder 2">
            <a:extLst>
              <a:ext uri="{FF2B5EF4-FFF2-40B4-BE49-F238E27FC236}">
                <a16:creationId xmlns:a16="http://schemas.microsoft.com/office/drawing/2014/main" id="{9598EB0E-7392-C929-21BF-FF137BF32C1A}"/>
              </a:ext>
            </a:extLst>
          </p:cNvPr>
          <p:cNvSpPr>
            <a:spLocks noGrp="1"/>
          </p:cNvSpPr>
          <p:nvPr>
            <p:ph idx="1"/>
          </p:nvPr>
        </p:nvSpPr>
        <p:spPr/>
        <p:txBody>
          <a:bodyPr/>
          <a:lstStyle/>
          <a:p>
            <a:r>
              <a:rPr lang="en-US" dirty="0"/>
              <a:t>If you want the method to return a value, you can use a primitive data type (such as </a:t>
            </a:r>
            <a:r>
              <a:rPr lang="en-US" i="1" dirty="0">
                <a:solidFill>
                  <a:srgbClr val="FFC000"/>
                </a:solidFill>
                <a:latin typeface="Courier New" panose="02070309020205020404" pitchFamily="49" charset="0"/>
                <a:cs typeface="Courier New" panose="02070309020205020404" pitchFamily="49" charset="0"/>
              </a:rPr>
              <a:t>int</a:t>
            </a:r>
            <a:r>
              <a:rPr lang="en-US" dirty="0"/>
              <a:t> or </a:t>
            </a:r>
            <a:r>
              <a:rPr lang="en-US" i="1" dirty="0">
                <a:solidFill>
                  <a:srgbClr val="FFC000"/>
                </a:solidFill>
                <a:latin typeface="Courier New" panose="02070309020205020404" pitchFamily="49" charset="0"/>
                <a:cs typeface="Courier New" panose="02070309020205020404" pitchFamily="49" charset="0"/>
              </a:rPr>
              <a:t>double</a:t>
            </a:r>
            <a:r>
              <a:rPr lang="en-US" dirty="0"/>
              <a:t>) instead of </a:t>
            </a:r>
            <a:r>
              <a:rPr lang="en-US" i="1" dirty="0">
                <a:solidFill>
                  <a:srgbClr val="FFC000"/>
                </a:solidFill>
                <a:latin typeface="Courier New" panose="02070309020205020404" pitchFamily="49" charset="0"/>
                <a:cs typeface="Courier New" panose="02070309020205020404" pitchFamily="49" charset="0"/>
              </a:rPr>
              <a:t>void</a:t>
            </a:r>
            <a:r>
              <a:rPr lang="en-US" dirty="0"/>
              <a:t>, and use the </a:t>
            </a:r>
            <a:r>
              <a:rPr lang="en-US" i="1" dirty="0">
                <a:solidFill>
                  <a:srgbClr val="FFC000"/>
                </a:solidFill>
                <a:latin typeface="Courier New" panose="02070309020205020404" pitchFamily="49" charset="0"/>
                <a:cs typeface="Courier New" panose="02070309020205020404" pitchFamily="49" charset="0"/>
              </a:rPr>
              <a:t>return</a:t>
            </a:r>
            <a:r>
              <a:rPr lang="en-US" dirty="0"/>
              <a:t> keyword inside the method:</a:t>
            </a:r>
          </a:p>
        </p:txBody>
      </p:sp>
      <p:pic>
        <p:nvPicPr>
          <p:cNvPr id="5" name="Picture 4">
            <a:extLst>
              <a:ext uri="{FF2B5EF4-FFF2-40B4-BE49-F238E27FC236}">
                <a16:creationId xmlns:a16="http://schemas.microsoft.com/office/drawing/2014/main" id="{F3CB67E1-D42C-BD8E-A29E-98EBD113D2A5}"/>
              </a:ext>
            </a:extLst>
          </p:cNvPr>
          <p:cNvPicPr>
            <a:picLocks noChangeAspect="1"/>
          </p:cNvPicPr>
          <p:nvPr/>
        </p:nvPicPr>
        <p:blipFill>
          <a:blip r:embed="rId2"/>
          <a:stretch>
            <a:fillRect/>
          </a:stretch>
        </p:blipFill>
        <p:spPr>
          <a:xfrm>
            <a:off x="1628482" y="3300225"/>
            <a:ext cx="4191585" cy="2676899"/>
          </a:xfrm>
          <a:prstGeom prst="rect">
            <a:avLst/>
          </a:prstGeom>
        </p:spPr>
      </p:pic>
    </p:spTree>
    <p:extLst>
      <p:ext uri="{BB962C8B-B14F-4D97-AF65-F5344CB8AC3E}">
        <p14:creationId xmlns:p14="http://schemas.microsoft.com/office/powerpoint/2010/main" val="3302293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408</TotalTime>
  <Words>581</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Courier New</vt:lpstr>
      <vt:lpstr>Wingdings 3</vt:lpstr>
      <vt:lpstr>Ion</vt:lpstr>
      <vt:lpstr>C#</vt:lpstr>
      <vt:lpstr>Methods</vt:lpstr>
      <vt:lpstr>Create a Method </vt:lpstr>
      <vt:lpstr>Call a Method </vt:lpstr>
      <vt:lpstr>Method Parameters </vt:lpstr>
      <vt:lpstr>Parameters and Arguments </vt:lpstr>
      <vt:lpstr>Multiple Parameters</vt:lpstr>
      <vt:lpstr>Default Parameter Value </vt:lpstr>
      <vt:lpstr>Return Values </vt:lpstr>
      <vt:lpstr>Named Arguments </vt:lpstr>
      <vt:lpstr>Method Overloading </vt:lpstr>
      <vt:lpstr>Method Overloading </vt:lpstr>
      <vt:lpstr>Method Overloading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Kwak, Myungjae</dc:creator>
  <cp:lastModifiedBy>Kwak, Myungjae</cp:lastModifiedBy>
  <cp:revision>12</cp:revision>
  <dcterms:created xsi:type="dcterms:W3CDTF">2024-01-29T00:17:34Z</dcterms:created>
  <dcterms:modified xsi:type="dcterms:W3CDTF">2024-03-11T00:01:03Z</dcterms:modified>
</cp:coreProperties>
</file>