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00" d="100"/>
          <a:sy n="10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52655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6C8C2-BAC1-4445-9FC6-60AE09A07ED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415278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32110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334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148625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383064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521170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95012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353106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429160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12797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6C8C2-BAC1-4445-9FC6-60AE09A07ED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329973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6C8C2-BAC1-4445-9FC6-60AE09A07ED5}"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422207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87376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146778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26C8C2-BAC1-4445-9FC6-60AE09A07ED5}" type="datetimeFigureOut">
              <a:rPr lang="en-US" smtClean="0"/>
              <a:t>7/3/2024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67798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6C8C2-BAC1-4445-9FC6-60AE09A07ED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83077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26C8C2-BAC1-4445-9FC6-60AE09A07ED5}" type="datetimeFigureOut">
              <a:rPr lang="en-US" smtClean="0"/>
              <a:t>7/3/2024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6A2384-9926-44F5-B47C-31E48D2ACCE2}" type="slidenum">
              <a:rPr lang="en-US" smtClean="0"/>
              <a:t>‹#›</a:t>
            </a:fld>
            <a:endParaRPr lang="en-US"/>
          </a:p>
        </p:txBody>
      </p:sp>
    </p:spTree>
    <p:extLst>
      <p:ext uri="{BB962C8B-B14F-4D97-AF65-F5344CB8AC3E}">
        <p14:creationId xmlns:p14="http://schemas.microsoft.com/office/powerpoint/2010/main" val="10878298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86B5-6F8A-63F9-07BD-CA954991D482}"/>
              </a:ext>
            </a:extLst>
          </p:cNvPr>
          <p:cNvSpPr>
            <a:spLocks noGrp="1"/>
          </p:cNvSpPr>
          <p:nvPr>
            <p:ph type="ctrTitle"/>
          </p:nvPr>
        </p:nvSpPr>
        <p:spPr/>
        <p:txBody>
          <a:bodyPr/>
          <a:lstStyle/>
          <a:p>
            <a:r>
              <a:rPr lang="en-US" dirty="0"/>
              <a:t>C#</a:t>
            </a:r>
          </a:p>
        </p:txBody>
      </p:sp>
      <p:sp>
        <p:nvSpPr>
          <p:cNvPr id="3" name="Subtitle 2">
            <a:extLst>
              <a:ext uri="{FF2B5EF4-FFF2-40B4-BE49-F238E27FC236}">
                <a16:creationId xmlns:a16="http://schemas.microsoft.com/office/drawing/2014/main" id="{63A15765-7386-8608-104F-4F6B531268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962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269C-1A50-5855-7281-330D09705EF0}"/>
              </a:ext>
            </a:extLst>
          </p:cNvPr>
          <p:cNvSpPr>
            <a:spLocks noGrp="1"/>
          </p:cNvSpPr>
          <p:nvPr>
            <p:ph type="title"/>
          </p:nvPr>
        </p:nvSpPr>
        <p:spPr/>
        <p:txBody>
          <a:bodyPr/>
          <a:lstStyle/>
          <a:p>
            <a:r>
              <a:rPr lang="en-US" dirty="0"/>
              <a:t>Fields</a:t>
            </a:r>
          </a:p>
        </p:txBody>
      </p:sp>
      <p:sp>
        <p:nvSpPr>
          <p:cNvPr id="3" name="Content Placeholder 2">
            <a:extLst>
              <a:ext uri="{FF2B5EF4-FFF2-40B4-BE49-F238E27FC236}">
                <a16:creationId xmlns:a16="http://schemas.microsoft.com/office/drawing/2014/main" id="{745E020B-05E4-E246-D472-459804EAFABC}"/>
              </a:ext>
            </a:extLst>
          </p:cNvPr>
          <p:cNvSpPr>
            <a:spLocks noGrp="1"/>
          </p:cNvSpPr>
          <p:nvPr>
            <p:ph idx="1"/>
          </p:nvPr>
        </p:nvSpPr>
        <p:spPr/>
        <p:txBody>
          <a:bodyPr/>
          <a:lstStyle/>
          <a:p>
            <a:r>
              <a:rPr lang="en-US" dirty="0"/>
              <a:t>Variables inside a class are called fields, and you can access them by creating an object of the class, and by using the dot syntax (</a:t>
            </a:r>
            <a:r>
              <a:rPr lang="en-US" b="1" i="1" dirty="0">
                <a:solidFill>
                  <a:srgbClr val="FFFF00"/>
                </a:solidFill>
                <a:latin typeface="Courier New" panose="02070309020205020404" pitchFamily="49" charset="0"/>
                <a:cs typeface="Courier New" panose="02070309020205020404" pitchFamily="49" charset="0"/>
              </a:rPr>
              <a:t>.</a:t>
            </a:r>
            <a:r>
              <a:rPr lang="en-US" dirty="0"/>
              <a:t>).</a:t>
            </a:r>
          </a:p>
          <a:p>
            <a:r>
              <a:rPr lang="en-US" dirty="0"/>
              <a:t>The following example will create an object of the </a:t>
            </a:r>
            <a:r>
              <a:rPr lang="en-US" b="1" i="1" dirty="0">
                <a:solidFill>
                  <a:srgbClr val="FFFF00"/>
                </a:solidFill>
                <a:latin typeface="Courier New" panose="02070309020205020404" pitchFamily="49" charset="0"/>
                <a:cs typeface="Courier New" panose="02070309020205020404" pitchFamily="49" charset="0"/>
              </a:rPr>
              <a:t>Car</a:t>
            </a:r>
            <a:r>
              <a:rPr lang="en-US" dirty="0"/>
              <a:t> class, with the name </a:t>
            </a:r>
            <a:r>
              <a:rPr lang="en-US" b="1" i="1" dirty="0" err="1">
                <a:solidFill>
                  <a:srgbClr val="FFFF00"/>
                </a:solidFill>
                <a:latin typeface="Courier New" panose="02070309020205020404" pitchFamily="49" charset="0"/>
                <a:cs typeface="Courier New" panose="02070309020205020404" pitchFamily="49" charset="0"/>
              </a:rPr>
              <a:t>myObj</a:t>
            </a:r>
            <a:r>
              <a:rPr lang="en-US" dirty="0"/>
              <a:t>. Then we print the value of the fields </a:t>
            </a:r>
            <a:r>
              <a:rPr lang="en-US" b="1" i="1" dirty="0">
                <a:solidFill>
                  <a:srgbClr val="FFFF00"/>
                </a:solidFill>
                <a:latin typeface="Courier New" panose="02070309020205020404" pitchFamily="49" charset="0"/>
                <a:cs typeface="Courier New" panose="02070309020205020404" pitchFamily="49" charset="0"/>
              </a:rPr>
              <a:t>color</a:t>
            </a:r>
            <a:r>
              <a:rPr lang="en-US" dirty="0"/>
              <a:t> and </a:t>
            </a:r>
            <a:r>
              <a:rPr lang="en-US" b="1" i="1" dirty="0" err="1">
                <a:solidFill>
                  <a:srgbClr val="FFFF00"/>
                </a:solidFill>
                <a:latin typeface="Courier New" panose="02070309020205020404" pitchFamily="49" charset="0"/>
                <a:cs typeface="Courier New" panose="02070309020205020404" pitchFamily="49" charset="0"/>
              </a:rPr>
              <a:t>maxSpeed</a:t>
            </a:r>
            <a:r>
              <a:rPr lang="en-US" dirty="0"/>
              <a:t>:</a:t>
            </a:r>
          </a:p>
        </p:txBody>
      </p:sp>
      <p:pic>
        <p:nvPicPr>
          <p:cNvPr id="5" name="Picture 4">
            <a:extLst>
              <a:ext uri="{FF2B5EF4-FFF2-40B4-BE49-F238E27FC236}">
                <a16:creationId xmlns:a16="http://schemas.microsoft.com/office/drawing/2014/main" id="{CA4BD1B9-363C-699D-20D6-7142D5296912}"/>
              </a:ext>
            </a:extLst>
          </p:cNvPr>
          <p:cNvPicPr>
            <a:picLocks noChangeAspect="1"/>
          </p:cNvPicPr>
          <p:nvPr/>
        </p:nvPicPr>
        <p:blipFill>
          <a:blip r:embed="rId2"/>
          <a:stretch>
            <a:fillRect/>
          </a:stretch>
        </p:blipFill>
        <p:spPr>
          <a:xfrm>
            <a:off x="3752488" y="3685259"/>
            <a:ext cx="4610461" cy="2932389"/>
          </a:xfrm>
          <a:prstGeom prst="rect">
            <a:avLst/>
          </a:prstGeom>
        </p:spPr>
      </p:pic>
    </p:spTree>
    <p:extLst>
      <p:ext uri="{BB962C8B-B14F-4D97-AF65-F5344CB8AC3E}">
        <p14:creationId xmlns:p14="http://schemas.microsoft.com/office/powerpoint/2010/main" val="219322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0EE4-6704-D916-88DD-2F2A0F50CA41}"/>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1BEB90EC-04CD-802E-7AA5-DC241BFC5009}"/>
              </a:ext>
            </a:extLst>
          </p:cNvPr>
          <p:cNvSpPr>
            <a:spLocks noGrp="1"/>
          </p:cNvSpPr>
          <p:nvPr>
            <p:ph idx="1"/>
          </p:nvPr>
        </p:nvSpPr>
        <p:spPr/>
        <p:txBody>
          <a:bodyPr/>
          <a:lstStyle/>
          <a:p>
            <a:r>
              <a:rPr lang="en-US" dirty="0"/>
              <a:t>Methods are used to perform certain actions.</a:t>
            </a:r>
          </a:p>
          <a:p>
            <a:r>
              <a:rPr lang="en-US" dirty="0"/>
              <a:t>Methods normally belong to a class, and they define how an object of a class behaves.</a:t>
            </a:r>
          </a:p>
          <a:p>
            <a:r>
              <a:rPr lang="en-US" dirty="0"/>
              <a:t>Just like with fields, you can access methods with the dot syntax. However, note that the method must be </a:t>
            </a:r>
            <a:r>
              <a:rPr lang="en-US" b="1" i="1" dirty="0">
                <a:solidFill>
                  <a:srgbClr val="FFFF00"/>
                </a:solidFill>
                <a:latin typeface="Courier New" panose="02070309020205020404" pitchFamily="49" charset="0"/>
                <a:cs typeface="Courier New" panose="02070309020205020404" pitchFamily="49" charset="0"/>
              </a:rPr>
              <a:t>public</a:t>
            </a:r>
            <a:r>
              <a:rPr lang="en-US" dirty="0"/>
              <a:t>. And remember that we use the name of the method followed by two parentheses </a:t>
            </a:r>
            <a:r>
              <a:rPr lang="en-US" b="1" i="1" dirty="0">
                <a:solidFill>
                  <a:srgbClr val="FFFF00"/>
                </a:solidFill>
                <a:latin typeface="Courier New" panose="02070309020205020404" pitchFamily="49" charset="0"/>
                <a:cs typeface="Courier New" panose="02070309020205020404" pitchFamily="49" charset="0"/>
              </a:rPr>
              <a:t>()</a:t>
            </a:r>
            <a:r>
              <a:rPr lang="en-US" dirty="0"/>
              <a:t> and a semicolon </a:t>
            </a:r>
            <a:r>
              <a:rPr lang="en-US" b="1" i="1" dirty="0">
                <a:solidFill>
                  <a:srgbClr val="FFFF00"/>
                </a:solidFill>
                <a:latin typeface="Courier New" panose="02070309020205020404" pitchFamily="49" charset="0"/>
                <a:cs typeface="Courier New" panose="02070309020205020404" pitchFamily="49" charset="0"/>
              </a:rPr>
              <a:t>;</a:t>
            </a:r>
            <a:r>
              <a:rPr lang="en-US" dirty="0"/>
              <a:t> to call (execute) the method:</a:t>
            </a:r>
          </a:p>
        </p:txBody>
      </p:sp>
    </p:spTree>
    <p:extLst>
      <p:ext uri="{BB962C8B-B14F-4D97-AF65-F5344CB8AC3E}">
        <p14:creationId xmlns:p14="http://schemas.microsoft.com/office/powerpoint/2010/main" val="130540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D599F0-EC01-5B12-C1F8-592DCB6B8ABD}"/>
              </a:ext>
            </a:extLst>
          </p:cNvPr>
          <p:cNvPicPr>
            <a:picLocks noChangeAspect="1"/>
          </p:cNvPicPr>
          <p:nvPr/>
        </p:nvPicPr>
        <p:blipFill>
          <a:blip r:embed="rId2"/>
          <a:stretch>
            <a:fillRect/>
          </a:stretch>
        </p:blipFill>
        <p:spPr>
          <a:xfrm>
            <a:off x="2003039" y="1480865"/>
            <a:ext cx="7287642" cy="3896269"/>
          </a:xfrm>
          <a:prstGeom prst="rect">
            <a:avLst/>
          </a:prstGeom>
        </p:spPr>
      </p:pic>
    </p:spTree>
    <p:extLst>
      <p:ext uri="{BB962C8B-B14F-4D97-AF65-F5344CB8AC3E}">
        <p14:creationId xmlns:p14="http://schemas.microsoft.com/office/powerpoint/2010/main" val="70954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3560-B1AE-E941-CDBF-887EF6E2F461}"/>
              </a:ext>
            </a:extLst>
          </p:cNvPr>
          <p:cNvSpPr>
            <a:spLocks noGrp="1"/>
          </p:cNvSpPr>
          <p:nvPr>
            <p:ph type="title"/>
          </p:nvPr>
        </p:nvSpPr>
        <p:spPr/>
        <p:txBody>
          <a:bodyPr/>
          <a:lstStyle/>
          <a:p>
            <a:r>
              <a:rPr lang="en-US" dirty="0"/>
              <a:t>Use Multiple Classes</a:t>
            </a:r>
          </a:p>
        </p:txBody>
      </p:sp>
      <p:sp>
        <p:nvSpPr>
          <p:cNvPr id="3" name="Content Placeholder 2">
            <a:extLst>
              <a:ext uri="{FF2B5EF4-FFF2-40B4-BE49-F238E27FC236}">
                <a16:creationId xmlns:a16="http://schemas.microsoft.com/office/drawing/2014/main" id="{8A6ED7D7-ACAF-D845-0893-F4284301D711}"/>
              </a:ext>
            </a:extLst>
          </p:cNvPr>
          <p:cNvSpPr>
            <a:spLocks noGrp="1"/>
          </p:cNvSpPr>
          <p:nvPr>
            <p:ph idx="1"/>
          </p:nvPr>
        </p:nvSpPr>
        <p:spPr/>
        <p:txBody>
          <a:bodyPr/>
          <a:lstStyle/>
          <a:p>
            <a:r>
              <a:rPr lang="en-US" dirty="0"/>
              <a:t>we can use multiple classes for better organization (one for fields and methods, and another one for execution).</a:t>
            </a:r>
          </a:p>
        </p:txBody>
      </p:sp>
      <p:pic>
        <p:nvPicPr>
          <p:cNvPr id="5" name="Picture 4">
            <a:extLst>
              <a:ext uri="{FF2B5EF4-FFF2-40B4-BE49-F238E27FC236}">
                <a16:creationId xmlns:a16="http://schemas.microsoft.com/office/drawing/2014/main" id="{66DF2E21-3D5E-95EF-0931-2F3F201E6B8F}"/>
              </a:ext>
            </a:extLst>
          </p:cNvPr>
          <p:cNvPicPr>
            <a:picLocks noChangeAspect="1"/>
          </p:cNvPicPr>
          <p:nvPr/>
        </p:nvPicPr>
        <p:blipFill>
          <a:blip r:embed="rId2"/>
          <a:stretch>
            <a:fillRect/>
          </a:stretch>
        </p:blipFill>
        <p:spPr>
          <a:xfrm>
            <a:off x="493899" y="2882870"/>
            <a:ext cx="6630325" cy="2219635"/>
          </a:xfrm>
          <a:prstGeom prst="rect">
            <a:avLst/>
          </a:prstGeom>
        </p:spPr>
      </p:pic>
      <p:pic>
        <p:nvPicPr>
          <p:cNvPr id="7" name="Picture 6">
            <a:extLst>
              <a:ext uri="{FF2B5EF4-FFF2-40B4-BE49-F238E27FC236}">
                <a16:creationId xmlns:a16="http://schemas.microsoft.com/office/drawing/2014/main" id="{64199CFD-C3DB-E498-77D1-DF11E8A185A2}"/>
              </a:ext>
            </a:extLst>
          </p:cNvPr>
          <p:cNvPicPr>
            <a:picLocks noChangeAspect="1"/>
          </p:cNvPicPr>
          <p:nvPr/>
        </p:nvPicPr>
        <p:blipFill>
          <a:blip r:embed="rId3"/>
          <a:stretch>
            <a:fillRect/>
          </a:stretch>
        </p:blipFill>
        <p:spPr>
          <a:xfrm>
            <a:off x="7246390" y="2882870"/>
            <a:ext cx="4334480" cy="3905795"/>
          </a:xfrm>
          <a:prstGeom prst="rect">
            <a:avLst/>
          </a:prstGeom>
        </p:spPr>
      </p:pic>
    </p:spTree>
    <p:extLst>
      <p:ext uri="{BB962C8B-B14F-4D97-AF65-F5344CB8AC3E}">
        <p14:creationId xmlns:p14="http://schemas.microsoft.com/office/powerpoint/2010/main" val="281972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86D1-7CB3-7C76-FA70-09889F3AFA9C}"/>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A14E9A1B-8BF7-770A-80B8-AC2F5D209478}"/>
              </a:ext>
            </a:extLst>
          </p:cNvPr>
          <p:cNvSpPr>
            <a:spLocks noGrp="1"/>
          </p:cNvSpPr>
          <p:nvPr>
            <p:ph idx="1"/>
          </p:nvPr>
        </p:nvSpPr>
        <p:spPr/>
        <p:txBody>
          <a:bodyPr/>
          <a:lstStyle/>
          <a:p>
            <a:r>
              <a:rPr lang="en-US" dirty="0"/>
              <a:t>A constructor is a special method that is used to initialize objects. </a:t>
            </a:r>
          </a:p>
          <a:p>
            <a:r>
              <a:rPr lang="en-US" dirty="0"/>
              <a:t>The advantage of a constructor, is that it is called when an object of a class is created. It can be used to set initial values for fields.</a:t>
            </a:r>
          </a:p>
        </p:txBody>
      </p:sp>
      <p:pic>
        <p:nvPicPr>
          <p:cNvPr id="5" name="Picture 4">
            <a:extLst>
              <a:ext uri="{FF2B5EF4-FFF2-40B4-BE49-F238E27FC236}">
                <a16:creationId xmlns:a16="http://schemas.microsoft.com/office/drawing/2014/main" id="{CFEFF4AD-8489-6951-DB65-BC2B1A853EBC}"/>
              </a:ext>
            </a:extLst>
          </p:cNvPr>
          <p:cNvPicPr>
            <a:picLocks noChangeAspect="1"/>
          </p:cNvPicPr>
          <p:nvPr/>
        </p:nvPicPr>
        <p:blipFill>
          <a:blip r:embed="rId2"/>
          <a:stretch>
            <a:fillRect/>
          </a:stretch>
        </p:blipFill>
        <p:spPr>
          <a:xfrm>
            <a:off x="1009528" y="3429000"/>
            <a:ext cx="5572903" cy="2619741"/>
          </a:xfrm>
          <a:prstGeom prst="rect">
            <a:avLst/>
          </a:prstGeom>
        </p:spPr>
      </p:pic>
      <p:pic>
        <p:nvPicPr>
          <p:cNvPr id="7" name="Picture 6">
            <a:extLst>
              <a:ext uri="{FF2B5EF4-FFF2-40B4-BE49-F238E27FC236}">
                <a16:creationId xmlns:a16="http://schemas.microsoft.com/office/drawing/2014/main" id="{3ABC0150-50DF-A79D-F4FD-7D7D52C78E32}"/>
              </a:ext>
            </a:extLst>
          </p:cNvPr>
          <p:cNvPicPr>
            <a:picLocks noChangeAspect="1"/>
          </p:cNvPicPr>
          <p:nvPr/>
        </p:nvPicPr>
        <p:blipFill>
          <a:blip r:embed="rId3"/>
          <a:stretch>
            <a:fillRect/>
          </a:stretch>
        </p:blipFill>
        <p:spPr>
          <a:xfrm>
            <a:off x="6676215" y="3429000"/>
            <a:ext cx="4982270" cy="2619741"/>
          </a:xfrm>
          <a:prstGeom prst="rect">
            <a:avLst/>
          </a:prstGeom>
        </p:spPr>
      </p:pic>
    </p:spTree>
    <p:extLst>
      <p:ext uri="{BB962C8B-B14F-4D97-AF65-F5344CB8AC3E}">
        <p14:creationId xmlns:p14="http://schemas.microsoft.com/office/powerpoint/2010/main" val="400193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8B77-125B-4F02-7660-F86038224144}"/>
              </a:ext>
            </a:extLst>
          </p:cNvPr>
          <p:cNvSpPr>
            <a:spLocks noGrp="1"/>
          </p:cNvSpPr>
          <p:nvPr>
            <p:ph type="title"/>
          </p:nvPr>
        </p:nvSpPr>
        <p:spPr/>
        <p:txBody>
          <a:bodyPr/>
          <a:lstStyle/>
          <a:p>
            <a:r>
              <a:rPr lang="en-US" dirty="0"/>
              <a:t>Constructor Parameters</a:t>
            </a:r>
          </a:p>
        </p:txBody>
      </p:sp>
      <p:pic>
        <p:nvPicPr>
          <p:cNvPr id="4" name="Picture 3">
            <a:extLst>
              <a:ext uri="{FF2B5EF4-FFF2-40B4-BE49-F238E27FC236}">
                <a16:creationId xmlns:a16="http://schemas.microsoft.com/office/drawing/2014/main" id="{E1B0A685-F24D-7171-5A8D-166270D55D9B}"/>
              </a:ext>
            </a:extLst>
          </p:cNvPr>
          <p:cNvPicPr>
            <a:picLocks noChangeAspect="1"/>
          </p:cNvPicPr>
          <p:nvPr/>
        </p:nvPicPr>
        <p:blipFill>
          <a:blip r:embed="rId2"/>
          <a:stretch>
            <a:fillRect/>
          </a:stretch>
        </p:blipFill>
        <p:spPr>
          <a:xfrm>
            <a:off x="944054" y="1459353"/>
            <a:ext cx="5544324" cy="2438740"/>
          </a:xfrm>
          <a:prstGeom prst="rect">
            <a:avLst/>
          </a:prstGeom>
        </p:spPr>
      </p:pic>
      <p:pic>
        <p:nvPicPr>
          <p:cNvPr id="6" name="Picture 5">
            <a:extLst>
              <a:ext uri="{FF2B5EF4-FFF2-40B4-BE49-F238E27FC236}">
                <a16:creationId xmlns:a16="http://schemas.microsoft.com/office/drawing/2014/main" id="{74494013-DA66-9D63-1900-2805A5017767}"/>
              </a:ext>
            </a:extLst>
          </p:cNvPr>
          <p:cNvPicPr>
            <a:picLocks noChangeAspect="1"/>
          </p:cNvPicPr>
          <p:nvPr/>
        </p:nvPicPr>
        <p:blipFill>
          <a:blip r:embed="rId3"/>
          <a:stretch>
            <a:fillRect/>
          </a:stretch>
        </p:blipFill>
        <p:spPr>
          <a:xfrm>
            <a:off x="4364149" y="3480540"/>
            <a:ext cx="7144747" cy="3048425"/>
          </a:xfrm>
          <a:prstGeom prst="rect">
            <a:avLst/>
          </a:prstGeom>
        </p:spPr>
      </p:pic>
    </p:spTree>
    <p:extLst>
      <p:ext uri="{BB962C8B-B14F-4D97-AF65-F5344CB8AC3E}">
        <p14:creationId xmlns:p14="http://schemas.microsoft.com/office/powerpoint/2010/main" val="187118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3118-9821-C4A2-3D5C-47F20BB7A45C}"/>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C79F1953-4926-A619-927E-033057A47A2D}"/>
              </a:ext>
            </a:extLst>
          </p:cNvPr>
          <p:cNvSpPr>
            <a:spLocks noGrp="1"/>
          </p:cNvSpPr>
          <p:nvPr>
            <p:ph idx="1"/>
          </p:nvPr>
        </p:nvSpPr>
        <p:spPr/>
        <p:txBody>
          <a:bodyPr/>
          <a:lstStyle/>
          <a:p>
            <a:r>
              <a:rPr lang="en-US" dirty="0"/>
              <a:t>The </a:t>
            </a:r>
            <a:r>
              <a:rPr lang="en-US" b="1" i="1" dirty="0">
                <a:solidFill>
                  <a:srgbClr val="FFFF00"/>
                </a:solidFill>
                <a:latin typeface="Courier New" panose="02070309020205020404" pitchFamily="49" charset="0"/>
                <a:cs typeface="Courier New" panose="02070309020205020404" pitchFamily="49" charset="0"/>
              </a:rPr>
              <a:t>public</a:t>
            </a:r>
            <a:r>
              <a:rPr lang="en-US" dirty="0"/>
              <a:t> keyword is an access modifier, which is used to set the access level/visibility for classes, fields, methods and properties.</a:t>
            </a:r>
          </a:p>
          <a:p>
            <a:r>
              <a:rPr lang="en-US" dirty="0"/>
              <a:t>C# has the following access modifiers.</a:t>
            </a:r>
          </a:p>
        </p:txBody>
      </p:sp>
      <p:pic>
        <p:nvPicPr>
          <p:cNvPr id="5" name="Picture 4">
            <a:extLst>
              <a:ext uri="{FF2B5EF4-FFF2-40B4-BE49-F238E27FC236}">
                <a16:creationId xmlns:a16="http://schemas.microsoft.com/office/drawing/2014/main" id="{4AF8C256-A8B9-4F30-9793-52B3B5CA4C72}"/>
              </a:ext>
            </a:extLst>
          </p:cNvPr>
          <p:cNvPicPr>
            <a:picLocks noChangeAspect="1"/>
          </p:cNvPicPr>
          <p:nvPr/>
        </p:nvPicPr>
        <p:blipFill rotWithShape="1">
          <a:blip r:embed="rId2"/>
          <a:srcRect l="10363" b="21105"/>
          <a:stretch/>
        </p:blipFill>
        <p:spPr>
          <a:xfrm>
            <a:off x="1641229" y="3429001"/>
            <a:ext cx="6553553" cy="3159368"/>
          </a:xfrm>
          <a:prstGeom prst="rect">
            <a:avLst/>
          </a:prstGeom>
        </p:spPr>
      </p:pic>
    </p:spTree>
    <p:extLst>
      <p:ext uri="{BB962C8B-B14F-4D97-AF65-F5344CB8AC3E}">
        <p14:creationId xmlns:p14="http://schemas.microsoft.com/office/powerpoint/2010/main" val="206594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4841-252D-A122-8C20-DB6D80C64B08}"/>
              </a:ext>
            </a:extLst>
          </p:cNvPr>
          <p:cNvSpPr>
            <a:spLocks noGrp="1"/>
          </p:cNvSpPr>
          <p:nvPr>
            <p:ph type="title"/>
          </p:nvPr>
        </p:nvSpPr>
        <p:spPr/>
        <p:txBody>
          <a:bodyPr/>
          <a:lstStyle/>
          <a:p>
            <a:r>
              <a:rPr lang="en-US" dirty="0"/>
              <a:t>Why Access Modifiers?</a:t>
            </a:r>
          </a:p>
        </p:txBody>
      </p:sp>
      <p:sp>
        <p:nvSpPr>
          <p:cNvPr id="3" name="Content Placeholder 2">
            <a:extLst>
              <a:ext uri="{FF2B5EF4-FFF2-40B4-BE49-F238E27FC236}">
                <a16:creationId xmlns:a16="http://schemas.microsoft.com/office/drawing/2014/main" id="{4C875D13-94C4-E600-AE21-35259E5B5958}"/>
              </a:ext>
            </a:extLst>
          </p:cNvPr>
          <p:cNvSpPr>
            <a:spLocks noGrp="1"/>
          </p:cNvSpPr>
          <p:nvPr>
            <p:ph idx="1"/>
          </p:nvPr>
        </p:nvSpPr>
        <p:spPr/>
        <p:txBody>
          <a:bodyPr/>
          <a:lstStyle/>
          <a:p>
            <a:r>
              <a:rPr lang="en-US" dirty="0"/>
              <a:t>To control the visibility of class members (the security level of each individual class and class member).</a:t>
            </a:r>
          </a:p>
          <a:p>
            <a:r>
              <a:rPr lang="en-US" dirty="0"/>
              <a:t>To achieve "</a:t>
            </a:r>
            <a:r>
              <a:rPr lang="en-US" b="1" dirty="0"/>
              <a:t>Encapsulation</a:t>
            </a:r>
            <a:r>
              <a:rPr lang="en-US" dirty="0"/>
              <a:t>" - which is the process of making sure that "sensitive" data is hidden from users. This is done by declaring fields as private. You will learn more about this in the next chapter.</a:t>
            </a:r>
          </a:p>
          <a:p>
            <a:r>
              <a:rPr lang="en-US" dirty="0"/>
              <a:t>Note: By default, all members of a class are </a:t>
            </a:r>
            <a:r>
              <a:rPr lang="en-US" b="1" i="1" dirty="0">
                <a:solidFill>
                  <a:srgbClr val="FFFF00"/>
                </a:solidFill>
                <a:latin typeface="Courier New" panose="02070309020205020404" pitchFamily="49" charset="0"/>
                <a:cs typeface="Courier New" panose="02070309020205020404" pitchFamily="49" charset="0"/>
              </a:rPr>
              <a:t>private</a:t>
            </a:r>
            <a:r>
              <a:rPr lang="en-US" dirty="0"/>
              <a:t> if you don't specify an access modifier:</a:t>
            </a:r>
          </a:p>
        </p:txBody>
      </p:sp>
      <p:pic>
        <p:nvPicPr>
          <p:cNvPr id="5" name="Picture 4">
            <a:extLst>
              <a:ext uri="{FF2B5EF4-FFF2-40B4-BE49-F238E27FC236}">
                <a16:creationId xmlns:a16="http://schemas.microsoft.com/office/drawing/2014/main" id="{DBFB07FE-0A3D-E7F7-9BA2-1D4A260AEE81}"/>
              </a:ext>
            </a:extLst>
          </p:cNvPr>
          <p:cNvPicPr>
            <a:picLocks noChangeAspect="1"/>
          </p:cNvPicPr>
          <p:nvPr/>
        </p:nvPicPr>
        <p:blipFill>
          <a:blip r:embed="rId2"/>
          <a:stretch>
            <a:fillRect/>
          </a:stretch>
        </p:blipFill>
        <p:spPr>
          <a:xfrm>
            <a:off x="1516852" y="4696481"/>
            <a:ext cx="3532205" cy="1458134"/>
          </a:xfrm>
          <a:prstGeom prst="rect">
            <a:avLst/>
          </a:prstGeom>
        </p:spPr>
      </p:pic>
    </p:spTree>
    <p:extLst>
      <p:ext uri="{BB962C8B-B14F-4D97-AF65-F5344CB8AC3E}">
        <p14:creationId xmlns:p14="http://schemas.microsoft.com/office/powerpoint/2010/main" val="311867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BB5E-A803-A96A-F4DC-559679DB08AD}"/>
              </a:ext>
            </a:extLst>
          </p:cNvPr>
          <p:cNvSpPr>
            <a:spLocks noGrp="1"/>
          </p:cNvSpPr>
          <p:nvPr>
            <p:ph type="title"/>
          </p:nvPr>
        </p:nvSpPr>
        <p:spPr/>
        <p:txBody>
          <a:bodyPr/>
          <a:lstStyle/>
          <a:p>
            <a:r>
              <a:rPr lang="en-US" dirty="0"/>
              <a:t>Properties (Get and Set) and Encapsulation</a:t>
            </a:r>
          </a:p>
        </p:txBody>
      </p:sp>
      <p:sp>
        <p:nvSpPr>
          <p:cNvPr id="3" name="Content Placeholder 2">
            <a:extLst>
              <a:ext uri="{FF2B5EF4-FFF2-40B4-BE49-F238E27FC236}">
                <a16:creationId xmlns:a16="http://schemas.microsoft.com/office/drawing/2014/main" id="{7D7A873A-7267-E90D-BF48-E47E8266838C}"/>
              </a:ext>
            </a:extLst>
          </p:cNvPr>
          <p:cNvSpPr>
            <a:spLocks noGrp="1"/>
          </p:cNvSpPr>
          <p:nvPr>
            <p:ph idx="1"/>
          </p:nvPr>
        </p:nvSpPr>
        <p:spPr/>
        <p:txBody>
          <a:bodyPr/>
          <a:lstStyle/>
          <a:p>
            <a:r>
              <a:rPr lang="en-US" dirty="0"/>
              <a:t>The meaning of </a:t>
            </a:r>
            <a:r>
              <a:rPr lang="en-US" b="1" dirty="0">
                <a:solidFill>
                  <a:srgbClr val="92D050"/>
                </a:solidFill>
              </a:rPr>
              <a:t>Encapsulation</a:t>
            </a:r>
            <a:r>
              <a:rPr lang="en-US" dirty="0"/>
              <a:t>, is to make sure that "sensitive" data is hidden from users. To achieve this, you must:</a:t>
            </a:r>
          </a:p>
          <a:p>
            <a:pPr lvl="1"/>
            <a:r>
              <a:rPr lang="en-US" dirty="0"/>
              <a:t>declare fields/variables as </a:t>
            </a:r>
            <a:r>
              <a:rPr lang="en-US" sz="2000" b="1" i="1" dirty="0">
                <a:solidFill>
                  <a:srgbClr val="FFFF00"/>
                </a:solidFill>
                <a:latin typeface="Courier New" panose="02070309020205020404" pitchFamily="49" charset="0"/>
                <a:cs typeface="Courier New" panose="02070309020205020404" pitchFamily="49" charset="0"/>
              </a:rPr>
              <a:t>private</a:t>
            </a:r>
          </a:p>
          <a:p>
            <a:pPr lvl="1"/>
            <a:r>
              <a:rPr lang="en-US" dirty="0"/>
              <a:t>provide </a:t>
            </a:r>
            <a:r>
              <a:rPr lang="en-US" sz="2000" b="1" i="1" dirty="0">
                <a:solidFill>
                  <a:srgbClr val="FFFF00"/>
                </a:solidFill>
                <a:latin typeface="Courier New" panose="02070309020205020404" pitchFamily="49" charset="0"/>
                <a:cs typeface="Courier New" panose="02070309020205020404" pitchFamily="49" charset="0"/>
              </a:rPr>
              <a:t>public</a:t>
            </a:r>
            <a:r>
              <a:rPr lang="en-US" dirty="0"/>
              <a:t> </a:t>
            </a:r>
            <a:r>
              <a:rPr lang="en-US" sz="2000" b="1" i="1" dirty="0">
                <a:solidFill>
                  <a:srgbClr val="FFFF00"/>
                </a:solidFill>
                <a:latin typeface="Courier New" panose="02070309020205020404" pitchFamily="49" charset="0"/>
                <a:cs typeface="Courier New" panose="02070309020205020404" pitchFamily="49" charset="0"/>
              </a:rPr>
              <a:t>get</a:t>
            </a:r>
            <a:r>
              <a:rPr lang="en-US" dirty="0"/>
              <a:t> and </a:t>
            </a:r>
            <a:r>
              <a:rPr lang="en-US" sz="2000" b="1" i="1" dirty="0">
                <a:solidFill>
                  <a:srgbClr val="FFFF00"/>
                </a:solidFill>
                <a:latin typeface="Courier New" panose="02070309020205020404" pitchFamily="49" charset="0"/>
                <a:cs typeface="Courier New" panose="02070309020205020404" pitchFamily="49" charset="0"/>
              </a:rPr>
              <a:t>set</a:t>
            </a:r>
            <a:r>
              <a:rPr lang="en-US" dirty="0"/>
              <a:t> methods, through properties, to access and update the value of a </a:t>
            </a:r>
            <a:r>
              <a:rPr lang="en-US" sz="2000" b="1" i="1" dirty="0">
                <a:solidFill>
                  <a:srgbClr val="FFFF00"/>
                </a:solidFill>
                <a:latin typeface="Courier New" panose="02070309020205020404" pitchFamily="49" charset="0"/>
                <a:cs typeface="Courier New" panose="02070309020205020404" pitchFamily="49" charset="0"/>
              </a:rPr>
              <a:t>private</a:t>
            </a:r>
            <a:r>
              <a:rPr lang="en-US" dirty="0"/>
              <a:t> field</a:t>
            </a:r>
          </a:p>
        </p:txBody>
      </p:sp>
    </p:spTree>
    <p:extLst>
      <p:ext uri="{BB962C8B-B14F-4D97-AF65-F5344CB8AC3E}">
        <p14:creationId xmlns:p14="http://schemas.microsoft.com/office/powerpoint/2010/main" val="258938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D23A-E199-06F9-8F5B-0B9DBD243FC8}"/>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66112E97-7612-7B67-D8B8-AFEED7B8717E}"/>
              </a:ext>
            </a:extLst>
          </p:cNvPr>
          <p:cNvSpPr>
            <a:spLocks noGrp="1"/>
          </p:cNvSpPr>
          <p:nvPr>
            <p:ph idx="1"/>
          </p:nvPr>
        </p:nvSpPr>
        <p:spPr/>
        <p:txBody>
          <a:bodyPr/>
          <a:lstStyle/>
          <a:p>
            <a:r>
              <a:rPr lang="en-US" dirty="0"/>
              <a:t>The </a:t>
            </a:r>
            <a:r>
              <a:rPr lang="en-US" b="1" i="1" dirty="0">
                <a:solidFill>
                  <a:srgbClr val="FFFF00"/>
                </a:solidFill>
                <a:latin typeface="Courier New" panose="02070309020205020404" pitchFamily="49" charset="0"/>
                <a:cs typeface="Courier New" panose="02070309020205020404" pitchFamily="49" charset="0"/>
              </a:rPr>
              <a:t>private</a:t>
            </a:r>
            <a:r>
              <a:rPr lang="en-US" dirty="0"/>
              <a:t> variables can only be accessed within the same class (an outside class has no access to it). </a:t>
            </a:r>
          </a:p>
          <a:p>
            <a:r>
              <a:rPr lang="en-US" dirty="0"/>
              <a:t>However, sometimes we need to access them - and it can be done with properties.</a:t>
            </a:r>
          </a:p>
          <a:p>
            <a:r>
              <a:rPr lang="en-US" dirty="0"/>
              <a:t>A property is like a combination of a variable and a method, and it has two methods: a </a:t>
            </a:r>
            <a:r>
              <a:rPr lang="en-US" b="1" i="1" dirty="0">
                <a:solidFill>
                  <a:srgbClr val="FFFF00"/>
                </a:solidFill>
                <a:latin typeface="Courier New" panose="02070309020205020404" pitchFamily="49" charset="0"/>
                <a:cs typeface="Courier New" panose="02070309020205020404" pitchFamily="49" charset="0"/>
              </a:rPr>
              <a:t>get</a:t>
            </a:r>
            <a:r>
              <a:rPr lang="en-US" dirty="0"/>
              <a:t> and a </a:t>
            </a:r>
            <a:r>
              <a:rPr lang="en-US" b="1" i="1" dirty="0">
                <a:solidFill>
                  <a:srgbClr val="FFFF00"/>
                </a:solidFill>
                <a:latin typeface="Courier New" panose="02070309020205020404" pitchFamily="49" charset="0"/>
                <a:cs typeface="Courier New" panose="02070309020205020404" pitchFamily="49" charset="0"/>
              </a:rPr>
              <a:t>set</a:t>
            </a:r>
            <a:r>
              <a:rPr lang="en-US" dirty="0"/>
              <a:t> method:</a:t>
            </a:r>
          </a:p>
        </p:txBody>
      </p:sp>
      <p:pic>
        <p:nvPicPr>
          <p:cNvPr id="5" name="Picture 4">
            <a:extLst>
              <a:ext uri="{FF2B5EF4-FFF2-40B4-BE49-F238E27FC236}">
                <a16:creationId xmlns:a16="http://schemas.microsoft.com/office/drawing/2014/main" id="{90715761-DA9F-8F19-B721-094E352F0864}"/>
              </a:ext>
            </a:extLst>
          </p:cNvPr>
          <p:cNvPicPr>
            <a:picLocks noChangeAspect="1"/>
          </p:cNvPicPr>
          <p:nvPr/>
        </p:nvPicPr>
        <p:blipFill>
          <a:blip r:embed="rId2"/>
          <a:stretch>
            <a:fillRect/>
          </a:stretch>
        </p:blipFill>
        <p:spPr>
          <a:xfrm>
            <a:off x="1528413" y="4319434"/>
            <a:ext cx="5001323" cy="2200582"/>
          </a:xfrm>
          <a:prstGeom prst="rect">
            <a:avLst/>
          </a:prstGeom>
        </p:spPr>
      </p:pic>
    </p:spTree>
    <p:extLst>
      <p:ext uri="{BB962C8B-B14F-4D97-AF65-F5344CB8AC3E}">
        <p14:creationId xmlns:p14="http://schemas.microsoft.com/office/powerpoint/2010/main" val="197008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OOP</a:t>
            </a:r>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normAutofit fontScale="92500"/>
          </a:bodyPr>
          <a:lstStyle/>
          <a:p>
            <a:r>
              <a:rPr lang="en-US" dirty="0"/>
              <a:t>OOP stands for Object-Oriented Programming.</a:t>
            </a:r>
          </a:p>
          <a:p>
            <a:r>
              <a:rPr lang="en-US" dirty="0"/>
              <a:t>Procedural programming is about writing procedures or methods that perform operations on the data, while object-oriented programming is about creating objects that contain both data and methods.</a:t>
            </a:r>
          </a:p>
          <a:p>
            <a:r>
              <a:rPr lang="en-US" dirty="0"/>
              <a:t>Object-oriented programming has several advantages over procedural programming:</a:t>
            </a:r>
          </a:p>
          <a:p>
            <a:pPr lvl="1"/>
            <a:r>
              <a:rPr lang="en-US" dirty="0"/>
              <a:t>OOP is faster and easier to execute</a:t>
            </a:r>
          </a:p>
          <a:p>
            <a:pPr lvl="1"/>
            <a:r>
              <a:rPr lang="en-US" dirty="0"/>
              <a:t>OOP provides a clear structure for the programs</a:t>
            </a:r>
          </a:p>
          <a:p>
            <a:pPr lvl="1"/>
            <a:r>
              <a:rPr lang="en-US" dirty="0"/>
              <a:t>OOP helps to keep the C# code DRY "Don't Repeat Yourself", and makes the code easier to maintain, modify and debug</a:t>
            </a:r>
          </a:p>
          <a:p>
            <a:pPr lvl="1"/>
            <a:r>
              <a:rPr lang="en-US" dirty="0"/>
              <a:t>OOP makes it possible to create full reusable applications with less code and shorter development time</a:t>
            </a:r>
          </a:p>
          <a:p>
            <a:endParaRPr lang="en-US" dirty="0"/>
          </a:p>
        </p:txBody>
      </p:sp>
    </p:spTree>
    <p:extLst>
      <p:ext uri="{BB962C8B-B14F-4D97-AF65-F5344CB8AC3E}">
        <p14:creationId xmlns:p14="http://schemas.microsoft.com/office/powerpoint/2010/main" val="3146115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143E-EFB6-4146-BF09-C5C9DC53365B}"/>
              </a:ext>
            </a:extLst>
          </p:cNvPr>
          <p:cNvSpPr>
            <a:spLocks noGrp="1"/>
          </p:cNvSpPr>
          <p:nvPr>
            <p:ph type="title"/>
          </p:nvPr>
        </p:nvSpPr>
        <p:spPr/>
        <p:txBody>
          <a:bodyPr/>
          <a:lstStyle/>
          <a:p>
            <a:r>
              <a:rPr lang="en-US" dirty="0"/>
              <a:t>Automatic Properties (Short Hand)</a:t>
            </a:r>
          </a:p>
        </p:txBody>
      </p:sp>
      <p:sp>
        <p:nvSpPr>
          <p:cNvPr id="3" name="Content Placeholder 2">
            <a:extLst>
              <a:ext uri="{FF2B5EF4-FFF2-40B4-BE49-F238E27FC236}">
                <a16:creationId xmlns:a16="http://schemas.microsoft.com/office/drawing/2014/main" id="{21DC5D0A-C713-01DE-7CB3-F5A90C63C23F}"/>
              </a:ext>
            </a:extLst>
          </p:cNvPr>
          <p:cNvSpPr>
            <a:spLocks noGrp="1"/>
          </p:cNvSpPr>
          <p:nvPr>
            <p:ph idx="1"/>
          </p:nvPr>
        </p:nvSpPr>
        <p:spPr>
          <a:xfrm>
            <a:off x="1103312" y="2052918"/>
            <a:ext cx="6352565" cy="4195481"/>
          </a:xfrm>
        </p:spPr>
        <p:txBody>
          <a:bodyPr/>
          <a:lstStyle/>
          <a:p>
            <a:r>
              <a:rPr lang="en-US" dirty="0"/>
              <a:t>C# also provides a way to use short-hand / automatic properties, where you do not have to define the field for the property, and you only have to write </a:t>
            </a:r>
            <a:r>
              <a:rPr lang="en-US" b="1" i="1" dirty="0">
                <a:solidFill>
                  <a:srgbClr val="FFFF00"/>
                </a:solidFill>
                <a:latin typeface="Courier New" panose="02070309020205020404" pitchFamily="49" charset="0"/>
                <a:cs typeface="Courier New" panose="02070309020205020404" pitchFamily="49" charset="0"/>
              </a:rPr>
              <a:t>get;</a:t>
            </a:r>
            <a:r>
              <a:rPr lang="en-US" dirty="0"/>
              <a:t> and </a:t>
            </a:r>
            <a:r>
              <a:rPr lang="en-US" b="1" i="1" dirty="0">
                <a:solidFill>
                  <a:srgbClr val="FFFF00"/>
                </a:solidFill>
                <a:latin typeface="Courier New" panose="02070309020205020404" pitchFamily="49" charset="0"/>
                <a:cs typeface="Courier New" panose="02070309020205020404" pitchFamily="49" charset="0"/>
              </a:rPr>
              <a:t>set;</a:t>
            </a:r>
            <a:r>
              <a:rPr lang="en-US" dirty="0"/>
              <a:t> inside the property.</a:t>
            </a:r>
          </a:p>
          <a:p>
            <a:r>
              <a:rPr lang="en-US" dirty="0"/>
              <a:t>The following example will produce the same result as the example above. The only difference is that there is less code:</a:t>
            </a:r>
          </a:p>
        </p:txBody>
      </p:sp>
      <p:pic>
        <p:nvPicPr>
          <p:cNvPr id="5" name="Picture 4">
            <a:extLst>
              <a:ext uri="{FF2B5EF4-FFF2-40B4-BE49-F238E27FC236}">
                <a16:creationId xmlns:a16="http://schemas.microsoft.com/office/drawing/2014/main" id="{8798F729-83CC-1934-6C60-1DDC3F8BF6DF}"/>
              </a:ext>
            </a:extLst>
          </p:cNvPr>
          <p:cNvPicPr>
            <a:picLocks noChangeAspect="1"/>
          </p:cNvPicPr>
          <p:nvPr/>
        </p:nvPicPr>
        <p:blipFill>
          <a:blip r:embed="rId2"/>
          <a:stretch>
            <a:fillRect/>
          </a:stretch>
        </p:blipFill>
        <p:spPr>
          <a:xfrm>
            <a:off x="7651281" y="2052918"/>
            <a:ext cx="4276007" cy="4352364"/>
          </a:xfrm>
          <a:prstGeom prst="rect">
            <a:avLst/>
          </a:prstGeom>
        </p:spPr>
      </p:pic>
    </p:spTree>
    <p:extLst>
      <p:ext uri="{BB962C8B-B14F-4D97-AF65-F5344CB8AC3E}">
        <p14:creationId xmlns:p14="http://schemas.microsoft.com/office/powerpoint/2010/main" val="414235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78B-FF81-C057-6F11-A7E82AFF9519}"/>
              </a:ext>
            </a:extLst>
          </p:cNvPr>
          <p:cNvSpPr>
            <a:spLocks noGrp="1"/>
          </p:cNvSpPr>
          <p:nvPr>
            <p:ph type="title"/>
          </p:nvPr>
        </p:nvSpPr>
        <p:spPr/>
        <p:txBody>
          <a:bodyPr/>
          <a:lstStyle/>
          <a:p>
            <a:r>
              <a:rPr lang="en-US" dirty="0"/>
              <a:t>Why Encapsulation?</a:t>
            </a:r>
          </a:p>
        </p:txBody>
      </p:sp>
      <p:sp>
        <p:nvSpPr>
          <p:cNvPr id="3" name="Content Placeholder 2">
            <a:extLst>
              <a:ext uri="{FF2B5EF4-FFF2-40B4-BE49-F238E27FC236}">
                <a16:creationId xmlns:a16="http://schemas.microsoft.com/office/drawing/2014/main" id="{FA63E030-28DD-A4BC-7615-E36021794A9D}"/>
              </a:ext>
            </a:extLst>
          </p:cNvPr>
          <p:cNvSpPr>
            <a:spLocks noGrp="1"/>
          </p:cNvSpPr>
          <p:nvPr>
            <p:ph idx="1"/>
          </p:nvPr>
        </p:nvSpPr>
        <p:spPr/>
        <p:txBody>
          <a:bodyPr/>
          <a:lstStyle/>
          <a:p>
            <a:r>
              <a:rPr lang="en-US" dirty="0"/>
              <a:t>Better control of class members (reduce the possibility of yourself (or others) to mess up the code)</a:t>
            </a:r>
          </a:p>
          <a:p>
            <a:r>
              <a:rPr lang="en-US" dirty="0"/>
              <a:t>Fields can be made </a:t>
            </a:r>
            <a:r>
              <a:rPr lang="en-US" b="1" dirty="0">
                <a:solidFill>
                  <a:srgbClr val="92D050"/>
                </a:solidFill>
              </a:rPr>
              <a:t>read-only</a:t>
            </a:r>
            <a:r>
              <a:rPr lang="en-US" dirty="0"/>
              <a:t> (if you only use the </a:t>
            </a:r>
            <a:r>
              <a:rPr lang="en-US" b="1" i="1" dirty="0">
                <a:solidFill>
                  <a:srgbClr val="FFFF00"/>
                </a:solidFill>
                <a:latin typeface="Courier New" panose="02070309020205020404" pitchFamily="49" charset="0"/>
                <a:cs typeface="Courier New" panose="02070309020205020404" pitchFamily="49" charset="0"/>
              </a:rPr>
              <a:t>get</a:t>
            </a:r>
            <a:r>
              <a:rPr lang="en-US" dirty="0"/>
              <a:t> method), or </a:t>
            </a:r>
            <a:r>
              <a:rPr lang="en-US" b="1" dirty="0">
                <a:solidFill>
                  <a:srgbClr val="92D050"/>
                </a:solidFill>
              </a:rPr>
              <a:t>write-only</a:t>
            </a:r>
            <a:r>
              <a:rPr lang="en-US" dirty="0"/>
              <a:t> (if you only use the </a:t>
            </a:r>
            <a:r>
              <a:rPr lang="en-US" b="1" i="1" dirty="0">
                <a:solidFill>
                  <a:srgbClr val="FFFF00"/>
                </a:solidFill>
                <a:latin typeface="Courier New" panose="02070309020205020404" pitchFamily="49" charset="0"/>
                <a:cs typeface="Courier New" panose="02070309020205020404" pitchFamily="49" charset="0"/>
              </a:rPr>
              <a:t>set</a:t>
            </a:r>
            <a:r>
              <a:rPr lang="en-US" dirty="0"/>
              <a:t> method)</a:t>
            </a:r>
          </a:p>
          <a:p>
            <a:r>
              <a:rPr lang="en-US" dirty="0"/>
              <a:t>Flexible: the programmer can change one part of the code without affecting other parts</a:t>
            </a:r>
          </a:p>
          <a:p>
            <a:r>
              <a:rPr lang="en-US" dirty="0"/>
              <a:t>Increased security of data</a:t>
            </a:r>
          </a:p>
          <a:p>
            <a:endParaRPr lang="en-US" dirty="0"/>
          </a:p>
        </p:txBody>
      </p:sp>
    </p:spTree>
    <p:extLst>
      <p:ext uri="{BB962C8B-B14F-4D97-AF65-F5344CB8AC3E}">
        <p14:creationId xmlns:p14="http://schemas.microsoft.com/office/powerpoint/2010/main" val="355810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5CBB-310A-AF8F-FEC0-6BC245CA78EB}"/>
              </a:ext>
            </a:extLst>
          </p:cNvPr>
          <p:cNvSpPr>
            <a:spLocks noGrp="1"/>
          </p:cNvSpPr>
          <p:nvPr>
            <p:ph type="title"/>
          </p:nvPr>
        </p:nvSpPr>
        <p:spPr/>
        <p:txBody>
          <a:bodyPr/>
          <a:lstStyle/>
          <a:p>
            <a:r>
              <a:rPr lang="en-US" dirty="0"/>
              <a:t>Inheritance (Derived and Base Class)</a:t>
            </a:r>
          </a:p>
        </p:txBody>
      </p:sp>
      <p:sp>
        <p:nvSpPr>
          <p:cNvPr id="3" name="Content Placeholder 2">
            <a:extLst>
              <a:ext uri="{FF2B5EF4-FFF2-40B4-BE49-F238E27FC236}">
                <a16:creationId xmlns:a16="http://schemas.microsoft.com/office/drawing/2014/main" id="{676EFE48-724A-33AE-7582-962B0C3C4F85}"/>
              </a:ext>
            </a:extLst>
          </p:cNvPr>
          <p:cNvSpPr>
            <a:spLocks noGrp="1"/>
          </p:cNvSpPr>
          <p:nvPr>
            <p:ph idx="1"/>
          </p:nvPr>
        </p:nvSpPr>
        <p:spPr/>
        <p:txBody>
          <a:bodyPr/>
          <a:lstStyle/>
          <a:p>
            <a:r>
              <a:rPr lang="en-US" dirty="0"/>
              <a:t>In C#, it is possible to inherit fields and methods from one class to another. We group the "inheritance concept" into two categories:</a:t>
            </a:r>
          </a:p>
          <a:p>
            <a:pPr lvl="1"/>
            <a:r>
              <a:rPr lang="en-US" b="1" dirty="0">
                <a:solidFill>
                  <a:srgbClr val="92D050"/>
                </a:solidFill>
              </a:rPr>
              <a:t>Derived Class </a:t>
            </a:r>
            <a:r>
              <a:rPr lang="en-US" dirty="0"/>
              <a:t>(child) - the class that inherits from another class</a:t>
            </a:r>
          </a:p>
          <a:p>
            <a:pPr lvl="1"/>
            <a:r>
              <a:rPr lang="en-US" b="1" dirty="0">
                <a:solidFill>
                  <a:srgbClr val="92D050"/>
                </a:solidFill>
              </a:rPr>
              <a:t>Base Class </a:t>
            </a:r>
            <a:r>
              <a:rPr lang="en-US" dirty="0"/>
              <a:t>(parent) - the class being inherited from</a:t>
            </a:r>
          </a:p>
          <a:p>
            <a:r>
              <a:rPr lang="en-US" dirty="0"/>
              <a:t>To inherit from a class, use the </a:t>
            </a:r>
            <a:r>
              <a:rPr lang="en-US" b="1" i="1" dirty="0">
                <a:solidFill>
                  <a:srgbClr val="FFFF00"/>
                </a:solidFill>
                <a:latin typeface="Courier New" panose="02070309020205020404" pitchFamily="49" charset="0"/>
                <a:cs typeface="Courier New" panose="02070309020205020404" pitchFamily="49" charset="0"/>
              </a:rPr>
              <a:t>:</a:t>
            </a:r>
            <a:r>
              <a:rPr lang="en-US" dirty="0"/>
              <a:t> symbol.</a:t>
            </a:r>
          </a:p>
          <a:p>
            <a:r>
              <a:rPr lang="en-US" dirty="0"/>
              <a:t>In the example, the </a:t>
            </a:r>
            <a:r>
              <a:rPr lang="en-US" b="1" i="1" dirty="0">
                <a:solidFill>
                  <a:srgbClr val="FFFF00"/>
                </a:solidFill>
                <a:latin typeface="Courier New" panose="02070309020205020404" pitchFamily="49" charset="0"/>
                <a:cs typeface="Courier New" panose="02070309020205020404" pitchFamily="49" charset="0"/>
              </a:rPr>
              <a:t>Car</a:t>
            </a:r>
            <a:r>
              <a:rPr lang="en-US" dirty="0"/>
              <a:t> class (child) inherits the fields and methods from the </a:t>
            </a:r>
            <a:r>
              <a:rPr lang="en-US" b="1" i="1" dirty="0">
                <a:solidFill>
                  <a:srgbClr val="FFFF00"/>
                </a:solidFill>
                <a:latin typeface="Courier New" panose="02070309020205020404" pitchFamily="49" charset="0"/>
                <a:cs typeface="Courier New" panose="02070309020205020404" pitchFamily="49" charset="0"/>
              </a:rPr>
              <a:t>Vehicle</a:t>
            </a:r>
            <a:r>
              <a:rPr lang="en-US" dirty="0"/>
              <a:t> class (parent).</a:t>
            </a:r>
          </a:p>
          <a:p>
            <a:r>
              <a:rPr lang="en-US" dirty="0"/>
              <a:t>The </a:t>
            </a:r>
            <a:r>
              <a:rPr lang="en-US" b="1" i="1" dirty="0">
                <a:solidFill>
                  <a:srgbClr val="FFFF00"/>
                </a:solidFill>
                <a:latin typeface="Courier New" panose="02070309020205020404" pitchFamily="49" charset="0"/>
                <a:cs typeface="Courier New" panose="02070309020205020404" pitchFamily="49" charset="0"/>
              </a:rPr>
              <a:t>sealed</a:t>
            </a:r>
            <a:r>
              <a:rPr lang="en-US" dirty="0"/>
              <a:t> Keyword</a:t>
            </a:r>
          </a:p>
          <a:p>
            <a:pPr lvl="1"/>
            <a:r>
              <a:rPr lang="en-US" dirty="0"/>
              <a:t>If you don't want other classes to inherit from a class, use the </a:t>
            </a:r>
            <a:r>
              <a:rPr lang="en-US" sz="2000" b="1" i="1" dirty="0">
                <a:solidFill>
                  <a:srgbClr val="FFFF00"/>
                </a:solidFill>
                <a:latin typeface="Courier New" panose="02070309020205020404" pitchFamily="49" charset="0"/>
                <a:cs typeface="Courier New" panose="02070309020205020404" pitchFamily="49" charset="0"/>
              </a:rPr>
              <a:t>sealed</a:t>
            </a:r>
            <a:r>
              <a:rPr lang="en-US" dirty="0"/>
              <a:t> keyword.</a:t>
            </a:r>
          </a:p>
        </p:txBody>
      </p:sp>
    </p:spTree>
    <p:extLst>
      <p:ext uri="{BB962C8B-B14F-4D97-AF65-F5344CB8AC3E}">
        <p14:creationId xmlns:p14="http://schemas.microsoft.com/office/powerpoint/2010/main" val="420547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3389C0A-A9A6-2D86-19EA-C0E4E2A8D389}"/>
              </a:ext>
            </a:extLst>
          </p:cNvPr>
          <p:cNvPicPr>
            <a:picLocks noChangeAspect="1"/>
          </p:cNvPicPr>
          <p:nvPr/>
        </p:nvPicPr>
        <p:blipFill>
          <a:blip r:embed="rId3"/>
          <a:stretch>
            <a:fillRect/>
          </a:stretch>
        </p:blipFill>
        <p:spPr>
          <a:xfrm>
            <a:off x="1743604" y="643467"/>
            <a:ext cx="8704792" cy="5571066"/>
          </a:xfrm>
          <a:prstGeom prst="rect">
            <a:avLst/>
          </a:prstGeom>
        </p:spPr>
      </p:pic>
      <p:sp>
        <p:nvSpPr>
          <p:cNvPr id="10" name="Rectangle 9">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5670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C236-62B2-F8FE-D2A8-4EBE285BBA4D}"/>
              </a:ext>
            </a:extLst>
          </p:cNvPr>
          <p:cNvSpPr>
            <a:spLocks noGrp="1"/>
          </p:cNvSpPr>
          <p:nvPr>
            <p:ph type="title"/>
          </p:nvPr>
        </p:nvSpPr>
        <p:spPr/>
        <p:txBody>
          <a:bodyPr/>
          <a:lstStyle/>
          <a:p>
            <a:r>
              <a:rPr lang="en-US" dirty="0"/>
              <a:t>Polymorphism and Overriding Methods</a:t>
            </a:r>
          </a:p>
        </p:txBody>
      </p:sp>
      <p:sp>
        <p:nvSpPr>
          <p:cNvPr id="3" name="Content Placeholder 2">
            <a:extLst>
              <a:ext uri="{FF2B5EF4-FFF2-40B4-BE49-F238E27FC236}">
                <a16:creationId xmlns:a16="http://schemas.microsoft.com/office/drawing/2014/main" id="{B14D7858-65F0-B7FF-3904-C229B2B67D7E}"/>
              </a:ext>
            </a:extLst>
          </p:cNvPr>
          <p:cNvSpPr>
            <a:spLocks noGrp="1"/>
          </p:cNvSpPr>
          <p:nvPr>
            <p:ph idx="1"/>
          </p:nvPr>
        </p:nvSpPr>
        <p:spPr/>
        <p:txBody>
          <a:bodyPr>
            <a:normAutofit/>
          </a:bodyPr>
          <a:lstStyle/>
          <a:p>
            <a:r>
              <a:rPr lang="en-US" dirty="0"/>
              <a:t>Polymorphism means "many forms", and it occurs when we have many classes that are related to each other by inheritance.</a:t>
            </a:r>
          </a:p>
          <a:p>
            <a:r>
              <a:rPr lang="en-US" dirty="0"/>
              <a:t>Like we specified in the previous chapter; </a:t>
            </a:r>
            <a:r>
              <a:rPr lang="en-US" b="1" u="sng" dirty="0">
                <a:solidFill>
                  <a:srgbClr val="92D050"/>
                </a:solidFill>
              </a:rPr>
              <a:t>Inheritance</a:t>
            </a:r>
            <a:r>
              <a:rPr lang="en-US" dirty="0"/>
              <a:t> lets us inherit fields and methods from another class. </a:t>
            </a:r>
            <a:r>
              <a:rPr lang="en-US" b="1" u="sng" dirty="0">
                <a:solidFill>
                  <a:srgbClr val="92D050"/>
                </a:solidFill>
              </a:rPr>
              <a:t>Polymorphism</a:t>
            </a:r>
            <a:r>
              <a:rPr lang="en-US" dirty="0"/>
              <a:t> uses those methods to perform different tasks. This allows us to perform a single action in different ways.</a:t>
            </a:r>
          </a:p>
          <a:p>
            <a:r>
              <a:rPr lang="en-US" dirty="0"/>
              <a:t>For example, think of a base class called </a:t>
            </a:r>
            <a:r>
              <a:rPr lang="en-US" b="1" i="1" dirty="0">
                <a:solidFill>
                  <a:srgbClr val="FFFF00"/>
                </a:solidFill>
                <a:latin typeface="Courier New" panose="02070309020205020404" pitchFamily="49" charset="0"/>
                <a:cs typeface="Courier New" panose="02070309020205020404" pitchFamily="49" charset="0"/>
              </a:rPr>
              <a:t>Animal</a:t>
            </a:r>
            <a:r>
              <a:rPr lang="en-US" dirty="0"/>
              <a:t> that has a method called </a:t>
            </a:r>
            <a:r>
              <a:rPr lang="en-US" b="1" i="1" dirty="0" err="1">
                <a:solidFill>
                  <a:srgbClr val="FFFF00"/>
                </a:solidFill>
                <a:latin typeface="Courier New" panose="02070309020205020404" pitchFamily="49" charset="0"/>
                <a:cs typeface="Courier New" panose="02070309020205020404" pitchFamily="49" charset="0"/>
              </a:rPr>
              <a:t>animalSound</a:t>
            </a:r>
            <a:r>
              <a:rPr lang="en-US" b="1" i="1" dirty="0">
                <a:solidFill>
                  <a:srgbClr val="FFFF00"/>
                </a:solidFill>
                <a:latin typeface="Courier New" panose="02070309020205020404" pitchFamily="49" charset="0"/>
                <a:cs typeface="Courier New" panose="02070309020205020404" pitchFamily="49" charset="0"/>
              </a:rPr>
              <a:t>()</a:t>
            </a:r>
            <a:r>
              <a:rPr lang="en-US" dirty="0"/>
              <a:t>. Derived classes of Animals could be Pigs, Cats, Dogs, Birds - And they also have their own implementation of an animal sound (the pig oinks, and the cat meows, etc.):</a:t>
            </a:r>
          </a:p>
        </p:txBody>
      </p:sp>
    </p:spTree>
    <p:extLst>
      <p:ext uri="{BB962C8B-B14F-4D97-AF65-F5344CB8AC3E}">
        <p14:creationId xmlns:p14="http://schemas.microsoft.com/office/powerpoint/2010/main" val="191075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28D56A1-B465-16A0-5CB8-2C98B704DD20}"/>
              </a:ext>
            </a:extLst>
          </p:cNvPr>
          <p:cNvPicPr>
            <a:picLocks noChangeAspect="1"/>
          </p:cNvPicPr>
          <p:nvPr/>
        </p:nvPicPr>
        <p:blipFill>
          <a:blip r:embed="rId3"/>
          <a:stretch>
            <a:fillRect/>
          </a:stretch>
        </p:blipFill>
        <p:spPr>
          <a:xfrm>
            <a:off x="689083" y="643467"/>
            <a:ext cx="5324178" cy="5571066"/>
          </a:xfrm>
          <a:prstGeom prst="rect">
            <a:avLst/>
          </a:prstGeom>
        </p:spPr>
      </p:pic>
      <p:sp>
        <p:nvSpPr>
          <p:cNvPr id="10" name="Rectangle 9">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C29FE14-7E99-2EA9-AB8B-1CA1D80F3165}"/>
              </a:ext>
            </a:extLst>
          </p:cNvPr>
          <p:cNvPicPr>
            <a:picLocks noChangeAspect="1"/>
          </p:cNvPicPr>
          <p:nvPr/>
        </p:nvPicPr>
        <p:blipFill>
          <a:blip r:embed="rId4"/>
          <a:stretch>
            <a:fillRect/>
          </a:stretch>
        </p:blipFill>
        <p:spPr>
          <a:xfrm>
            <a:off x="6013261" y="1623060"/>
            <a:ext cx="5641868" cy="3127328"/>
          </a:xfrm>
          <a:prstGeom prst="rect">
            <a:avLst/>
          </a:prstGeom>
        </p:spPr>
      </p:pic>
    </p:spTree>
    <p:extLst>
      <p:ext uri="{BB962C8B-B14F-4D97-AF65-F5344CB8AC3E}">
        <p14:creationId xmlns:p14="http://schemas.microsoft.com/office/powerpoint/2010/main" val="321089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3D10471-D262-C49E-9242-0567B633AC3B}"/>
              </a:ext>
            </a:extLst>
          </p:cNvPr>
          <p:cNvPicPr>
            <a:picLocks noChangeAspect="1"/>
          </p:cNvPicPr>
          <p:nvPr/>
        </p:nvPicPr>
        <p:blipFill>
          <a:blip r:embed="rId3"/>
          <a:stretch>
            <a:fillRect/>
          </a:stretch>
        </p:blipFill>
        <p:spPr>
          <a:xfrm>
            <a:off x="2099119" y="1123527"/>
            <a:ext cx="3802047" cy="4604800"/>
          </a:xfrm>
          <a:prstGeom prst="rect">
            <a:avLst/>
          </a:prstGeom>
        </p:spPr>
      </p:pic>
      <p:sp>
        <p:nvSpPr>
          <p:cNvPr id="16" name="Rectangle 15">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662848F1-0F5E-5A62-1EF9-C4F5FB3330DD}"/>
              </a:ext>
            </a:extLst>
          </p:cNvPr>
          <p:cNvPicPr>
            <a:picLocks noChangeAspect="1"/>
          </p:cNvPicPr>
          <p:nvPr/>
        </p:nvPicPr>
        <p:blipFill>
          <a:blip r:embed="rId4"/>
          <a:stretch>
            <a:fillRect/>
          </a:stretch>
        </p:blipFill>
        <p:spPr>
          <a:xfrm>
            <a:off x="6176435" y="2352034"/>
            <a:ext cx="4030844" cy="2186732"/>
          </a:xfrm>
          <a:prstGeom prst="rect">
            <a:avLst/>
          </a:prstGeom>
        </p:spPr>
      </p:pic>
      <p:pic>
        <p:nvPicPr>
          <p:cNvPr id="7" name="Picture 6">
            <a:extLst>
              <a:ext uri="{FF2B5EF4-FFF2-40B4-BE49-F238E27FC236}">
                <a16:creationId xmlns:a16="http://schemas.microsoft.com/office/drawing/2014/main" id="{3B29F8AF-DC2B-E86E-A71A-9CE307291034}"/>
              </a:ext>
            </a:extLst>
          </p:cNvPr>
          <p:cNvPicPr>
            <a:picLocks noChangeAspect="1"/>
          </p:cNvPicPr>
          <p:nvPr/>
        </p:nvPicPr>
        <p:blipFill>
          <a:blip r:embed="rId5"/>
          <a:stretch>
            <a:fillRect/>
          </a:stretch>
        </p:blipFill>
        <p:spPr>
          <a:xfrm>
            <a:off x="7802177" y="4702174"/>
            <a:ext cx="2553056" cy="1267002"/>
          </a:xfrm>
          <a:prstGeom prst="rect">
            <a:avLst/>
          </a:prstGeom>
        </p:spPr>
      </p:pic>
    </p:spTree>
    <p:extLst>
      <p:ext uri="{BB962C8B-B14F-4D97-AF65-F5344CB8AC3E}">
        <p14:creationId xmlns:p14="http://schemas.microsoft.com/office/powerpoint/2010/main" val="2768935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EA4E-2481-629F-AD62-CA7AA60B38EE}"/>
              </a:ext>
            </a:extLst>
          </p:cNvPr>
          <p:cNvSpPr>
            <a:spLocks noGrp="1"/>
          </p:cNvSpPr>
          <p:nvPr>
            <p:ph type="title"/>
          </p:nvPr>
        </p:nvSpPr>
        <p:spPr/>
        <p:txBody>
          <a:bodyPr/>
          <a:lstStyle/>
          <a:p>
            <a:r>
              <a:rPr lang="en-US" dirty="0"/>
              <a:t>Abstraction - Abstract Classes and Methods</a:t>
            </a:r>
          </a:p>
        </p:txBody>
      </p:sp>
      <p:sp>
        <p:nvSpPr>
          <p:cNvPr id="3" name="Content Placeholder 2">
            <a:extLst>
              <a:ext uri="{FF2B5EF4-FFF2-40B4-BE49-F238E27FC236}">
                <a16:creationId xmlns:a16="http://schemas.microsoft.com/office/drawing/2014/main" id="{22E89A3C-BA89-D4DD-C569-0C56CF7A57F6}"/>
              </a:ext>
            </a:extLst>
          </p:cNvPr>
          <p:cNvSpPr>
            <a:spLocks noGrp="1"/>
          </p:cNvSpPr>
          <p:nvPr>
            <p:ph idx="1"/>
          </p:nvPr>
        </p:nvSpPr>
        <p:spPr/>
        <p:txBody>
          <a:bodyPr>
            <a:normAutofit/>
          </a:bodyPr>
          <a:lstStyle/>
          <a:p>
            <a:r>
              <a:rPr lang="en-US" dirty="0"/>
              <a:t>Data </a:t>
            </a:r>
            <a:r>
              <a:rPr lang="en-US" b="1" dirty="0">
                <a:solidFill>
                  <a:srgbClr val="92D050"/>
                </a:solidFill>
              </a:rPr>
              <a:t>abstraction</a:t>
            </a:r>
            <a:r>
              <a:rPr lang="en-US" dirty="0"/>
              <a:t> is the process of hiding certain details and showing only essential information to the user.</a:t>
            </a:r>
          </a:p>
          <a:p>
            <a:r>
              <a:rPr lang="en-US" dirty="0"/>
              <a:t>Abstraction can be achieved with either </a:t>
            </a:r>
            <a:r>
              <a:rPr lang="en-US" b="1" dirty="0">
                <a:solidFill>
                  <a:srgbClr val="92D050"/>
                </a:solidFill>
              </a:rPr>
              <a:t>abstract classes </a:t>
            </a:r>
            <a:r>
              <a:rPr lang="en-US" dirty="0"/>
              <a:t>or </a:t>
            </a:r>
            <a:r>
              <a:rPr lang="en-US" b="1" u="sng" dirty="0">
                <a:solidFill>
                  <a:srgbClr val="92D050"/>
                </a:solidFill>
              </a:rPr>
              <a:t>interfaces</a:t>
            </a:r>
            <a:r>
              <a:rPr lang="en-US" dirty="0"/>
              <a:t> (which you will learn more about in the next chapter).</a:t>
            </a:r>
          </a:p>
          <a:p>
            <a:r>
              <a:rPr lang="en-US" dirty="0"/>
              <a:t>The </a:t>
            </a:r>
            <a:r>
              <a:rPr lang="en-US" b="1" i="1" dirty="0">
                <a:solidFill>
                  <a:srgbClr val="FFFF00"/>
                </a:solidFill>
                <a:latin typeface="Courier New" panose="02070309020205020404" pitchFamily="49" charset="0"/>
                <a:cs typeface="Courier New" panose="02070309020205020404" pitchFamily="49" charset="0"/>
              </a:rPr>
              <a:t>abstract</a:t>
            </a:r>
            <a:r>
              <a:rPr lang="en-US" dirty="0"/>
              <a:t> keyword is used for classes and methods:</a:t>
            </a:r>
          </a:p>
          <a:p>
            <a:pPr lvl="1"/>
            <a:r>
              <a:rPr lang="en-US" b="1" dirty="0">
                <a:solidFill>
                  <a:srgbClr val="92D050"/>
                </a:solidFill>
              </a:rPr>
              <a:t>Abstract class</a:t>
            </a:r>
            <a:r>
              <a:rPr lang="en-US" dirty="0"/>
              <a:t>: is a restricted class that cannot be used to create objects (to access it, it must be inherited from another class).</a:t>
            </a:r>
          </a:p>
          <a:p>
            <a:pPr lvl="1"/>
            <a:r>
              <a:rPr lang="en-US" b="1" dirty="0">
                <a:solidFill>
                  <a:srgbClr val="92D050"/>
                </a:solidFill>
              </a:rPr>
              <a:t>Abstract method</a:t>
            </a:r>
            <a:r>
              <a:rPr lang="en-US" dirty="0"/>
              <a:t>: can only be used in an abstract class, and it does not have a body. The body is provided by the derived class (inherited from).</a:t>
            </a:r>
          </a:p>
          <a:p>
            <a:r>
              <a:rPr lang="en-US" dirty="0"/>
              <a:t>An abstract class can have both abstract and regular methods:</a:t>
            </a:r>
          </a:p>
        </p:txBody>
      </p:sp>
    </p:spTree>
    <p:extLst>
      <p:ext uri="{BB962C8B-B14F-4D97-AF65-F5344CB8AC3E}">
        <p14:creationId xmlns:p14="http://schemas.microsoft.com/office/powerpoint/2010/main" val="1925176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5A7999-9176-6EE5-27F0-112E807E61E9}"/>
              </a:ext>
            </a:extLst>
          </p:cNvPr>
          <p:cNvPicPr>
            <a:picLocks noChangeAspect="1"/>
          </p:cNvPicPr>
          <p:nvPr/>
        </p:nvPicPr>
        <p:blipFill>
          <a:blip r:embed="rId2"/>
          <a:stretch>
            <a:fillRect/>
          </a:stretch>
        </p:blipFill>
        <p:spPr>
          <a:xfrm>
            <a:off x="2361978" y="1409574"/>
            <a:ext cx="3587702" cy="2019425"/>
          </a:xfrm>
          <a:prstGeom prst="rect">
            <a:avLst/>
          </a:prstGeom>
        </p:spPr>
      </p:pic>
      <p:pic>
        <p:nvPicPr>
          <p:cNvPr id="5" name="Picture 4">
            <a:extLst>
              <a:ext uri="{FF2B5EF4-FFF2-40B4-BE49-F238E27FC236}">
                <a16:creationId xmlns:a16="http://schemas.microsoft.com/office/drawing/2014/main" id="{76286C36-1741-68E8-1B19-F2AFD48D1E23}"/>
              </a:ext>
            </a:extLst>
          </p:cNvPr>
          <p:cNvPicPr>
            <a:picLocks noChangeAspect="1"/>
          </p:cNvPicPr>
          <p:nvPr/>
        </p:nvPicPr>
        <p:blipFill>
          <a:blip r:embed="rId3"/>
          <a:stretch>
            <a:fillRect/>
          </a:stretch>
        </p:blipFill>
        <p:spPr>
          <a:xfrm>
            <a:off x="2361978" y="3616445"/>
            <a:ext cx="6096000" cy="482321"/>
          </a:xfrm>
          <a:prstGeom prst="rect">
            <a:avLst/>
          </a:prstGeom>
        </p:spPr>
      </p:pic>
      <p:sp>
        <p:nvSpPr>
          <p:cNvPr id="9" name="TextBox 8">
            <a:extLst>
              <a:ext uri="{FF2B5EF4-FFF2-40B4-BE49-F238E27FC236}">
                <a16:creationId xmlns:a16="http://schemas.microsoft.com/office/drawing/2014/main" id="{29106ADF-D79C-A9E2-D6A0-94B89829FA34}"/>
              </a:ext>
            </a:extLst>
          </p:cNvPr>
          <p:cNvSpPr txBox="1"/>
          <p:nvPr/>
        </p:nvSpPr>
        <p:spPr>
          <a:xfrm>
            <a:off x="2361978" y="4098766"/>
            <a:ext cx="6096000" cy="646331"/>
          </a:xfrm>
          <a:prstGeom prst="rect">
            <a:avLst/>
          </a:prstGeom>
          <a:noFill/>
        </p:spPr>
        <p:txBody>
          <a:bodyPr wrap="square">
            <a:spAutoFit/>
          </a:bodyPr>
          <a:lstStyle/>
          <a:p>
            <a:r>
              <a:rPr lang="en-US" dirty="0"/>
              <a:t>To access the abstract class, it must be inherited from another class. </a:t>
            </a:r>
          </a:p>
        </p:txBody>
      </p:sp>
    </p:spTree>
    <p:extLst>
      <p:ext uri="{BB962C8B-B14F-4D97-AF65-F5344CB8AC3E}">
        <p14:creationId xmlns:p14="http://schemas.microsoft.com/office/powerpoint/2010/main" val="209709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4E432-FF20-A47C-243E-1886B99573A2}"/>
              </a:ext>
            </a:extLst>
          </p:cNvPr>
          <p:cNvPicPr>
            <a:picLocks noChangeAspect="1"/>
          </p:cNvPicPr>
          <p:nvPr/>
        </p:nvPicPr>
        <p:blipFill>
          <a:blip r:embed="rId2"/>
          <a:stretch>
            <a:fillRect/>
          </a:stretch>
        </p:blipFill>
        <p:spPr>
          <a:xfrm>
            <a:off x="1233195" y="1128391"/>
            <a:ext cx="4522836" cy="4976149"/>
          </a:xfrm>
          <a:prstGeom prst="rect">
            <a:avLst/>
          </a:prstGeom>
        </p:spPr>
      </p:pic>
      <p:pic>
        <p:nvPicPr>
          <p:cNvPr id="5" name="Picture 4">
            <a:extLst>
              <a:ext uri="{FF2B5EF4-FFF2-40B4-BE49-F238E27FC236}">
                <a16:creationId xmlns:a16="http://schemas.microsoft.com/office/drawing/2014/main" id="{98745EB3-4478-A13F-7C56-908DF50BB683}"/>
              </a:ext>
            </a:extLst>
          </p:cNvPr>
          <p:cNvPicPr>
            <a:picLocks noChangeAspect="1"/>
          </p:cNvPicPr>
          <p:nvPr/>
        </p:nvPicPr>
        <p:blipFill>
          <a:blip r:embed="rId3"/>
          <a:stretch>
            <a:fillRect/>
          </a:stretch>
        </p:blipFill>
        <p:spPr>
          <a:xfrm>
            <a:off x="5919369" y="1763085"/>
            <a:ext cx="5039436" cy="2257929"/>
          </a:xfrm>
          <a:prstGeom prst="rect">
            <a:avLst/>
          </a:prstGeom>
        </p:spPr>
      </p:pic>
    </p:spTree>
    <p:extLst>
      <p:ext uri="{BB962C8B-B14F-4D97-AF65-F5344CB8AC3E}">
        <p14:creationId xmlns:p14="http://schemas.microsoft.com/office/powerpoint/2010/main" val="47386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What are Classes and Objects?</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a:xfrm>
            <a:off x="1011872" y="1486855"/>
            <a:ext cx="8946541" cy="5117145"/>
          </a:xfrm>
        </p:spPr>
        <p:txBody>
          <a:bodyPr>
            <a:normAutofit fontScale="92500" lnSpcReduction="10000"/>
          </a:bodyPr>
          <a:lstStyle/>
          <a:p>
            <a:r>
              <a:rPr lang="en-US" dirty="0"/>
              <a:t>Classes and objects are the two main aspects of object-oriented programming.</a:t>
            </a:r>
          </a:p>
          <a:p>
            <a:r>
              <a:rPr lang="en-US" dirty="0"/>
              <a:t>Look at the following illustration to see the difference between class and objects:</a:t>
            </a:r>
          </a:p>
          <a:p>
            <a:endParaRPr lang="en-US" dirty="0"/>
          </a:p>
          <a:p>
            <a:endParaRPr lang="en-US" dirty="0"/>
          </a:p>
          <a:p>
            <a:endParaRPr lang="en-US" dirty="0"/>
          </a:p>
          <a:p>
            <a:endParaRPr lang="en-US" dirty="0"/>
          </a:p>
          <a:p>
            <a:endParaRPr lang="en-US" dirty="0"/>
          </a:p>
          <a:p>
            <a:endParaRPr lang="en-US" dirty="0"/>
          </a:p>
          <a:p>
            <a:r>
              <a:rPr lang="en-US" dirty="0"/>
              <a:t>So, a class is a template for objects, and an object is an instance of a class.</a:t>
            </a:r>
          </a:p>
          <a:p>
            <a:r>
              <a:rPr lang="en-US" dirty="0"/>
              <a:t>When the individual objects are created, they inherit all the variables and methods from the class.</a:t>
            </a:r>
          </a:p>
        </p:txBody>
      </p:sp>
      <p:grpSp>
        <p:nvGrpSpPr>
          <p:cNvPr id="20" name="Group 19">
            <a:extLst>
              <a:ext uri="{FF2B5EF4-FFF2-40B4-BE49-F238E27FC236}">
                <a16:creationId xmlns:a16="http://schemas.microsoft.com/office/drawing/2014/main" id="{D63074D3-F41F-1C25-B4FE-91AEF091AF85}"/>
              </a:ext>
            </a:extLst>
          </p:cNvPr>
          <p:cNvGrpSpPr/>
          <p:nvPr/>
        </p:nvGrpSpPr>
        <p:grpSpPr>
          <a:xfrm>
            <a:off x="2817759" y="3053439"/>
            <a:ext cx="5334765" cy="1711601"/>
            <a:chOff x="3382804" y="2738479"/>
            <a:chExt cx="6020699" cy="2302193"/>
          </a:xfrm>
        </p:grpSpPr>
        <p:grpSp>
          <p:nvGrpSpPr>
            <p:cNvPr id="14" name="Group 13">
              <a:extLst>
                <a:ext uri="{FF2B5EF4-FFF2-40B4-BE49-F238E27FC236}">
                  <a16:creationId xmlns:a16="http://schemas.microsoft.com/office/drawing/2014/main" id="{E72041F4-2F42-B70E-E34D-3D0E7C4217A9}"/>
                </a:ext>
              </a:extLst>
            </p:cNvPr>
            <p:cNvGrpSpPr/>
            <p:nvPr/>
          </p:nvGrpSpPr>
          <p:grpSpPr>
            <a:xfrm>
              <a:off x="3382804" y="2738479"/>
              <a:ext cx="2687029" cy="2298699"/>
              <a:chOff x="945171" y="3949700"/>
              <a:chExt cx="2687029" cy="2298699"/>
            </a:xfrm>
          </p:grpSpPr>
          <p:sp>
            <p:nvSpPr>
              <p:cNvPr id="9" name="Rectangle 8">
                <a:extLst>
                  <a:ext uri="{FF2B5EF4-FFF2-40B4-BE49-F238E27FC236}">
                    <a16:creationId xmlns:a16="http://schemas.microsoft.com/office/drawing/2014/main" id="{139151E9-38D0-9441-F704-C39DF5772703}"/>
                  </a:ext>
                </a:extLst>
              </p:cNvPr>
              <p:cNvSpPr/>
              <p:nvPr/>
            </p:nvSpPr>
            <p:spPr>
              <a:xfrm>
                <a:off x="1930400" y="3949700"/>
                <a:ext cx="1701800" cy="52070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Fruit</a:t>
                </a:r>
              </a:p>
            </p:txBody>
          </p:sp>
          <p:sp>
            <p:nvSpPr>
              <p:cNvPr id="11" name="Rectangle 10">
                <a:extLst>
                  <a:ext uri="{FF2B5EF4-FFF2-40B4-BE49-F238E27FC236}">
                    <a16:creationId xmlns:a16="http://schemas.microsoft.com/office/drawing/2014/main" id="{77739C00-7BF3-9A39-A7A7-EE0AE7303356}"/>
                  </a:ext>
                </a:extLst>
              </p:cNvPr>
              <p:cNvSpPr/>
              <p:nvPr/>
            </p:nvSpPr>
            <p:spPr>
              <a:xfrm>
                <a:off x="1930400" y="4663047"/>
                <a:ext cx="1701800" cy="1585352"/>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Apple</a:t>
                </a:r>
              </a:p>
              <a:p>
                <a:pPr algn="ctr"/>
                <a:r>
                  <a:rPr lang="en-US" dirty="0"/>
                  <a:t>Banana</a:t>
                </a:r>
              </a:p>
              <a:p>
                <a:pPr algn="ctr"/>
                <a:r>
                  <a:rPr lang="en-US" dirty="0"/>
                  <a:t>Mongo</a:t>
                </a:r>
              </a:p>
            </p:txBody>
          </p:sp>
          <p:sp>
            <p:nvSpPr>
              <p:cNvPr id="12" name="TextBox 11">
                <a:extLst>
                  <a:ext uri="{FF2B5EF4-FFF2-40B4-BE49-F238E27FC236}">
                    <a16:creationId xmlns:a16="http://schemas.microsoft.com/office/drawing/2014/main" id="{7B0188C3-54F6-26B2-41CB-0BC7F168780A}"/>
                  </a:ext>
                </a:extLst>
              </p:cNvPr>
              <p:cNvSpPr txBox="1"/>
              <p:nvPr/>
            </p:nvSpPr>
            <p:spPr>
              <a:xfrm>
                <a:off x="1094231" y="3977639"/>
                <a:ext cx="833120" cy="413976"/>
              </a:xfrm>
              <a:prstGeom prst="rect">
                <a:avLst/>
              </a:prstGeom>
              <a:noFill/>
            </p:spPr>
            <p:txBody>
              <a:bodyPr wrap="square" rtlCol="0">
                <a:spAutoFit/>
              </a:bodyPr>
              <a:lstStyle/>
              <a:p>
                <a:r>
                  <a:rPr lang="en-US" sz="1400" b="1" dirty="0"/>
                  <a:t>class</a:t>
                </a:r>
                <a:endParaRPr lang="en-US" b="1" dirty="0"/>
              </a:p>
            </p:txBody>
          </p:sp>
          <p:sp>
            <p:nvSpPr>
              <p:cNvPr id="13" name="TextBox 12">
                <a:extLst>
                  <a:ext uri="{FF2B5EF4-FFF2-40B4-BE49-F238E27FC236}">
                    <a16:creationId xmlns:a16="http://schemas.microsoft.com/office/drawing/2014/main" id="{73C3598C-2712-7662-A57B-BE8D8CE31152}"/>
                  </a:ext>
                </a:extLst>
              </p:cNvPr>
              <p:cNvSpPr txBox="1"/>
              <p:nvPr/>
            </p:nvSpPr>
            <p:spPr>
              <a:xfrm>
                <a:off x="945171" y="5134287"/>
                <a:ext cx="1002824" cy="413976"/>
              </a:xfrm>
              <a:prstGeom prst="rect">
                <a:avLst/>
              </a:prstGeom>
              <a:noFill/>
            </p:spPr>
            <p:txBody>
              <a:bodyPr wrap="square" rtlCol="0">
                <a:spAutoFit/>
              </a:bodyPr>
              <a:lstStyle/>
              <a:p>
                <a:r>
                  <a:rPr lang="en-US" sz="1400" b="1" dirty="0"/>
                  <a:t>objects</a:t>
                </a:r>
              </a:p>
            </p:txBody>
          </p:sp>
        </p:grpSp>
        <p:grpSp>
          <p:nvGrpSpPr>
            <p:cNvPr id="15" name="Group 14">
              <a:extLst>
                <a:ext uri="{FF2B5EF4-FFF2-40B4-BE49-F238E27FC236}">
                  <a16:creationId xmlns:a16="http://schemas.microsoft.com/office/drawing/2014/main" id="{D3F5BF71-ACD0-BC6D-C4E7-CE758FD6A698}"/>
                </a:ext>
              </a:extLst>
            </p:cNvPr>
            <p:cNvGrpSpPr/>
            <p:nvPr/>
          </p:nvGrpSpPr>
          <p:grpSpPr>
            <a:xfrm>
              <a:off x="6716472" y="2741973"/>
              <a:ext cx="2687031" cy="2298699"/>
              <a:chOff x="945169" y="3949700"/>
              <a:chExt cx="2687031" cy="2298699"/>
            </a:xfrm>
          </p:grpSpPr>
          <p:sp>
            <p:nvSpPr>
              <p:cNvPr id="16" name="Rectangle 15">
                <a:extLst>
                  <a:ext uri="{FF2B5EF4-FFF2-40B4-BE49-F238E27FC236}">
                    <a16:creationId xmlns:a16="http://schemas.microsoft.com/office/drawing/2014/main" id="{3736C46E-7BD8-2D36-E152-66AD5C87E62E}"/>
                  </a:ext>
                </a:extLst>
              </p:cNvPr>
              <p:cNvSpPr/>
              <p:nvPr/>
            </p:nvSpPr>
            <p:spPr>
              <a:xfrm>
                <a:off x="1930400" y="3949700"/>
                <a:ext cx="1701800" cy="52070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Car</a:t>
                </a:r>
              </a:p>
            </p:txBody>
          </p:sp>
          <p:sp>
            <p:nvSpPr>
              <p:cNvPr id="17" name="Rectangle 16">
                <a:extLst>
                  <a:ext uri="{FF2B5EF4-FFF2-40B4-BE49-F238E27FC236}">
                    <a16:creationId xmlns:a16="http://schemas.microsoft.com/office/drawing/2014/main" id="{26199832-4039-B5CC-4A45-B5FA2038C5D7}"/>
                  </a:ext>
                </a:extLst>
              </p:cNvPr>
              <p:cNvSpPr/>
              <p:nvPr/>
            </p:nvSpPr>
            <p:spPr>
              <a:xfrm>
                <a:off x="1930400" y="4663047"/>
                <a:ext cx="1701800" cy="1585352"/>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Volvo</a:t>
                </a:r>
              </a:p>
              <a:p>
                <a:pPr algn="ctr"/>
                <a:r>
                  <a:rPr lang="en-US" dirty="0"/>
                  <a:t>Audi</a:t>
                </a:r>
              </a:p>
              <a:p>
                <a:pPr algn="ctr"/>
                <a:r>
                  <a:rPr lang="en-US" dirty="0"/>
                  <a:t>Ford</a:t>
                </a:r>
              </a:p>
            </p:txBody>
          </p:sp>
          <p:sp>
            <p:nvSpPr>
              <p:cNvPr id="18" name="TextBox 17">
                <a:extLst>
                  <a:ext uri="{FF2B5EF4-FFF2-40B4-BE49-F238E27FC236}">
                    <a16:creationId xmlns:a16="http://schemas.microsoft.com/office/drawing/2014/main" id="{A5802E6E-44C2-2290-B56F-DD3DD8406B5B}"/>
                  </a:ext>
                </a:extLst>
              </p:cNvPr>
              <p:cNvSpPr txBox="1"/>
              <p:nvPr/>
            </p:nvSpPr>
            <p:spPr>
              <a:xfrm>
                <a:off x="1094233" y="3991305"/>
                <a:ext cx="833120" cy="413976"/>
              </a:xfrm>
              <a:prstGeom prst="rect">
                <a:avLst/>
              </a:prstGeom>
              <a:noFill/>
            </p:spPr>
            <p:txBody>
              <a:bodyPr wrap="square" rtlCol="0">
                <a:spAutoFit/>
              </a:bodyPr>
              <a:lstStyle/>
              <a:p>
                <a:r>
                  <a:rPr lang="en-US" sz="1400" b="1" dirty="0"/>
                  <a:t>class</a:t>
                </a:r>
                <a:endParaRPr lang="en-US" b="1" dirty="0"/>
              </a:p>
            </p:txBody>
          </p:sp>
          <p:sp>
            <p:nvSpPr>
              <p:cNvPr id="19" name="TextBox 18">
                <a:extLst>
                  <a:ext uri="{FF2B5EF4-FFF2-40B4-BE49-F238E27FC236}">
                    <a16:creationId xmlns:a16="http://schemas.microsoft.com/office/drawing/2014/main" id="{D80F06E0-D154-8198-1293-30979A57E806}"/>
                  </a:ext>
                </a:extLst>
              </p:cNvPr>
              <p:cNvSpPr txBox="1"/>
              <p:nvPr/>
            </p:nvSpPr>
            <p:spPr>
              <a:xfrm>
                <a:off x="945169" y="5188949"/>
                <a:ext cx="1002824" cy="413976"/>
              </a:xfrm>
              <a:prstGeom prst="rect">
                <a:avLst/>
              </a:prstGeom>
              <a:noFill/>
            </p:spPr>
            <p:txBody>
              <a:bodyPr wrap="square" rtlCol="0">
                <a:spAutoFit/>
              </a:bodyPr>
              <a:lstStyle/>
              <a:p>
                <a:r>
                  <a:rPr lang="en-US" sz="1400" b="1" dirty="0"/>
                  <a:t>objects</a:t>
                </a:r>
              </a:p>
            </p:txBody>
          </p:sp>
        </p:grpSp>
      </p:grpSp>
    </p:spTree>
    <p:extLst>
      <p:ext uri="{BB962C8B-B14F-4D97-AF65-F5344CB8AC3E}">
        <p14:creationId xmlns:p14="http://schemas.microsoft.com/office/powerpoint/2010/main" val="517566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p:txBody>
          <a:bodyPr/>
          <a:lstStyle/>
          <a:p>
            <a:r>
              <a:rPr lang="en-US" dirty="0"/>
              <a:t>Another way to achieve </a:t>
            </a:r>
            <a:r>
              <a:rPr lang="en-US" b="1" dirty="0">
                <a:solidFill>
                  <a:srgbClr val="92D050"/>
                </a:solidFill>
              </a:rPr>
              <a:t>abstraction</a:t>
            </a:r>
            <a:r>
              <a:rPr lang="en-US" dirty="0"/>
              <a:t> in C# is with interfaces.</a:t>
            </a:r>
          </a:p>
          <a:p>
            <a:r>
              <a:rPr lang="en-US" dirty="0"/>
              <a:t>An </a:t>
            </a:r>
            <a:r>
              <a:rPr lang="en-US" b="1" i="1" dirty="0">
                <a:solidFill>
                  <a:srgbClr val="FFFF00"/>
                </a:solidFill>
                <a:latin typeface="Courier New" panose="02070309020205020404" pitchFamily="49" charset="0"/>
                <a:cs typeface="Courier New" panose="02070309020205020404" pitchFamily="49" charset="0"/>
              </a:rPr>
              <a:t>interface</a:t>
            </a:r>
            <a:r>
              <a:rPr lang="en-US" dirty="0"/>
              <a:t> is a completely "</a:t>
            </a:r>
            <a:r>
              <a:rPr lang="en-US" b="1" dirty="0"/>
              <a:t>abstract class</a:t>
            </a:r>
            <a:r>
              <a:rPr lang="en-US" dirty="0"/>
              <a:t>", which can only contain abstract methods and properties (with empty bodies).</a:t>
            </a:r>
          </a:p>
        </p:txBody>
      </p:sp>
      <p:pic>
        <p:nvPicPr>
          <p:cNvPr id="5" name="Picture 4">
            <a:extLst>
              <a:ext uri="{FF2B5EF4-FFF2-40B4-BE49-F238E27FC236}">
                <a16:creationId xmlns:a16="http://schemas.microsoft.com/office/drawing/2014/main" id="{25AB39B7-FB77-D9FE-0B3A-5C06BF6BB6D5}"/>
              </a:ext>
            </a:extLst>
          </p:cNvPr>
          <p:cNvPicPr>
            <a:picLocks noChangeAspect="1"/>
          </p:cNvPicPr>
          <p:nvPr/>
        </p:nvPicPr>
        <p:blipFill>
          <a:blip r:embed="rId2"/>
          <a:stretch>
            <a:fillRect/>
          </a:stretch>
        </p:blipFill>
        <p:spPr>
          <a:xfrm>
            <a:off x="1573079" y="3429000"/>
            <a:ext cx="6856157" cy="1729154"/>
          </a:xfrm>
          <a:prstGeom prst="rect">
            <a:avLst/>
          </a:prstGeom>
        </p:spPr>
      </p:pic>
    </p:spTree>
    <p:extLst>
      <p:ext uri="{BB962C8B-B14F-4D97-AF65-F5344CB8AC3E}">
        <p14:creationId xmlns:p14="http://schemas.microsoft.com/office/powerpoint/2010/main" val="328614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6450F9-A7D9-F709-671A-A74E49314587}"/>
              </a:ext>
            </a:extLst>
          </p:cNvPr>
          <p:cNvPicPr>
            <a:picLocks noChangeAspect="1"/>
          </p:cNvPicPr>
          <p:nvPr/>
        </p:nvPicPr>
        <p:blipFill>
          <a:blip r:embed="rId2"/>
          <a:stretch>
            <a:fillRect/>
          </a:stretch>
        </p:blipFill>
        <p:spPr>
          <a:xfrm>
            <a:off x="618361" y="955567"/>
            <a:ext cx="5973223" cy="3604710"/>
          </a:xfrm>
          <a:prstGeom prst="rect">
            <a:avLst/>
          </a:prstGeom>
        </p:spPr>
      </p:pic>
      <p:pic>
        <p:nvPicPr>
          <p:cNvPr id="5" name="Picture 4">
            <a:extLst>
              <a:ext uri="{FF2B5EF4-FFF2-40B4-BE49-F238E27FC236}">
                <a16:creationId xmlns:a16="http://schemas.microsoft.com/office/drawing/2014/main" id="{67C748D3-4F8C-5C39-0E26-1E37FD77F7BA}"/>
              </a:ext>
            </a:extLst>
          </p:cNvPr>
          <p:cNvPicPr>
            <a:picLocks noChangeAspect="1"/>
          </p:cNvPicPr>
          <p:nvPr/>
        </p:nvPicPr>
        <p:blipFill>
          <a:blip r:embed="rId3"/>
          <a:stretch>
            <a:fillRect/>
          </a:stretch>
        </p:blipFill>
        <p:spPr>
          <a:xfrm>
            <a:off x="6452074" y="3637153"/>
            <a:ext cx="5121565" cy="2118878"/>
          </a:xfrm>
          <a:prstGeom prst="rect">
            <a:avLst/>
          </a:prstGeom>
        </p:spPr>
      </p:pic>
    </p:spTree>
    <p:extLst>
      <p:ext uri="{BB962C8B-B14F-4D97-AF65-F5344CB8AC3E}">
        <p14:creationId xmlns:p14="http://schemas.microsoft.com/office/powerpoint/2010/main" val="3987081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057587-20AF-4B74-4051-A88ABB5168CE}"/>
              </a:ext>
            </a:extLst>
          </p:cNvPr>
          <p:cNvPicPr>
            <a:picLocks noChangeAspect="1"/>
          </p:cNvPicPr>
          <p:nvPr/>
        </p:nvPicPr>
        <p:blipFill>
          <a:blip r:embed="rId2"/>
          <a:stretch>
            <a:fillRect/>
          </a:stretch>
        </p:blipFill>
        <p:spPr>
          <a:xfrm>
            <a:off x="1140069" y="1581149"/>
            <a:ext cx="4729025" cy="5170127"/>
          </a:xfrm>
          <a:prstGeom prst="rect">
            <a:avLst/>
          </a:prstGeom>
        </p:spPr>
      </p:pic>
      <p:pic>
        <p:nvPicPr>
          <p:cNvPr id="5" name="Picture 4">
            <a:extLst>
              <a:ext uri="{FF2B5EF4-FFF2-40B4-BE49-F238E27FC236}">
                <a16:creationId xmlns:a16="http://schemas.microsoft.com/office/drawing/2014/main" id="{D07BC07D-BC20-2974-6B0C-4A4BF683A2CD}"/>
              </a:ext>
            </a:extLst>
          </p:cNvPr>
          <p:cNvPicPr>
            <a:picLocks noChangeAspect="1"/>
          </p:cNvPicPr>
          <p:nvPr/>
        </p:nvPicPr>
        <p:blipFill>
          <a:blip r:embed="rId3"/>
          <a:stretch>
            <a:fillRect/>
          </a:stretch>
        </p:blipFill>
        <p:spPr>
          <a:xfrm>
            <a:off x="6667500" y="3757516"/>
            <a:ext cx="4384431" cy="2469254"/>
          </a:xfrm>
          <a:prstGeom prst="rect">
            <a:avLst/>
          </a:prstGeom>
        </p:spPr>
      </p:pic>
      <p:sp>
        <p:nvSpPr>
          <p:cNvPr id="4" name="Title 1">
            <a:extLst>
              <a:ext uri="{FF2B5EF4-FFF2-40B4-BE49-F238E27FC236}">
                <a16:creationId xmlns:a16="http://schemas.microsoft.com/office/drawing/2014/main" id="{52E83216-2DA6-344F-A570-BCB566F4987E}"/>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Multiple Interfaces</a:t>
            </a:r>
          </a:p>
        </p:txBody>
      </p:sp>
    </p:spTree>
    <p:extLst>
      <p:ext uri="{BB962C8B-B14F-4D97-AF65-F5344CB8AC3E}">
        <p14:creationId xmlns:p14="http://schemas.microsoft.com/office/powerpoint/2010/main" val="2938035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Enums</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p:txBody>
          <a:bodyPr/>
          <a:lstStyle/>
          <a:p>
            <a:r>
              <a:rPr lang="en-US" dirty="0"/>
              <a:t>An </a:t>
            </a:r>
            <a:r>
              <a:rPr lang="en-US" b="1" i="1" dirty="0" err="1">
                <a:solidFill>
                  <a:srgbClr val="FFFF00"/>
                </a:solidFill>
                <a:latin typeface="Courier New" panose="02070309020205020404" pitchFamily="49" charset="0"/>
                <a:cs typeface="Courier New" panose="02070309020205020404" pitchFamily="49" charset="0"/>
              </a:rPr>
              <a:t>enum</a:t>
            </a:r>
            <a:r>
              <a:rPr lang="en-US" dirty="0"/>
              <a:t> is a special "class" that represents a group of </a:t>
            </a:r>
            <a:r>
              <a:rPr lang="en-US" b="1" dirty="0"/>
              <a:t>constants</a:t>
            </a:r>
            <a:r>
              <a:rPr lang="en-US" dirty="0"/>
              <a:t> (unchangeable/read-only variables).</a:t>
            </a:r>
          </a:p>
          <a:p>
            <a:r>
              <a:rPr lang="en-US" dirty="0"/>
              <a:t>To create an </a:t>
            </a:r>
            <a:r>
              <a:rPr lang="en-US" b="1" i="1" dirty="0" err="1">
                <a:solidFill>
                  <a:srgbClr val="FFFF00"/>
                </a:solidFill>
                <a:latin typeface="Courier New" panose="02070309020205020404" pitchFamily="49" charset="0"/>
                <a:cs typeface="Courier New" panose="02070309020205020404" pitchFamily="49" charset="0"/>
              </a:rPr>
              <a:t>enum</a:t>
            </a:r>
            <a:r>
              <a:rPr lang="en-US" dirty="0"/>
              <a:t>, use the </a:t>
            </a:r>
            <a:r>
              <a:rPr lang="en-US" b="1" i="1" dirty="0" err="1">
                <a:solidFill>
                  <a:srgbClr val="FFFF00"/>
                </a:solidFill>
                <a:latin typeface="Courier New" panose="02070309020205020404" pitchFamily="49" charset="0"/>
                <a:cs typeface="Courier New" panose="02070309020205020404" pitchFamily="49" charset="0"/>
              </a:rPr>
              <a:t>enum</a:t>
            </a:r>
            <a:r>
              <a:rPr lang="en-US" dirty="0"/>
              <a:t> keyword (instead of class or interface), and separate the </a:t>
            </a:r>
            <a:r>
              <a:rPr lang="en-US" b="1" i="1" dirty="0" err="1">
                <a:solidFill>
                  <a:srgbClr val="FFFF00"/>
                </a:solidFill>
                <a:latin typeface="Courier New" panose="02070309020205020404" pitchFamily="49" charset="0"/>
                <a:cs typeface="Courier New" panose="02070309020205020404" pitchFamily="49" charset="0"/>
              </a:rPr>
              <a:t>enum</a:t>
            </a:r>
            <a:r>
              <a:rPr lang="en-US" dirty="0"/>
              <a:t> items with a comma.</a:t>
            </a:r>
          </a:p>
          <a:p>
            <a:endParaRPr lang="en-US" dirty="0"/>
          </a:p>
        </p:txBody>
      </p:sp>
      <p:pic>
        <p:nvPicPr>
          <p:cNvPr id="7" name="Picture 6">
            <a:extLst>
              <a:ext uri="{FF2B5EF4-FFF2-40B4-BE49-F238E27FC236}">
                <a16:creationId xmlns:a16="http://schemas.microsoft.com/office/drawing/2014/main" id="{6F0CB786-6048-321E-D7BD-7AC0E02A723B}"/>
              </a:ext>
            </a:extLst>
          </p:cNvPr>
          <p:cNvPicPr>
            <a:picLocks noChangeAspect="1"/>
          </p:cNvPicPr>
          <p:nvPr/>
        </p:nvPicPr>
        <p:blipFill>
          <a:blip r:embed="rId2"/>
          <a:stretch>
            <a:fillRect/>
          </a:stretch>
        </p:blipFill>
        <p:spPr>
          <a:xfrm>
            <a:off x="1895404" y="4014692"/>
            <a:ext cx="1362146" cy="1837612"/>
          </a:xfrm>
          <a:prstGeom prst="rect">
            <a:avLst/>
          </a:prstGeom>
        </p:spPr>
      </p:pic>
      <p:pic>
        <p:nvPicPr>
          <p:cNvPr id="9" name="Picture 8">
            <a:extLst>
              <a:ext uri="{FF2B5EF4-FFF2-40B4-BE49-F238E27FC236}">
                <a16:creationId xmlns:a16="http://schemas.microsoft.com/office/drawing/2014/main" id="{F23B8361-204D-ED56-FF5C-C824B9BE798D}"/>
              </a:ext>
            </a:extLst>
          </p:cNvPr>
          <p:cNvPicPr>
            <a:picLocks noChangeAspect="1"/>
          </p:cNvPicPr>
          <p:nvPr/>
        </p:nvPicPr>
        <p:blipFill>
          <a:blip r:embed="rId3"/>
          <a:stretch>
            <a:fillRect/>
          </a:stretch>
        </p:blipFill>
        <p:spPr>
          <a:xfrm>
            <a:off x="3890791" y="4014692"/>
            <a:ext cx="2849302" cy="643033"/>
          </a:xfrm>
          <a:prstGeom prst="rect">
            <a:avLst/>
          </a:prstGeom>
        </p:spPr>
      </p:pic>
    </p:spTree>
    <p:extLst>
      <p:ext uri="{BB962C8B-B14F-4D97-AF65-F5344CB8AC3E}">
        <p14:creationId xmlns:p14="http://schemas.microsoft.com/office/powerpoint/2010/main" val="2973432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Enum inside a Class</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p:txBody>
          <a:bodyPr/>
          <a:lstStyle/>
          <a:p>
            <a:r>
              <a:rPr lang="en-US" dirty="0"/>
              <a:t>You can also have an </a:t>
            </a:r>
            <a:r>
              <a:rPr lang="en-US" b="1" i="1" dirty="0" err="1">
                <a:solidFill>
                  <a:srgbClr val="FFFF00"/>
                </a:solidFill>
                <a:latin typeface="Courier New" panose="02070309020205020404" pitchFamily="49" charset="0"/>
                <a:cs typeface="Courier New" panose="02070309020205020404" pitchFamily="49" charset="0"/>
              </a:rPr>
              <a:t>enum</a:t>
            </a:r>
            <a:r>
              <a:rPr lang="en-US" dirty="0"/>
              <a:t> inside a class. </a:t>
            </a:r>
          </a:p>
          <a:p>
            <a:endParaRPr lang="en-US" dirty="0"/>
          </a:p>
        </p:txBody>
      </p:sp>
      <p:pic>
        <p:nvPicPr>
          <p:cNvPr id="5" name="Picture 4">
            <a:extLst>
              <a:ext uri="{FF2B5EF4-FFF2-40B4-BE49-F238E27FC236}">
                <a16:creationId xmlns:a16="http://schemas.microsoft.com/office/drawing/2014/main" id="{AE2F5CC5-FD16-C616-AF55-083C82B4F733}"/>
              </a:ext>
            </a:extLst>
          </p:cNvPr>
          <p:cNvPicPr>
            <a:picLocks noChangeAspect="1"/>
          </p:cNvPicPr>
          <p:nvPr/>
        </p:nvPicPr>
        <p:blipFill>
          <a:blip r:embed="rId2"/>
          <a:stretch>
            <a:fillRect/>
          </a:stretch>
        </p:blipFill>
        <p:spPr>
          <a:xfrm>
            <a:off x="1580927" y="2640735"/>
            <a:ext cx="3490027" cy="3312390"/>
          </a:xfrm>
          <a:prstGeom prst="rect">
            <a:avLst/>
          </a:prstGeom>
        </p:spPr>
      </p:pic>
      <p:pic>
        <p:nvPicPr>
          <p:cNvPr id="8" name="Picture 7">
            <a:extLst>
              <a:ext uri="{FF2B5EF4-FFF2-40B4-BE49-F238E27FC236}">
                <a16:creationId xmlns:a16="http://schemas.microsoft.com/office/drawing/2014/main" id="{8F24B665-1314-CBD4-2157-B7D84AE77142}"/>
              </a:ext>
            </a:extLst>
          </p:cNvPr>
          <p:cNvPicPr>
            <a:picLocks noChangeAspect="1"/>
          </p:cNvPicPr>
          <p:nvPr/>
        </p:nvPicPr>
        <p:blipFill>
          <a:blip r:embed="rId3"/>
          <a:stretch>
            <a:fillRect/>
          </a:stretch>
        </p:blipFill>
        <p:spPr>
          <a:xfrm>
            <a:off x="5348472" y="2746439"/>
            <a:ext cx="2305372" cy="828791"/>
          </a:xfrm>
          <a:prstGeom prst="rect">
            <a:avLst/>
          </a:prstGeom>
        </p:spPr>
      </p:pic>
    </p:spTree>
    <p:extLst>
      <p:ext uri="{BB962C8B-B14F-4D97-AF65-F5344CB8AC3E}">
        <p14:creationId xmlns:p14="http://schemas.microsoft.com/office/powerpoint/2010/main" val="1617977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Enum Values</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a:xfrm>
            <a:off x="1103313" y="2052918"/>
            <a:ext cx="4402138" cy="4195481"/>
          </a:xfrm>
        </p:spPr>
        <p:txBody>
          <a:bodyPr/>
          <a:lstStyle/>
          <a:p>
            <a:r>
              <a:rPr lang="en-US" dirty="0"/>
              <a:t>By default, the first item of an </a:t>
            </a:r>
            <a:r>
              <a:rPr lang="en-US" b="1" i="1" dirty="0" err="1">
                <a:solidFill>
                  <a:srgbClr val="FFFF00"/>
                </a:solidFill>
                <a:latin typeface="Courier New" panose="02070309020205020404" pitchFamily="49" charset="0"/>
                <a:cs typeface="Courier New" panose="02070309020205020404" pitchFamily="49" charset="0"/>
              </a:rPr>
              <a:t>enum</a:t>
            </a:r>
            <a:r>
              <a:rPr lang="en-US" dirty="0"/>
              <a:t> has the value 0. The second has the value 1, and so on.</a:t>
            </a:r>
          </a:p>
          <a:p>
            <a:r>
              <a:rPr lang="en-US" dirty="0"/>
              <a:t>To get the integer value from an item, you must explicitly convert the item to an </a:t>
            </a:r>
            <a:r>
              <a:rPr lang="en-US" b="1" i="1" dirty="0">
                <a:solidFill>
                  <a:srgbClr val="FFFF00"/>
                </a:solidFill>
                <a:latin typeface="Courier New" panose="02070309020205020404" pitchFamily="49" charset="0"/>
                <a:cs typeface="Courier New" panose="02070309020205020404" pitchFamily="49" charset="0"/>
              </a:rPr>
              <a:t>int</a:t>
            </a:r>
            <a:r>
              <a:rPr lang="en-US" dirty="0"/>
              <a:t>.</a:t>
            </a:r>
          </a:p>
        </p:txBody>
      </p:sp>
      <p:pic>
        <p:nvPicPr>
          <p:cNvPr id="6" name="Picture 5">
            <a:extLst>
              <a:ext uri="{FF2B5EF4-FFF2-40B4-BE49-F238E27FC236}">
                <a16:creationId xmlns:a16="http://schemas.microsoft.com/office/drawing/2014/main" id="{7877C2F0-D84D-D43D-4301-C2310F8350AD}"/>
              </a:ext>
            </a:extLst>
          </p:cNvPr>
          <p:cNvPicPr>
            <a:picLocks noChangeAspect="1"/>
          </p:cNvPicPr>
          <p:nvPr/>
        </p:nvPicPr>
        <p:blipFill>
          <a:blip r:embed="rId2"/>
          <a:stretch>
            <a:fillRect/>
          </a:stretch>
        </p:blipFill>
        <p:spPr>
          <a:xfrm>
            <a:off x="5781675" y="2052918"/>
            <a:ext cx="3219450" cy="3882593"/>
          </a:xfrm>
          <a:prstGeom prst="rect">
            <a:avLst/>
          </a:prstGeom>
        </p:spPr>
      </p:pic>
      <p:pic>
        <p:nvPicPr>
          <p:cNvPr id="9" name="Picture 8">
            <a:extLst>
              <a:ext uri="{FF2B5EF4-FFF2-40B4-BE49-F238E27FC236}">
                <a16:creationId xmlns:a16="http://schemas.microsoft.com/office/drawing/2014/main" id="{3912AB9C-6C47-94AA-3C3F-361A3AF5A56A}"/>
              </a:ext>
            </a:extLst>
          </p:cNvPr>
          <p:cNvPicPr>
            <a:picLocks noChangeAspect="1"/>
          </p:cNvPicPr>
          <p:nvPr/>
        </p:nvPicPr>
        <p:blipFill>
          <a:blip r:embed="rId3"/>
          <a:stretch>
            <a:fillRect/>
          </a:stretch>
        </p:blipFill>
        <p:spPr>
          <a:xfrm>
            <a:off x="9141069" y="5087668"/>
            <a:ext cx="1819529" cy="847843"/>
          </a:xfrm>
          <a:prstGeom prst="rect">
            <a:avLst/>
          </a:prstGeom>
        </p:spPr>
      </p:pic>
    </p:spTree>
    <p:extLst>
      <p:ext uri="{BB962C8B-B14F-4D97-AF65-F5344CB8AC3E}">
        <p14:creationId xmlns:p14="http://schemas.microsoft.com/office/powerpoint/2010/main" val="3072056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Enum Values</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a:xfrm>
            <a:off x="1103313" y="2052918"/>
            <a:ext cx="4402138" cy="4195481"/>
          </a:xfrm>
        </p:spPr>
        <p:txBody>
          <a:bodyPr/>
          <a:lstStyle/>
          <a:p>
            <a:r>
              <a:rPr lang="en-US" dirty="0"/>
              <a:t>You can also assign your own </a:t>
            </a:r>
            <a:r>
              <a:rPr lang="en-US" b="1" i="1" dirty="0" err="1">
                <a:solidFill>
                  <a:srgbClr val="FFFF00"/>
                </a:solidFill>
                <a:latin typeface="Courier New" panose="02070309020205020404" pitchFamily="49" charset="0"/>
                <a:cs typeface="Courier New" panose="02070309020205020404" pitchFamily="49" charset="0"/>
              </a:rPr>
              <a:t>enum</a:t>
            </a:r>
            <a:r>
              <a:rPr lang="en-US" dirty="0"/>
              <a:t> values, and the next items will update their numbers accordingly.</a:t>
            </a:r>
          </a:p>
        </p:txBody>
      </p:sp>
      <p:pic>
        <p:nvPicPr>
          <p:cNvPr id="8" name="Picture 7">
            <a:extLst>
              <a:ext uri="{FF2B5EF4-FFF2-40B4-BE49-F238E27FC236}">
                <a16:creationId xmlns:a16="http://schemas.microsoft.com/office/drawing/2014/main" id="{CBCEA06C-A707-1B64-1585-3BA1F49DEA0E}"/>
              </a:ext>
            </a:extLst>
          </p:cNvPr>
          <p:cNvPicPr>
            <a:picLocks noChangeAspect="1"/>
          </p:cNvPicPr>
          <p:nvPr/>
        </p:nvPicPr>
        <p:blipFill rotWithShape="1">
          <a:blip r:embed="rId2"/>
          <a:srcRect l="57056"/>
          <a:stretch/>
        </p:blipFill>
        <p:spPr>
          <a:xfrm>
            <a:off x="6010275" y="1853248"/>
            <a:ext cx="3072312" cy="3410426"/>
          </a:xfrm>
          <a:prstGeom prst="rect">
            <a:avLst/>
          </a:prstGeom>
        </p:spPr>
      </p:pic>
      <p:pic>
        <p:nvPicPr>
          <p:cNvPr id="11" name="Picture 10">
            <a:extLst>
              <a:ext uri="{FF2B5EF4-FFF2-40B4-BE49-F238E27FC236}">
                <a16:creationId xmlns:a16="http://schemas.microsoft.com/office/drawing/2014/main" id="{A0AFA6CB-9FF7-4BDA-D69B-265AA7BE81D0}"/>
              </a:ext>
            </a:extLst>
          </p:cNvPr>
          <p:cNvPicPr>
            <a:picLocks noChangeAspect="1"/>
          </p:cNvPicPr>
          <p:nvPr/>
        </p:nvPicPr>
        <p:blipFill>
          <a:blip r:embed="rId3"/>
          <a:stretch>
            <a:fillRect/>
          </a:stretch>
        </p:blipFill>
        <p:spPr>
          <a:xfrm>
            <a:off x="9145316" y="4453936"/>
            <a:ext cx="1943371" cy="809738"/>
          </a:xfrm>
          <a:prstGeom prst="rect">
            <a:avLst/>
          </a:prstGeom>
        </p:spPr>
      </p:pic>
    </p:spTree>
    <p:extLst>
      <p:ext uri="{BB962C8B-B14F-4D97-AF65-F5344CB8AC3E}">
        <p14:creationId xmlns:p14="http://schemas.microsoft.com/office/powerpoint/2010/main" val="1193851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Enum in a Switch Statement</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a:xfrm>
            <a:off x="1103313" y="2052918"/>
            <a:ext cx="4402138" cy="4195481"/>
          </a:xfrm>
        </p:spPr>
        <p:txBody>
          <a:bodyPr/>
          <a:lstStyle/>
          <a:p>
            <a:r>
              <a:rPr lang="en-US" dirty="0"/>
              <a:t>Enums are often used in switch statements to check for corresponding values.</a:t>
            </a:r>
          </a:p>
        </p:txBody>
      </p:sp>
      <p:pic>
        <p:nvPicPr>
          <p:cNvPr id="7" name="Picture 6">
            <a:extLst>
              <a:ext uri="{FF2B5EF4-FFF2-40B4-BE49-F238E27FC236}">
                <a16:creationId xmlns:a16="http://schemas.microsoft.com/office/drawing/2014/main" id="{3339F886-B84B-829F-1786-6C71821190F7}"/>
              </a:ext>
            </a:extLst>
          </p:cNvPr>
          <p:cNvPicPr>
            <a:picLocks noChangeAspect="1"/>
          </p:cNvPicPr>
          <p:nvPr/>
        </p:nvPicPr>
        <p:blipFill>
          <a:blip r:embed="rId2"/>
          <a:stretch>
            <a:fillRect/>
          </a:stretch>
        </p:blipFill>
        <p:spPr>
          <a:xfrm>
            <a:off x="5962408" y="1664286"/>
            <a:ext cx="3467584" cy="4972744"/>
          </a:xfrm>
          <a:prstGeom prst="rect">
            <a:avLst/>
          </a:prstGeom>
        </p:spPr>
      </p:pic>
      <p:pic>
        <p:nvPicPr>
          <p:cNvPr id="10" name="Picture 9">
            <a:extLst>
              <a:ext uri="{FF2B5EF4-FFF2-40B4-BE49-F238E27FC236}">
                <a16:creationId xmlns:a16="http://schemas.microsoft.com/office/drawing/2014/main" id="{31793AE7-9138-AD12-8DBA-A1EC5F8DA798}"/>
              </a:ext>
            </a:extLst>
          </p:cNvPr>
          <p:cNvPicPr>
            <a:picLocks noChangeAspect="1"/>
          </p:cNvPicPr>
          <p:nvPr/>
        </p:nvPicPr>
        <p:blipFill>
          <a:blip r:embed="rId3"/>
          <a:stretch>
            <a:fillRect/>
          </a:stretch>
        </p:blipFill>
        <p:spPr>
          <a:xfrm>
            <a:off x="9429992" y="5595544"/>
            <a:ext cx="2057687" cy="809738"/>
          </a:xfrm>
          <a:prstGeom prst="rect">
            <a:avLst/>
          </a:prstGeom>
        </p:spPr>
      </p:pic>
    </p:spTree>
    <p:extLst>
      <p:ext uri="{BB962C8B-B14F-4D97-AF65-F5344CB8AC3E}">
        <p14:creationId xmlns:p14="http://schemas.microsoft.com/office/powerpoint/2010/main" val="1791626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92F-2F08-2BE6-C871-54E3DBA88204}"/>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9F60937B-9B58-A5E4-A5F3-F798E8CCB40A}"/>
              </a:ext>
            </a:extLst>
          </p:cNvPr>
          <p:cNvSpPr>
            <a:spLocks noGrp="1"/>
          </p:cNvSpPr>
          <p:nvPr>
            <p:ph idx="1"/>
          </p:nvPr>
        </p:nvSpPr>
        <p:spPr>
          <a:xfrm>
            <a:off x="1141412" y="1331259"/>
            <a:ext cx="10098088" cy="4195481"/>
          </a:xfrm>
        </p:spPr>
        <p:txBody>
          <a:bodyPr/>
          <a:lstStyle/>
          <a:p>
            <a:r>
              <a:rPr lang="en-US" dirty="0"/>
              <a:t>The File class from the </a:t>
            </a:r>
            <a:r>
              <a:rPr lang="en-US" b="1" i="1" dirty="0">
                <a:solidFill>
                  <a:srgbClr val="FFFF00"/>
                </a:solidFill>
                <a:latin typeface="Courier New" panose="02070309020205020404" pitchFamily="49" charset="0"/>
                <a:cs typeface="Courier New" panose="02070309020205020404" pitchFamily="49" charset="0"/>
              </a:rPr>
              <a:t>System.IO</a:t>
            </a:r>
            <a:r>
              <a:rPr lang="en-US" dirty="0"/>
              <a:t> namespace, allows us to work with files. </a:t>
            </a:r>
          </a:p>
          <a:p>
            <a:endParaRPr lang="en-US" dirty="0"/>
          </a:p>
        </p:txBody>
      </p:sp>
      <p:pic>
        <p:nvPicPr>
          <p:cNvPr id="6" name="Picture 5">
            <a:extLst>
              <a:ext uri="{FF2B5EF4-FFF2-40B4-BE49-F238E27FC236}">
                <a16:creationId xmlns:a16="http://schemas.microsoft.com/office/drawing/2014/main" id="{91CFA091-4904-76EC-EA95-1EC0D3F86C48}"/>
              </a:ext>
            </a:extLst>
          </p:cNvPr>
          <p:cNvPicPr>
            <a:picLocks noChangeAspect="1"/>
          </p:cNvPicPr>
          <p:nvPr/>
        </p:nvPicPr>
        <p:blipFill>
          <a:blip r:embed="rId2"/>
          <a:stretch>
            <a:fillRect/>
          </a:stretch>
        </p:blipFill>
        <p:spPr>
          <a:xfrm>
            <a:off x="1623662" y="1832312"/>
            <a:ext cx="5020376" cy="724001"/>
          </a:xfrm>
          <a:prstGeom prst="rect">
            <a:avLst/>
          </a:prstGeom>
        </p:spPr>
      </p:pic>
      <p:pic>
        <p:nvPicPr>
          <p:cNvPr id="9" name="Picture 8">
            <a:extLst>
              <a:ext uri="{FF2B5EF4-FFF2-40B4-BE49-F238E27FC236}">
                <a16:creationId xmlns:a16="http://schemas.microsoft.com/office/drawing/2014/main" id="{76E2D1F7-123F-FB23-5BBD-DFA98E58D1A1}"/>
              </a:ext>
            </a:extLst>
          </p:cNvPr>
          <p:cNvPicPr>
            <a:picLocks noChangeAspect="1"/>
          </p:cNvPicPr>
          <p:nvPr/>
        </p:nvPicPr>
        <p:blipFill>
          <a:blip r:embed="rId3"/>
          <a:stretch>
            <a:fillRect/>
          </a:stretch>
        </p:blipFill>
        <p:spPr>
          <a:xfrm>
            <a:off x="1623662" y="2749158"/>
            <a:ext cx="6346790" cy="3278635"/>
          </a:xfrm>
          <a:prstGeom prst="rect">
            <a:avLst/>
          </a:prstGeom>
        </p:spPr>
      </p:pic>
    </p:spTree>
    <p:extLst>
      <p:ext uri="{BB962C8B-B14F-4D97-AF65-F5344CB8AC3E}">
        <p14:creationId xmlns:p14="http://schemas.microsoft.com/office/powerpoint/2010/main" val="3706243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47D4-6C68-0E84-F219-E5D22B90CBD5}"/>
              </a:ext>
            </a:extLst>
          </p:cNvPr>
          <p:cNvSpPr>
            <a:spLocks noGrp="1"/>
          </p:cNvSpPr>
          <p:nvPr>
            <p:ph type="title"/>
          </p:nvPr>
        </p:nvSpPr>
        <p:spPr/>
        <p:txBody>
          <a:bodyPr/>
          <a:lstStyle/>
          <a:p>
            <a:r>
              <a:rPr lang="en-US" dirty="0"/>
              <a:t>Write To a File and Read It</a:t>
            </a:r>
          </a:p>
        </p:txBody>
      </p:sp>
      <p:sp>
        <p:nvSpPr>
          <p:cNvPr id="3" name="Content Placeholder 2">
            <a:extLst>
              <a:ext uri="{FF2B5EF4-FFF2-40B4-BE49-F238E27FC236}">
                <a16:creationId xmlns:a16="http://schemas.microsoft.com/office/drawing/2014/main" id="{4ADE946C-7611-56BB-F564-663B31768233}"/>
              </a:ext>
            </a:extLst>
          </p:cNvPr>
          <p:cNvSpPr>
            <a:spLocks noGrp="1"/>
          </p:cNvSpPr>
          <p:nvPr>
            <p:ph idx="1"/>
          </p:nvPr>
        </p:nvSpPr>
        <p:spPr/>
        <p:txBody>
          <a:bodyPr/>
          <a:lstStyle/>
          <a:p>
            <a:r>
              <a:rPr lang="en-US" dirty="0"/>
              <a:t>In the following example, we use the </a:t>
            </a:r>
            <a:r>
              <a:rPr lang="en-US" b="1" i="1" dirty="0" err="1">
                <a:solidFill>
                  <a:srgbClr val="FFFF00"/>
                </a:solidFill>
                <a:latin typeface="Courier New" panose="02070309020205020404" pitchFamily="49" charset="0"/>
                <a:cs typeface="Courier New" panose="02070309020205020404" pitchFamily="49" charset="0"/>
              </a:rPr>
              <a:t>WriteAllText</a:t>
            </a:r>
            <a:r>
              <a:rPr lang="en-US" b="1" i="1" dirty="0">
                <a:solidFill>
                  <a:srgbClr val="FFFF00"/>
                </a:solidFill>
                <a:latin typeface="Courier New" panose="02070309020205020404" pitchFamily="49" charset="0"/>
                <a:cs typeface="Courier New" panose="02070309020205020404" pitchFamily="49" charset="0"/>
              </a:rPr>
              <a:t>() </a:t>
            </a:r>
            <a:r>
              <a:rPr lang="en-US" dirty="0"/>
              <a:t>method to create a file named "filename.txt" and write some content to it. Then we use the </a:t>
            </a:r>
            <a:r>
              <a:rPr lang="en-US" b="1" i="1" dirty="0" err="1">
                <a:solidFill>
                  <a:srgbClr val="FFFF00"/>
                </a:solidFill>
                <a:latin typeface="Courier New" panose="02070309020205020404" pitchFamily="49" charset="0"/>
                <a:cs typeface="Courier New" panose="02070309020205020404" pitchFamily="49" charset="0"/>
              </a:rPr>
              <a:t>ReadAllText</a:t>
            </a:r>
            <a:r>
              <a:rPr lang="en-US" b="1" i="1" dirty="0">
                <a:solidFill>
                  <a:srgbClr val="FFFF00"/>
                </a:solidFill>
                <a:latin typeface="Courier New" panose="02070309020205020404" pitchFamily="49" charset="0"/>
                <a:cs typeface="Courier New" panose="02070309020205020404" pitchFamily="49" charset="0"/>
              </a:rPr>
              <a:t>() </a:t>
            </a:r>
            <a:r>
              <a:rPr lang="en-US" dirty="0"/>
              <a:t>method to read the contents of the file.</a:t>
            </a:r>
          </a:p>
        </p:txBody>
      </p:sp>
      <p:pic>
        <p:nvPicPr>
          <p:cNvPr id="5" name="Picture 4">
            <a:extLst>
              <a:ext uri="{FF2B5EF4-FFF2-40B4-BE49-F238E27FC236}">
                <a16:creationId xmlns:a16="http://schemas.microsoft.com/office/drawing/2014/main" id="{416C304A-1210-D8F2-1C75-B7B7D8D9F877}"/>
              </a:ext>
            </a:extLst>
          </p:cNvPr>
          <p:cNvPicPr>
            <a:picLocks noChangeAspect="1"/>
          </p:cNvPicPr>
          <p:nvPr/>
        </p:nvPicPr>
        <p:blipFill>
          <a:blip r:embed="rId2"/>
          <a:stretch>
            <a:fillRect/>
          </a:stretch>
        </p:blipFill>
        <p:spPr>
          <a:xfrm>
            <a:off x="1556760" y="3243155"/>
            <a:ext cx="8278380" cy="1533739"/>
          </a:xfrm>
          <a:prstGeom prst="rect">
            <a:avLst/>
          </a:prstGeom>
        </p:spPr>
      </p:pic>
      <p:pic>
        <p:nvPicPr>
          <p:cNvPr id="7" name="Picture 6">
            <a:extLst>
              <a:ext uri="{FF2B5EF4-FFF2-40B4-BE49-F238E27FC236}">
                <a16:creationId xmlns:a16="http://schemas.microsoft.com/office/drawing/2014/main" id="{10F7856E-6362-6EE1-A614-FB2F503913E4}"/>
              </a:ext>
            </a:extLst>
          </p:cNvPr>
          <p:cNvPicPr>
            <a:picLocks noChangeAspect="1"/>
          </p:cNvPicPr>
          <p:nvPr/>
        </p:nvPicPr>
        <p:blipFill>
          <a:blip r:embed="rId3"/>
          <a:stretch>
            <a:fillRect/>
          </a:stretch>
        </p:blipFill>
        <p:spPr>
          <a:xfrm>
            <a:off x="1556760" y="4976564"/>
            <a:ext cx="2038635" cy="828791"/>
          </a:xfrm>
          <a:prstGeom prst="rect">
            <a:avLst/>
          </a:prstGeom>
        </p:spPr>
      </p:pic>
    </p:spTree>
    <p:extLst>
      <p:ext uri="{BB962C8B-B14F-4D97-AF65-F5344CB8AC3E}">
        <p14:creationId xmlns:p14="http://schemas.microsoft.com/office/powerpoint/2010/main" val="352243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Classes and Objects</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Everything in C# is associated with classes and objects, along with its attributes and methods. For example: in real life, a car is an object. The car has </a:t>
            </a:r>
            <a:r>
              <a:rPr lang="en-US" b="1" dirty="0"/>
              <a:t>attributes</a:t>
            </a:r>
            <a:r>
              <a:rPr lang="en-US" dirty="0"/>
              <a:t>, such as weight and color, and </a:t>
            </a:r>
            <a:r>
              <a:rPr lang="en-US" b="1" dirty="0"/>
              <a:t>methods</a:t>
            </a:r>
            <a:r>
              <a:rPr lang="en-US" dirty="0"/>
              <a:t>, such as drive and brake.</a:t>
            </a:r>
          </a:p>
          <a:p>
            <a:endParaRPr lang="en-US" dirty="0"/>
          </a:p>
          <a:p>
            <a:r>
              <a:rPr lang="en-US" dirty="0"/>
              <a:t>A Class is like an object constructor, or a "blueprint" for creating objects.</a:t>
            </a:r>
          </a:p>
        </p:txBody>
      </p:sp>
    </p:spTree>
    <p:extLst>
      <p:ext uri="{BB962C8B-B14F-4D97-AF65-F5344CB8AC3E}">
        <p14:creationId xmlns:p14="http://schemas.microsoft.com/office/powerpoint/2010/main" val="3279781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47D4-6C68-0E84-F219-E5D22B90CBD5}"/>
              </a:ext>
            </a:extLst>
          </p:cNvPr>
          <p:cNvSpPr>
            <a:spLocks noGrp="1"/>
          </p:cNvSpPr>
          <p:nvPr>
            <p:ph type="title"/>
          </p:nvPr>
        </p:nvSpPr>
        <p:spPr/>
        <p:txBody>
          <a:bodyPr/>
          <a:lstStyle/>
          <a:p>
            <a:r>
              <a:rPr lang="en-US" dirty="0"/>
              <a:t>Exceptions – Try .. Catch</a:t>
            </a:r>
          </a:p>
        </p:txBody>
      </p:sp>
      <p:sp>
        <p:nvSpPr>
          <p:cNvPr id="3" name="Content Placeholder 2">
            <a:extLst>
              <a:ext uri="{FF2B5EF4-FFF2-40B4-BE49-F238E27FC236}">
                <a16:creationId xmlns:a16="http://schemas.microsoft.com/office/drawing/2014/main" id="{4ADE946C-7611-56BB-F564-663B31768233}"/>
              </a:ext>
            </a:extLst>
          </p:cNvPr>
          <p:cNvSpPr>
            <a:spLocks noGrp="1"/>
          </p:cNvSpPr>
          <p:nvPr>
            <p:ph idx="1"/>
          </p:nvPr>
        </p:nvSpPr>
        <p:spPr/>
        <p:txBody>
          <a:bodyPr/>
          <a:lstStyle/>
          <a:p>
            <a:r>
              <a:rPr lang="en-US" dirty="0"/>
              <a:t>When executing C# code, different errors can occur: coding errors made by the programmer, errors due to wrong input, or other unforeseeable things.</a:t>
            </a:r>
          </a:p>
          <a:p>
            <a:r>
              <a:rPr lang="en-US" dirty="0"/>
              <a:t>When an error occurs, C# will normally stop and generate an error message. The technical term for this is: C# will throw an </a:t>
            </a:r>
            <a:r>
              <a:rPr lang="en-US" b="1" i="1" dirty="0"/>
              <a:t>exception</a:t>
            </a:r>
            <a:r>
              <a:rPr lang="en-US" dirty="0"/>
              <a:t> (throw an error).</a:t>
            </a:r>
          </a:p>
        </p:txBody>
      </p:sp>
    </p:spTree>
    <p:extLst>
      <p:ext uri="{BB962C8B-B14F-4D97-AF65-F5344CB8AC3E}">
        <p14:creationId xmlns:p14="http://schemas.microsoft.com/office/powerpoint/2010/main" val="235125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47D4-6C68-0E84-F219-E5D22B90CBD5}"/>
              </a:ext>
            </a:extLst>
          </p:cNvPr>
          <p:cNvSpPr>
            <a:spLocks noGrp="1"/>
          </p:cNvSpPr>
          <p:nvPr>
            <p:ph type="title"/>
          </p:nvPr>
        </p:nvSpPr>
        <p:spPr/>
        <p:txBody>
          <a:bodyPr/>
          <a:lstStyle/>
          <a:p>
            <a:r>
              <a:rPr lang="en-US" dirty="0"/>
              <a:t>Try .. Catch</a:t>
            </a:r>
          </a:p>
        </p:txBody>
      </p:sp>
      <p:sp>
        <p:nvSpPr>
          <p:cNvPr id="3" name="Content Placeholder 2">
            <a:extLst>
              <a:ext uri="{FF2B5EF4-FFF2-40B4-BE49-F238E27FC236}">
                <a16:creationId xmlns:a16="http://schemas.microsoft.com/office/drawing/2014/main" id="{4ADE946C-7611-56BB-F564-663B31768233}"/>
              </a:ext>
            </a:extLst>
          </p:cNvPr>
          <p:cNvSpPr>
            <a:spLocks noGrp="1"/>
          </p:cNvSpPr>
          <p:nvPr>
            <p:ph idx="1"/>
          </p:nvPr>
        </p:nvSpPr>
        <p:spPr>
          <a:xfrm>
            <a:off x="1103312" y="2052918"/>
            <a:ext cx="6450013" cy="4195481"/>
          </a:xfrm>
        </p:spPr>
        <p:txBody>
          <a:bodyPr/>
          <a:lstStyle/>
          <a:p>
            <a:r>
              <a:rPr lang="en-US" dirty="0"/>
              <a:t>The </a:t>
            </a:r>
            <a:r>
              <a:rPr lang="en-US" b="1" i="1" dirty="0">
                <a:solidFill>
                  <a:srgbClr val="FFFF00"/>
                </a:solidFill>
                <a:latin typeface="Courier New" panose="02070309020205020404" pitchFamily="49" charset="0"/>
                <a:cs typeface="Courier New" panose="02070309020205020404" pitchFamily="49" charset="0"/>
              </a:rPr>
              <a:t>try</a:t>
            </a:r>
            <a:r>
              <a:rPr lang="en-US" dirty="0"/>
              <a:t> statement allows you to define a block of code to be tested for errors while it is being executed.</a:t>
            </a:r>
          </a:p>
          <a:p>
            <a:r>
              <a:rPr lang="en-US" dirty="0"/>
              <a:t>The </a:t>
            </a:r>
            <a:r>
              <a:rPr lang="en-US" b="1" i="1" dirty="0">
                <a:solidFill>
                  <a:srgbClr val="FFFF00"/>
                </a:solidFill>
                <a:latin typeface="Courier New" panose="02070309020205020404" pitchFamily="49" charset="0"/>
                <a:cs typeface="Courier New" panose="02070309020205020404" pitchFamily="49" charset="0"/>
              </a:rPr>
              <a:t>catch</a:t>
            </a:r>
            <a:r>
              <a:rPr lang="en-US" dirty="0"/>
              <a:t> statement allows you to define a block of code to be executed, if an error occurs in the try block.</a:t>
            </a:r>
          </a:p>
          <a:p>
            <a:r>
              <a:rPr lang="en-US" dirty="0"/>
              <a:t>The </a:t>
            </a:r>
            <a:r>
              <a:rPr lang="en-US" b="1" i="1" dirty="0">
                <a:solidFill>
                  <a:srgbClr val="FFFF00"/>
                </a:solidFill>
                <a:latin typeface="Courier New" panose="02070309020205020404" pitchFamily="49" charset="0"/>
                <a:cs typeface="Courier New" panose="02070309020205020404" pitchFamily="49" charset="0"/>
              </a:rPr>
              <a:t>try</a:t>
            </a:r>
            <a:r>
              <a:rPr lang="en-US" dirty="0"/>
              <a:t> and </a:t>
            </a:r>
            <a:r>
              <a:rPr lang="en-US" b="1" i="1" dirty="0">
                <a:solidFill>
                  <a:srgbClr val="FFFF00"/>
                </a:solidFill>
                <a:latin typeface="Courier New" panose="02070309020205020404" pitchFamily="49" charset="0"/>
                <a:cs typeface="Courier New" panose="02070309020205020404" pitchFamily="49" charset="0"/>
              </a:rPr>
              <a:t>catch</a:t>
            </a:r>
            <a:r>
              <a:rPr lang="en-US" dirty="0"/>
              <a:t> keywords come in pairs.</a:t>
            </a:r>
          </a:p>
        </p:txBody>
      </p:sp>
      <p:pic>
        <p:nvPicPr>
          <p:cNvPr id="5" name="Picture 4">
            <a:extLst>
              <a:ext uri="{FF2B5EF4-FFF2-40B4-BE49-F238E27FC236}">
                <a16:creationId xmlns:a16="http://schemas.microsoft.com/office/drawing/2014/main" id="{855DA806-C640-9D38-287B-516CBDCF2011}"/>
              </a:ext>
            </a:extLst>
          </p:cNvPr>
          <p:cNvPicPr>
            <a:picLocks noChangeAspect="1"/>
          </p:cNvPicPr>
          <p:nvPr/>
        </p:nvPicPr>
        <p:blipFill>
          <a:blip r:embed="rId2"/>
          <a:stretch>
            <a:fillRect/>
          </a:stretch>
        </p:blipFill>
        <p:spPr>
          <a:xfrm>
            <a:off x="7553325" y="2162051"/>
            <a:ext cx="3792804" cy="2190874"/>
          </a:xfrm>
          <a:prstGeom prst="rect">
            <a:avLst/>
          </a:prstGeom>
        </p:spPr>
      </p:pic>
    </p:spTree>
    <p:extLst>
      <p:ext uri="{BB962C8B-B14F-4D97-AF65-F5344CB8AC3E}">
        <p14:creationId xmlns:p14="http://schemas.microsoft.com/office/powerpoint/2010/main" val="1063107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0E4C34-604C-CF0A-54DB-D445E926C7A4}"/>
              </a:ext>
            </a:extLst>
          </p:cNvPr>
          <p:cNvPicPr>
            <a:picLocks noChangeAspect="1"/>
          </p:cNvPicPr>
          <p:nvPr/>
        </p:nvPicPr>
        <p:blipFill>
          <a:blip r:embed="rId2"/>
          <a:stretch>
            <a:fillRect/>
          </a:stretch>
        </p:blipFill>
        <p:spPr>
          <a:xfrm>
            <a:off x="1152199" y="766540"/>
            <a:ext cx="4667901" cy="3191320"/>
          </a:xfrm>
          <a:prstGeom prst="rect">
            <a:avLst/>
          </a:prstGeom>
        </p:spPr>
      </p:pic>
      <p:pic>
        <p:nvPicPr>
          <p:cNvPr id="5" name="Picture 4">
            <a:extLst>
              <a:ext uri="{FF2B5EF4-FFF2-40B4-BE49-F238E27FC236}">
                <a16:creationId xmlns:a16="http://schemas.microsoft.com/office/drawing/2014/main" id="{BDF8E600-6F8C-D1C4-10EF-BC13006BB10B}"/>
              </a:ext>
            </a:extLst>
          </p:cNvPr>
          <p:cNvPicPr>
            <a:picLocks noChangeAspect="1"/>
          </p:cNvPicPr>
          <p:nvPr/>
        </p:nvPicPr>
        <p:blipFill>
          <a:blip r:embed="rId3"/>
          <a:stretch>
            <a:fillRect/>
          </a:stretch>
        </p:blipFill>
        <p:spPr>
          <a:xfrm>
            <a:off x="5820100" y="2890613"/>
            <a:ext cx="4658375" cy="3200847"/>
          </a:xfrm>
          <a:prstGeom prst="rect">
            <a:avLst/>
          </a:prstGeom>
        </p:spPr>
      </p:pic>
    </p:spTree>
    <p:extLst>
      <p:ext uri="{BB962C8B-B14F-4D97-AF65-F5344CB8AC3E}">
        <p14:creationId xmlns:p14="http://schemas.microsoft.com/office/powerpoint/2010/main" val="294938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47D4-6C68-0E84-F219-E5D22B90CBD5}"/>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4ADE946C-7611-56BB-F564-663B31768233}"/>
              </a:ext>
            </a:extLst>
          </p:cNvPr>
          <p:cNvSpPr>
            <a:spLocks noGrp="1"/>
          </p:cNvSpPr>
          <p:nvPr>
            <p:ph idx="1"/>
          </p:nvPr>
        </p:nvSpPr>
        <p:spPr>
          <a:xfrm>
            <a:off x="1103312" y="2052918"/>
            <a:ext cx="3440113" cy="4195481"/>
          </a:xfrm>
        </p:spPr>
        <p:txBody>
          <a:bodyPr/>
          <a:lstStyle/>
          <a:p>
            <a:r>
              <a:rPr lang="en-US" dirty="0"/>
              <a:t>The </a:t>
            </a:r>
            <a:r>
              <a:rPr lang="en-US" b="1" i="1" dirty="0">
                <a:solidFill>
                  <a:srgbClr val="FFFF00"/>
                </a:solidFill>
                <a:latin typeface="Courier New" panose="02070309020205020404" pitchFamily="49" charset="0"/>
                <a:cs typeface="Courier New" panose="02070309020205020404" pitchFamily="49" charset="0"/>
              </a:rPr>
              <a:t>finally</a:t>
            </a:r>
            <a:r>
              <a:rPr lang="en-US" dirty="0"/>
              <a:t> statement lets you execute code, after </a:t>
            </a:r>
            <a:r>
              <a:rPr lang="en-US" b="1" i="1" dirty="0">
                <a:solidFill>
                  <a:srgbClr val="FFFF00"/>
                </a:solidFill>
                <a:latin typeface="Courier New" panose="02070309020205020404" pitchFamily="49" charset="0"/>
                <a:cs typeface="Courier New" panose="02070309020205020404" pitchFamily="49" charset="0"/>
              </a:rPr>
              <a:t>try...catch</a:t>
            </a:r>
            <a:r>
              <a:rPr lang="en-US" dirty="0"/>
              <a:t>, regardless of the result.</a:t>
            </a:r>
          </a:p>
        </p:txBody>
      </p:sp>
      <p:pic>
        <p:nvPicPr>
          <p:cNvPr id="6" name="Picture 5">
            <a:extLst>
              <a:ext uri="{FF2B5EF4-FFF2-40B4-BE49-F238E27FC236}">
                <a16:creationId xmlns:a16="http://schemas.microsoft.com/office/drawing/2014/main" id="{68FC0165-B103-4497-8223-FA69BEEBDB3E}"/>
              </a:ext>
            </a:extLst>
          </p:cNvPr>
          <p:cNvPicPr>
            <a:picLocks noChangeAspect="1"/>
          </p:cNvPicPr>
          <p:nvPr/>
        </p:nvPicPr>
        <p:blipFill>
          <a:blip r:embed="rId2"/>
          <a:stretch>
            <a:fillRect/>
          </a:stretch>
        </p:blipFill>
        <p:spPr>
          <a:xfrm>
            <a:off x="5047929" y="1999656"/>
            <a:ext cx="4591691" cy="4248743"/>
          </a:xfrm>
          <a:prstGeom prst="rect">
            <a:avLst/>
          </a:prstGeom>
        </p:spPr>
      </p:pic>
    </p:spTree>
    <p:extLst>
      <p:ext uri="{BB962C8B-B14F-4D97-AF65-F5344CB8AC3E}">
        <p14:creationId xmlns:p14="http://schemas.microsoft.com/office/powerpoint/2010/main" val="231024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a:t>Create a Class</a:t>
            </a:r>
            <a:br>
              <a:rPr lang="en-US"/>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normAutofit/>
          </a:bodyPr>
          <a:lstStyle/>
          <a:p>
            <a:r>
              <a:rPr lang="en-US" dirty="0"/>
              <a:t>To create a class, use the </a:t>
            </a:r>
            <a:r>
              <a:rPr lang="en-US" i="1" dirty="0">
                <a:solidFill>
                  <a:srgbClr val="FFFF00"/>
                </a:solidFill>
                <a:latin typeface="Courier New" panose="02070309020205020404" pitchFamily="49" charset="0"/>
                <a:cs typeface="Courier New" panose="02070309020205020404" pitchFamily="49" charset="0"/>
              </a:rPr>
              <a:t>class</a:t>
            </a:r>
            <a:r>
              <a:rPr lang="en-US" dirty="0"/>
              <a:t> keyword.</a:t>
            </a:r>
          </a:p>
          <a:p>
            <a:r>
              <a:rPr lang="en-US" dirty="0"/>
              <a:t>Create a class named </a:t>
            </a:r>
            <a:r>
              <a:rPr lang="en-US" b="1" i="1" dirty="0">
                <a:solidFill>
                  <a:srgbClr val="FFFF00"/>
                </a:solidFill>
                <a:latin typeface="Courier New" panose="02070309020205020404" pitchFamily="49" charset="0"/>
                <a:cs typeface="Courier New" panose="02070309020205020404" pitchFamily="49" charset="0"/>
              </a:rPr>
              <a:t>Car</a:t>
            </a:r>
            <a:r>
              <a:rPr lang="en-US" dirty="0"/>
              <a:t> with a variable </a:t>
            </a:r>
            <a:r>
              <a:rPr lang="en-US" b="1" i="1" dirty="0">
                <a:solidFill>
                  <a:srgbClr val="FFFF00"/>
                </a:solidFill>
                <a:latin typeface="Courier New" panose="02070309020205020404" pitchFamily="49" charset="0"/>
                <a:cs typeface="Courier New" panose="02070309020205020404" pitchFamily="49" charset="0"/>
              </a:rPr>
              <a:t>color</a:t>
            </a:r>
            <a:r>
              <a:rPr lang="en-US" dirty="0"/>
              <a:t>:</a:t>
            </a:r>
          </a:p>
        </p:txBody>
      </p:sp>
      <p:pic>
        <p:nvPicPr>
          <p:cNvPr id="5" name="Picture 4">
            <a:extLst>
              <a:ext uri="{FF2B5EF4-FFF2-40B4-BE49-F238E27FC236}">
                <a16:creationId xmlns:a16="http://schemas.microsoft.com/office/drawing/2014/main" id="{25C19210-DB83-D31C-D954-EB6118BE88D8}"/>
              </a:ext>
            </a:extLst>
          </p:cNvPr>
          <p:cNvPicPr>
            <a:picLocks noChangeAspect="1"/>
          </p:cNvPicPr>
          <p:nvPr/>
        </p:nvPicPr>
        <p:blipFill>
          <a:blip r:embed="rId2"/>
          <a:stretch>
            <a:fillRect/>
          </a:stretch>
        </p:blipFill>
        <p:spPr>
          <a:xfrm>
            <a:off x="1594580" y="3232706"/>
            <a:ext cx="3191320" cy="1124107"/>
          </a:xfrm>
          <a:prstGeom prst="rect">
            <a:avLst/>
          </a:prstGeom>
        </p:spPr>
      </p:pic>
    </p:spTree>
    <p:extLst>
      <p:ext uri="{BB962C8B-B14F-4D97-AF65-F5344CB8AC3E}">
        <p14:creationId xmlns:p14="http://schemas.microsoft.com/office/powerpoint/2010/main" val="92653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7368-2790-0200-2E39-7678DB355A77}"/>
              </a:ext>
            </a:extLst>
          </p:cNvPr>
          <p:cNvSpPr>
            <a:spLocks noGrp="1"/>
          </p:cNvSpPr>
          <p:nvPr>
            <p:ph type="title"/>
          </p:nvPr>
        </p:nvSpPr>
        <p:spPr/>
        <p:txBody>
          <a:bodyPr/>
          <a:lstStyle/>
          <a:p>
            <a:r>
              <a:rPr lang="en-US" dirty="0"/>
              <a:t>Create an Object</a:t>
            </a:r>
          </a:p>
        </p:txBody>
      </p:sp>
      <p:sp>
        <p:nvSpPr>
          <p:cNvPr id="3" name="Content Placeholder 2">
            <a:extLst>
              <a:ext uri="{FF2B5EF4-FFF2-40B4-BE49-F238E27FC236}">
                <a16:creationId xmlns:a16="http://schemas.microsoft.com/office/drawing/2014/main" id="{27569FFF-0EAF-0016-3635-D092839E3949}"/>
              </a:ext>
            </a:extLst>
          </p:cNvPr>
          <p:cNvSpPr>
            <a:spLocks noGrp="1"/>
          </p:cNvSpPr>
          <p:nvPr>
            <p:ph idx="1"/>
          </p:nvPr>
        </p:nvSpPr>
        <p:spPr/>
        <p:txBody>
          <a:bodyPr/>
          <a:lstStyle/>
          <a:p>
            <a:r>
              <a:rPr lang="en-US" dirty="0"/>
              <a:t>An object is created from a class. We have already created the class named </a:t>
            </a:r>
            <a:r>
              <a:rPr lang="en-US" b="1" i="1" dirty="0">
                <a:solidFill>
                  <a:srgbClr val="FFFF00"/>
                </a:solidFill>
                <a:latin typeface="Courier New" panose="02070309020205020404" pitchFamily="49" charset="0"/>
                <a:cs typeface="Courier New" panose="02070309020205020404" pitchFamily="49" charset="0"/>
              </a:rPr>
              <a:t>Car</a:t>
            </a:r>
            <a:r>
              <a:rPr lang="en-US" dirty="0"/>
              <a:t>, so now we can use this to create objects.</a:t>
            </a:r>
          </a:p>
          <a:p>
            <a:r>
              <a:rPr lang="en-US" dirty="0"/>
              <a:t>To create an object of </a:t>
            </a:r>
            <a:r>
              <a:rPr lang="en-US" b="1" i="1" dirty="0">
                <a:solidFill>
                  <a:srgbClr val="FFFF00"/>
                </a:solidFill>
                <a:latin typeface="Courier New" panose="02070309020205020404" pitchFamily="49" charset="0"/>
                <a:cs typeface="Courier New" panose="02070309020205020404" pitchFamily="49" charset="0"/>
              </a:rPr>
              <a:t>Car</a:t>
            </a:r>
            <a:r>
              <a:rPr lang="en-US" dirty="0"/>
              <a:t>, specify the class name, followed by the object name, and use the keyword </a:t>
            </a:r>
            <a:r>
              <a:rPr lang="en-US" b="1" i="1" dirty="0">
                <a:solidFill>
                  <a:srgbClr val="FFFF00"/>
                </a:solidFill>
                <a:latin typeface="Courier New" panose="02070309020205020404" pitchFamily="49" charset="0"/>
                <a:cs typeface="Courier New" panose="02070309020205020404" pitchFamily="49" charset="0"/>
              </a:rPr>
              <a:t>new</a:t>
            </a:r>
            <a:r>
              <a:rPr lang="en-US" dirty="0"/>
              <a:t>.</a:t>
            </a:r>
          </a:p>
          <a:p>
            <a:r>
              <a:rPr lang="en-US" dirty="0"/>
              <a:t>Create an object named </a:t>
            </a:r>
            <a:r>
              <a:rPr lang="en-US" b="1" i="1" dirty="0" err="1">
                <a:solidFill>
                  <a:srgbClr val="FFFF00"/>
                </a:solidFill>
                <a:latin typeface="Courier New" panose="02070309020205020404" pitchFamily="49" charset="0"/>
                <a:cs typeface="Courier New" panose="02070309020205020404" pitchFamily="49" charset="0"/>
              </a:rPr>
              <a:t>myObj</a:t>
            </a:r>
            <a:r>
              <a:rPr lang="en-US" dirty="0"/>
              <a:t> and use it to print the value of </a:t>
            </a:r>
            <a:r>
              <a:rPr lang="en-US" b="1" i="1" dirty="0">
                <a:solidFill>
                  <a:srgbClr val="FFFF00"/>
                </a:solidFill>
                <a:latin typeface="Courier New" panose="02070309020205020404" pitchFamily="49" charset="0"/>
                <a:cs typeface="Courier New" panose="02070309020205020404" pitchFamily="49" charset="0"/>
              </a:rPr>
              <a:t>color</a:t>
            </a:r>
            <a:r>
              <a:rPr lang="en-US" dirty="0"/>
              <a:t>:</a:t>
            </a:r>
          </a:p>
        </p:txBody>
      </p:sp>
      <p:pic>
        <p:nvPicPr>
          <p:cNvPr id="5" name="Picture 4">
            <a:extLst>
              <a:ext uri="{FF2B5EF4-FFF2-40B4-BE49-F238E27FC236}">
                <a16:creationId xmlns:a16="http://schemas.microsoft.com/office/drawing/2014/main" id="{926B877E-B092-37AB-82FE-4612845C883C}"/>
              </a:ext>
            </a:extLst>
          </p:cNvPr>
          <p:cNvPicPr>
            <a:picLocks noChangeAspect="1"/>
          </p:cNvPicPr>
          <p:nvPr/>
        </p:nvPicPr>
        <p:blipFill>
          <a:blip r:embed="rId2"/>
          <a:stretch>
            <a:fillRect/>
          </a:stretch>
        </p:blipFill>
        <p:spPr>
          <a:xfrm>
            <a:off x="2647005" y="4227668"/>
            <a:ext cx="4439270" cy="2324424"/>
          </a:xfrm>
          <a:prstGeom prst="rect">
            <a:avLst/>
          </a:prstGeom>
        </p:spPr>
      </p:pic>
    </p:spTree>
    <p:extLst>
      <p:ext uri="{BB962C8B-B14F-4D97-AF65-F5344CB8AC3E}">
        <p14:creationId xmlns:p14="http://schemas.microsoft.com/office/powerpoint/2010/main" val="85421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057A-A2C8-C344-92E9-229EE9D4F2B0}"/>
              </a:ext>
            </a:extLst>
          </p:cNvPr>
          <p:cNvSpPr>
            <a:spLocks noGrp="1"/>
          </p:cNvSpPr>
          <p:nvPr>
            <p:ph type="title"/>
          </p:nvPr>
        </p:nvSpPr>
        <p:spPr/>
        <p:txBody>
          <a:bodyPr/>
          <a:lstStyle/>
          <a:p>
            <a:r>
              <a:rPr lang="en-US" dirty="0"/>
              <a:t>Multiple Objects</a:t>
            </a:r>
          </a:p>
        </p:txBody>
      </p:sp>
      <p:sp>
        <p:nvSpPr>
          <p:cNvPr id="3" name="Content Placeholder 2">
            <a:extLst>
              <a:ext uri="{FF2B5EF4-FFF2-40B4-BE49-F238E27FC236}">
                <a16:creationId xmlns:a16="http://schemas.microsoft.com/office/drawing/2014/main" id="{F4448AAF-1FC0-8ED8-B284-E1DC039AC5FA}"/>
              </a:ext>
            </a:extLst>
          </p:cNvPr>
          <p:cNvSpPr>
            <a:spLocks noGrp="1"/>
          </p:cNvSpPr>
          <p:nvPr>
            <p:ph idx="1"/>
          </p:nvPr>
        </p:nvSpPr>
        <p:spPr/>
        <p:txBody>
          <a:bodyPr/>
          <a:lstStyle/>
          <a:p>
            <a:r>
              <a:rPr lang="en-US" dirty="0"/>
              <a:t>You can create multiple objects of one class:</a:t>
            </a:r>
          </a:p>
        </p:txBody>
      </p:sp>
      <p:pic>
        <p:nvPicPr>
          <p:cNvPr id="5" name="Picture 4">
            <a:extLst>
              <a:ext uri="{FF2B5EF4-FFF2-40B4-BE49-F238E27FC236}">
                <a16:creationId xmlns:a16="http://schemas.microsoft.com/office/drawing/2014/main" id="{E5BF8C64-2281-9542-7E84-2BAD87A886CE}"/>
              </a:ext>
            </a:extLst>
          </p:cNvPr>
          <p:cNvPicPr>
            <a:picLocks noChangeAspect="1"/>
          </p:cNvPicPr>
          <p:nvPr/>
        </p:nvPicPr>
        <p:blipFill>
          <a:blip r:embed="rId2"/>
          <a:stretch>
            <a:fillRect/>
          </a:stretch>
        </p:blipFill>
        <p:spPr>
          <a:xfrm>
            <a:off x="1576360" y="2635388"/>
            <a:ext cx="4934639" cy="2562583"/>
          </a:xfrm>
          <a:prstGeom prst="rect">
            <a:avLst/>
          </a:prstGeom>
        </p:spPr>
      </p:pic>
    </p:spTree>
    <p:extLst>
      <p:ext uri="{BB962C8B-B14F-4D97-AF65-F5344CB8AC3E}">
        <p14:creationId xmlns:p14="http://schemas.microsoft.com/office/powerpoint/2010/main" val="102826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9060-1051-3239-509B-5A7B698F39B3}"/>
              </a:ext>
            </a:extLst>
          </p:cNvPr>
          <p:cNvSpPr>
            <a:spLocks noGrp="1"/>
          </p:cNvSpPr>
          <p:nvPr>
            <p:ph type="title"/>
          </p:nvPr>
        </p:nvSpPr>
        <p:spPr/>
        <p:txBody>
          <a:bodyPr/>
          <a:lstStyle/>
          <a:p>
            <a:r>
              <a:rPr lang="en-US" dirty="0"/>
              <a:t>Using Multiple Classes</a:t>
            </a:r>
          </a:p>
        </p:txBody>
      </p:sp>
      <p:sp>
        <p:nvSpPr>
          <p:cNvPr id="3" name="Content Placeholder 2">
            <a:extLst>
              <a:ext uri="{FF2B5EF4-FFF2-40B4-BE49-F238E27FC236}">
                <a16:creationId xmlns:a16="http://schemas.microsoft.com/office/drawing/2014/main" id="{13A319F8-F79F-E812-E784-C378DECE4D32}"/>
              </a:ext>
            </a:extLst>
          </p:cNvPr>
          <p:cNvSpPr>
            <a:spLocks noGrp="1"/>
          </p:cNvSpPr>
          <p:nvPr>
            <p:ph idx="1"/>
          </p:nvPr>
        </p:nvSpPr>
        <p:spPr/>
        <p:txBody>
          <a:bodyPr/>
          <a:lstStyle/>
          <a:p>
            <a:r>
              <a:rPr lang="en-US" dirty="0"/>
              <a:t>You can also create an object of a class and access it in another class. This is often used for better organization of classes (one class has all the fields and methods, while the other class holds the Main() method (code to be executed)).</a:t>
            </a:r>
          </a:p>
          <a:p>
            <a:pPr lvl="1"/>
            <a:r>
              <a:rPr lang="en-US" dirty="0" err="1"/>
              <a:t>Car.cs</a:t>
            </a:r>
            <a:endParaRPr lang="en-US" dirty="0"/>
          </a:p>
          <a:p>
            <a:pPr lvl="1"/>
            <a:endParaRPr lang="en-US" dirty="0"/>
          </a:p>
          <a:p>
            <a:pPr lvl="1"/>
            <a:endParaRPr lang="en-US" dirty="0"/>
          </a:p>
          <a:p>
            <a:pPr lvl="1"/>
            <a:r>
              <a:rPr lang="en-US" dirty="0" err="1"/>
              <a:t>Program.cs</a:t>
            </a:r>
            <a:endParaRPr lang="en-US" dirty="0"/>
          </a:p>
        </p:txBody>
      </p:sp>
      <p:pic>
        <p:nvPicPr>
          <p:cNvPr id="5" name="Picture 4">
            <a:extLst>
              <a:ext uri="{FF2B5EF4-FFF2-40B4-BE49-F238E27FC236}">
                <a16:creationId xmlns:a16="http://schemas.microsoft.com/office/drawing/2014/main" id="{CCBADD9D-D64F-8E96-1673-F543D5FD4D5C}"/>
              </a:ext>
            </a:extLst>
          </p:cNvPr>
          <p:cNvPicPr>
            <a:picLocks noChangeAspect="1"/>
          </p:cNvPicPr>
          <p:nvPr/>
        </p:nvPicPr>
        <p:blipFill>
          <a:blip r:embed="rId2"/>
          <a:stretch>
            <a:fillRect/>
          </a:stretch>
        </p:blipFill>
        <p:spPr>
          <a:xfrm>
            <a:off x="3825677" y="3429000"/>
            <a:ext cx="3877216" cy="1057423"/>
          </a:xfrm>
          <a:prstGeom prst="rect">
            <a:avLst/>
          </a:prstGeom>
        </p:spPr>
      </p:pic>
      <p:pic>
        <p:nvPicPr>
          <p:cNvPr id="7" name="Picture 6">
            <a:extLst>
              <a:ext uri="{FF2B5EF4-FFF2-40B4-BE49-F238E27FC236}">
                <a16:creationId xmlns:a16="http://schemas.microsoft.com/office/drawing/2014/main" id="{CBA5185D-37E7-B47E-AB7F-8B64823CB6BD}"/>
              </a:ext>
            </a:extLst>
          </p:cNvPr>
          <p:cNvPicPr>
            <a:picLocks noChangeAspect="1"/>
          </p:cNvPicPr>
          <p:nvPr/>
        </p:nvPicPr>
        <p:blipFill>
          <a:blip r:embed="rId3"/>
          <a:stretch>
            <a:fillRect/>
          </a:stretch>
        </p:blipFill>
        <p:spPr>
          <a:xfrm>
            <a:off x="3825677" y="4715655"/>
            <a:ext cx="4810796" cy="1876687"/>
          </a:xfrm>
          <a:prstGeom prst="rect">
            <a:avLst/>
          </a:prstGeom>
        </p:spPr>
      </p:pic>
    </p:spTree>
    <p:extLst>
      <p:ext uri="{BB962C8B-B14F-4D97-AF65-F5344CB8AC3E}">
        <p14:creationId xmlns:p14="http://schemas.microsoft.com/office/powerpoint/2010/main" val="266106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8628-A788-28AC-B09A-2FAD210C6F0B}"/>
              </a:ext>
            </a:extLst>
          </p:cNvPr>
          <p:cNvSpPr>
            <a:spLocks noGrp="1"/>
          </p:cNvSpPr>
          <p:nvPr>
            <p:ph type="title"/>
          </p:nvPr>
        </p:nvSpPr>
        <p:spPr/>
        <p:txBody>
          <a:bodyPr/>
          <a:lstStyle/>
          <a:p>
            <a:r>
              <a:rPr lang="en-US" dirty="0"/>
              <a:t>Class Members</a:t>
            </a:r>
          </a:p>
        </p:txBody>
      </p:sp>
      <p:sp>
        <p:nvSpPr>
          <p:cNvPr id="3" name="Content Placeholder 2">
            <a:extLst>
              <a:ext uri="{FF2B5EF4-FFF2-40B4-BE49-F238E27FC236}">
                <a16:creationId xmlns:a16="http://schemas.microsoft.com/office/drawing/2014/main" id="{A90B825D-BFD5-0FA5-1D9F-736F791407D8}"/>
              </a:ext>
            </a:extLst>
          </p:cNvPr>
          <p:cNvSpPr>
            <a:spLocks noGrp="1"/>
          </p:cNvSpPr>
          <p:nvPr>
            <p:ph idx="1"/>
          </p:nvPr>
        </p:nvSpPr>
        <p:spPr/>
        <p:txBody>
          <a:bodyPr/>
          <a:lstStyle/>
          <a:p>
            <a:r>
              <a:rPr lang="en-US" dirty="0"/>
              <a:t>Fields and methods inside classes are often referred to as “Class Members“.</a:t>
            </a:r>
          </a:p>
          <a:p>
            <a:r>
              <a:rPr lang="en-US" dirty="0"/>
              <a:t>Create a </a:t>
            </a:r>
            <a:r>
              <a:rPr lang="en-US" b="1" i="1" dirty="0">
                <a:solidFill>
                  <a:srgbClr val="FFFF00"/>
                </a:solidFill>
                <a:latin typeface="Courier New" panose="02070309020205020404" pitchFamily="49" charset="0"/>
                <a:cs typeface="Courier New" panose="02070309020205020404" pitchFamily="49" charset="0"/>
              </a:rPr>
              <a:t>Car</a:t>
            </a:r>
            <a:r>
              <a:rPr lang="en-US" dirty="0"/>
              <a:t> class with three class members: </a:t>
            </a:r>
            <a:r>
              <a:rPr lang="en-US" b="1" i="1" dirty="0"/>
              <a:t>two fields </a:t>
            </a:r>
            <a:r>
              <a:rPr lang="en-US" dirty="0"/>
              <a:t>and </a:t>
            </a:r>
            <a:r>
              <a:rPr lang="en-US" b="1" i="1" dirty="0"/>
              <a:t>one method</a:t>
            </a:r>
            <a:r>
              <a:rPr lang="en-US" dirty="0"/>
              <a:t>.</a:t>
            </a:r>
          </a:p>
        </p:txBody>
      </p:sp>
      <p:pic>
        <p:nvPicPr>
          <p:cNvPr id="7" name="Picture 6">
            <a:extLst>
              <a:ext uri="{FF2B5EF4-FFF2-40B4-BE49-F238E27FC236}">
                <a16:creationId xmlns:a16="http://schemas.microsoft.com/office/drawing/2014/main" id="{25822DB3-2418-3588-8011-32C4BEB211EE}"/>
              </a:ext>
            </a:extLst>
          </p:cNvPr>
          <p:cNvPicPr>
            <a:picLocks noChangeAspect="1"/>
          </p:cNvPicPr>
          <p:nvPr/>
        </p:nvPicPr>
        <p:blipFill>
          <a:blip r:embed="rId2"/>
          <a:stretch>
            <a:fillRect/>
          </a:stretch>
        </p:blipFill>
        <p:spPr>
          <a:xfrm>
            <a:off x="1545077" y="3704089"/>
            <a:ext cx="7354326" cy="2619741"/>
          </a:xfrm>
          <a:prstGeom prst="rect">
            <a:avLst/>
          </a:prstGeom>
        </p:spPr>
      </p:pic>
    </p:spTree>
    <p:extLst>
      <p:ext uri="{BB962C8B-B14F-4D97-AF65-F5344CB8AC3E}">
        <p14:creationId xmlns:p14="http://schemas.microsoft.com/office/powerpoint/2010/main" val="3391855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511</TotalTime>
  <Words>1814</Words>
  <Application>Microsoft Office PowerPoint</Application>
  <PresentationFormat>Widescreen</PresentationFormat>
  <Paragraphs>139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Century Gothic</vt:lpstr>
      <vt:lpstr>Courier New</vt:lpstr>
      <vt:lpstr>Wingdings 3</vt:lpstr>
      <vt:lpstr>Ion</vt:lpstr>
      <vt:lpstr>C#</vt:lpstr>
      <vt:lpstr>OOP</vt:lpstr>
      <vt:lpstr>What are Classes and Objects? </vt:lpstr>
      <vt:lpstr>Classes and Objects </vt:lpstr>
      <vt:lpstr>Create a Class </vt:lpstr>
      <vt:lpstr>Create an Object</vt:lpstr>
      <vt:lpstr>Multiple Objects</vt:lpstr>
      <vt:lpstr>Using Multiple Classes</vt:lpstr>
      <vt:lpstr>Class Members</vt:lpstr>
      <vt:lpstr>Fields</vt:lpstr>
      <vt:lpstr>Object Methods</vt:lpstr>
      <vt:lpstr>PowerPoint Presentation</vt:lpstr>
      <vt:lpstr>Use Multiple Classes</vt:lpstr>
      <vt:lpstr>Constructors</vt:lpstr>
      <vt:lpstr>Constructor Parameters</vt:lpstr>
      <vt:lpstr>Access Modifiers</vt:lpstr>
      <vt:lpstr>Why Access Modifiers?</vt:lpstr>
      <vt:lpstr>Properties (Get and Set) and Encapsulation</vt:lpstr>
      <vt:lpstr>Properties</vt:lpstr>
      <vt:lpstr>Automatic Properties (Short Hand)</vt:lpstr>
      <vt:lpstr>Why Encapsulation?</vt:lpstr>
      <vt:lpstr>Inheritance (Derived and Base Class)</vt:lpstr>
      <vt:lpstr>PowerPoint Presentation</vt:lpstr>
      <vt:lpstr>Polymorphism and Overriding Methods</vt:lpstr>
      <vt:lpstr>PowerPoint Presentation</vt:lpstr>
      <vt:lpstr>PowerPoint Presentation</vt:lpstr>
      <vt:lpstr>Abstraction - Abstract Classes and Methods</vt:lpstr>
      <vt:lpstr>PowerPoint Presentation</vt:lpstr>
      <vt:lpstr>PowerPoint Presentation</vt:lpstr>
      <vt:lpstr>Interfaces</vt:lpstr>
      <vt:lpstr>PowerPoint Presentation</vt:lpstr>
      <vt:lpstr>PowerPoint Presentation</vt:lpstr>
      <vt:lpstr>Enums</vt:lpstr>
      <vt:lpstr>Enum inside a Class</vt:lpstr>
      <vt:lpstr>Enum Values</vt:lpstr>
      <vt:lpstr>Enum Values</vt:lpstr>
      <vt:lpstr>Enum in a Switch Statement</vt:lpstr>
      <vt:lpstr>Files</vt:lpstr>
      <vt:lpstr>Write To a File and Read It</vt:lpstr>
      <vt:lpstr>Exceptions – Try .. Catch</vt:lpstr>
      <vt:lpstr>Try .. Catch</vt:lpstr>
      <vt:lpstr>PowerPoint Presentation</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Kwak, Myungjae</dc:creator>
  <cp:lastModifiedBy>Kwak, Myungjae</cp:lastModifiedBy>
  <cp:revision>22</cp:revision>
  <dcterms:created xsi:type="dcterms:W3CDTF">2024-01-29T00:17:34Z</dcterms:created>
  <dcterms:modified xsi:type="dcterms:W3CDTF">2024-07-04T02:51:54Z</dcterms:modified>
</cp:coreProperties>
</file>