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08" r:id="rId3"/>
    <p:sldId id="309" r:id="rId4"/>
    <p:sldId id="310" r:id="rId5"/>
    <p:sldId id="362" r:id="rId6"/>
    <p:sldId id="311" r:id="rId7"/>
    <p:sldId id="363" r:id="rId8"/>
    <p:sldId id="312" r:id="rId9"/>
    <p:sldId id="364" r:id="rId10"/>
    <p:sldId id="313" r:id="rId11"/>
    <p:sldId id="346" r:id="rId12"/>
    <p:sldId id="314" r:id="rId13"/>
    <p:sldId id="386" r:id="rId14"/>
    <p:sldId id="347" r:id="rId15"/>
    <p:sldId id="315" r:id="rId16"/>
    <p:sldId id="366" r:id="rId17"/>
    <p:sldId id="316" r:id="rId18"/>
    <p:sldId id="317" r:id="rId19"/>
    <p:sldId id="352" r:id="rId20"/>
    <p:sldId id="319" r:id="rId21"/>
    <p:sldId id="320" r:id="rId22"/>
    <p:sldId id="321" r:id="rId23"/>
    <p:sldId id="322" r:id="rId24"/>
    <p:sldId id="323" r:id="rId25"/>
    <p:sldId id="324" r:id="rId26"/>
    <p:sldId id="370" r:id="rId27"/>
    <p:sldId id="325" r:id="rId28"/>
    <p:sldId id="372" r:id="rId29"/>
    <p:sldId id="326" r:id="rId30"/>
    <p:sldId id="373" r:id="rId31"/>
    <p:sldId id="327" r:id="rId32"/>
    <p:sldId id="359" r:id="rId33"/>
    <p:sldId id="374" r:id="rId34"/>
    <p:sldId id="329" r:id="rId35"/>
    <p:sldId id="376" r:id="rId36"/>
    <p:sldId id="377" r:id="rId37"/>
    <p:sldId id="332" r:id="rId38"/>
    <p:sldId id="333" r:id="rId39"/>
    <p:sldId id="334" r:id="rId40"/>
    <p:sldId id="335" r:id="rId41"/>
    <p:sldId id="379" r:id="rId42"/>
    <p:sldId id="336" r:id="rId43"/>
    <p:sldId id="380" r:id="rId44"/>
    <p:sldId id="337" r:id="rId45"/>
    <p:sldId id="381" r:id="rId46"/>
    <p:sldId id="338" r:id="rId47"/>
    <p:sldId id="339" r:id="rId48"/>
    <p:sldId id="387" r:id="rId49"/>
    <p:sldId id="388" r:id="rId50"/>
    <p:sldId id="389" r:id="rId51"/>
    <p:sldId id="390" r:id="rId52"/>
    <p:sldId id="340" r:id="rId53"/>
    <p:sldId id="382" r:id="rId54"/>
    <p:sldId id="342" r:id="rId55"/>
    <p:sldId id="343" r:id="rId56"/>
    <p:sldId id="392" r:id="rId57"/>
    <p:sldId id="391" r:id="rId58"/>
    <p:sldId id="344" r:id="rId59"/>
    <p:sldId id="383" r:id="rId60"/>
    <p:sldId id="34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00" d="100"/>
          <a:sy n="100"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8D032-44E4-46C8-A4AC-299FC83C9B28}"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C1333-3E11-4DB3-A4BE-718435B95BC2}" type="slidenum">
              <a:rPr lang="en-US" smtClean="0"/>
              <a:t>‹#›</a:t>
            </a:fld>
            <a:endParaRPr lang="en-US"/>
          </a:p>
        </p:txBody>
      </p:sp>
    </p:spTree>
    <p:extLst>
      <p:ext uri="{BB962C8B-B14F-4D97-AF65-F5344CB8AC3E}">
        <p14:creationId xmlns:p14="http://schemas.microsoft.com/office/powerpoint/2010/main" val="205634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857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1FD4-CC6C-821A-BA89-CA1D156B54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976552-D8F9-4BF5-A153-17F610890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3CD1F5-2D58-15B5-E9E7-FBE38A403AEA}"/>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5" name="Footer Placeholder 4">
            <a:extLst>
              <a:ext uri="{FF2B5EF4-FFF2-40B4-BE49-F238E27FC236}">
                <a16:creationId xmlns:a16="http://schemas.microsoft.com/office/drawing/2014/main" id="{A1AB25F9-5497-E971-564A-7EBB9BB9E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CC4B5-F765-868A-71CF-B7B2A3C04B1E}"/>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221028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F165-CF2A-09A4-4C1B-0C1F2C711B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EE0BC9-5317-6BC8-7E96-A4F981692F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EE841-CB02-E8F5-EFB4-009510AD3F77}"/>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5" name="Footer Placeholder 4">
            <a:extLst>
              <a:ext uri="{FF2B5EF4-FFF2-40B4-BE49-F238E27FC236}">
                <a16:creationId xmlns:a16="http://schemas.microsoft.com/office/drawing/2014/main" id="{9A7C4307-40FF-9483-84EC-4EE6BD9BA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2EF5A-5B2F-58EB-78BC-4ACC54101A75}"/>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178897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7D5294-C53C-CB58-4990-3335649488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5C6024-9158-83B5-53F1-83651D3E3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85E79-0E48-0303-3249-3E0D9BBD0B77}"/>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5" name="Footer Placeholder 4">
            <a:extLst>
              <a:ext uri="{FF2B5EF4-FFF2-40B4-BE49-F238E27FC236}">
                <a16:creationId xmlns:a16="http://schemas.microsoft.com/office/drawing/2014/main" id="{D53FF4CD-C251-BFC3-88F4-117B17F5F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5016C-B6E6-5422-1F1D-EA26926B7FB7}"/>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324426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547424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8671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4521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7/8/2024</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4117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28D2-3290-4C16-75C6-801283E68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B393A8-6EEA-EFCB-F5B1-FA64256756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F601F-A067-0CB0-3F62-CA1309760BA2}"/>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5" name="Footer Placeholder 4">
            <a:extLst>
              <a:ext uri="{FF2B5EF4-FFF2-40B4-BE49-F238E27FC236}">
                <a16:creationId xmlns:a16="http://schemas.microsoft.com/office/drawing/2014/main" id="{24F7EA67-7310-D08F-C7D8-F0A5FF865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DAB8-9455-5627-2BC0-8FA68BC191AF}"/>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193142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BABB-7C56-088A-2AC0-8487C4CE43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A70483-E429-A1B6-70AB-FC85A7B67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1BFE9-9781-721A-E864-D6EEE4B3837E}"/>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5" name="Footer Placeholder 4">
            <a:extLst>
              <a:ext uri="{FF2B5EF4-FFF2-40B4-BE49-F238E27FC236}">
                <a16:creationId xmlns:a16="http://schemas.microsoft.com/office/drawing/2014/main" id="{3CDF3194-F7AB-A94B-34A4-257D1B693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FAED1-74CE-7462-5F92-B640D04FAA2B}"/>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401966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2B17-3F43-C480-D32C-D51C1D59C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F5D81-5578-86A3-C735-A4782FB152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B2F1A9-C66C-4BD3-5D03-8B2433793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64315A-241F-ABEC-4C08-9963031F2BE0}"/>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6" name="Footer Placeholder 5">
            <a:extLst>
              <a:ext uri="{FF2B5EF4-FFF2-40B4-BE49-F238E27FC236}">
                <a16:creationId xmlns:a16="http://schemas.microsoft.com/office/drawing/2014/main" id="{A78C4602-03FD-E5E1-3411-3DD4B73F3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EE5C1-6CF6-8B96-F8AB-5BE6E30FC9D5}"/>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419803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544C-7656-9C2B-4171-281CE5DAD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B29FF-F106-8DAC-D5A2-CEEBC6CB4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26CCEC-F19E-7019-BFAF-0AA75C5AF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15B0F-776E-9D97-86C1-14A5B05B0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D1BE6-DD0F-CEF1-CEFF-65C1C0E17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ADBC59-E925-68DB-A492-9D12B08C96A3}"/>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8" name="Footer Placeholder 7">
            <a:extLst>
              <a:ext uri="{FF2B5EF4-FFF2-40B4-BE49-F238E27FC236}">
                <a16:creationId xmlns:a16="http://schemas.microsoft.com/office/drawing/2014/main" id="{F0B8854F-244D-2932-A2D1-FA82962BD5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BF2168-3EC4-9E74-425A-A1BC5CA89EA9}"/>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417852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A477-8789-F637-F6E7-C1874B58D0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97327-AFE2-FDC0-363A-C38C9FEFA71E}"/>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4" name="Footer Placeholder 3">
            <a:extLst>
              <a:ext uri="{FF2B5EF4-FFF2-40B4-BE49-F238E27FC236}">
                <a16:creationId xmlns:a16="http://schemas.microsoft.com/office/drawing/2014/main" id="{8B19F234-7CD0-236C-37D6-A60C16307D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651B14-BEBA-CDAA-B147-EC341A2239D9}"/>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75680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C9171-6DC0-C31A-E34C-76E3F5AFDA52}"/>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3" name="Footer Placeholder 2">
            <a:extLst>
              <a:ext uri="{FF2B5EF4-FFF2-40B4-BE49-F238E27FC236}">
                <a16:creationId xmlns:a16="http://schemas.microsoft.com/office/drawing/2014/main" id="{294FEE49-8848-F6BF-0FA7-0413849FB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DB67B-D64E-4359-C644-7F4C9139B29A}"/>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344396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B206-4A83-2D04-D775-C4B04FC70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7EB0ED-B3E5-8EA1-E0B6-3BF44AAB0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01A041-4E0D-76FE-7A1D-909B9C251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29731-0A13-063A-F9D2-DAA99F571E83}"/>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6" name="Footer Placeholder 5">
            <a:extLst>
              <a:ext uri="{FF2B5EF4-FFF2-40B4-BE49-F238E27FC236}">
                <a16:creationId xmlns:a16="http://schemas.microsoft.com/office/drawing/2014/main" id="{32139A8A-866C-C19E-F7DE-6E17AA04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B3090-AFCD-CB66-9552-E69E0FED90A2}"/>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386931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79D1-70BD-90AE-54CD-221EEEB5A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E1137A-066C-6F3D-03C7-C6F9FC6DFB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04E9E-4875-DCBF-198C-00734BEBC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B9591-0CEE-8731-9257-F69216196CE2}"/>
              </a:ext>
            </a:extLst>
          </p:cNvPr>
          <p:cNvSpPr>
            <a:spLocks noGrp="1"/>
          </p:cNvSpPr>
          <p:nvPr>
            <p:ph type="dt" sz="half" idx="10"/>
          </p:nvPr>
        </p:nvSpPr>
        <p:spPr/>
        <p:txBody>
          <a:bodyPr/>
          <a:lstStyle/>
          <a:p>
            <a:fld id="{9FCBDB04-0868-4732-B059-7B54AFFA1EB2}" type="datetimeFigureOut">
              <a:rPr lang="en-US" smtClean="0"/>
              <a:t>7/8/2024</a:t>
            </a:fld>
            <a:endParaRPr lang="en-US"/>
          </a:p>
        </p:txBody>
      </p:sp>
      <p:sp>
        <p:nvSpPr>
          <p:cNvPr id="6" name="Footer Placeholder 5">
            <a:extLst>
              <a:ext uri="{FF2B5EF4-FFF2-40B4-BE49-F238E27FC236}">
                <a16:creationId xmlns:a16="http://schemas.microsoft.com/office/drawing/2014/main" id="{CC783781-60DF-AE22-AA6C-0E97A4DE5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5B484-5612-AE23-2139-C97F8BF5866D}"/>
              </a:ext>
            </a:extLst>
          </p:cNvPr>
          <p:cNvSpPr>
            <a:spLocks noGrp="1"/>
          </p:cNvSpPr>
          <p:nvPr>
            <p:ph type="sldNum" sz="quarter" idx="12"/>
          </p:nvPr>
        </p:nvSpPr>
        <p:spPr/>
        <p:txBody>
          <a:bodyPr/>
          <a:lstStyle/>
          <a:p>
            <a:fld id="{9E13FBF1-E32D-49F5-89A4-7D064B5D4760}" type="slidenum">
              <a:rPr lang="en-US" smtClean="0"/>
              <a:t>‹#›</a:t>
            </a:fld>
            <a:endParaRPr lang="en-US"/>
          </a:p>
        </p:txBody>
      </p:sp>
    </p:spTree>
    <p:extLst>
      <p:ext uri="{BB962C8B-B14F-4D97-AF65-F5344CB8AC3E}">
        <p14:creationId xmlns:p14="http://schemas.microsoft.com/office/powerpoint/2010/main" val="375004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6D1A2D-1713-653A-FCC4-AD8DA2768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3D3F86-1669-08C9-5D79-4B6967482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F98E0-CFED-3942-9C21-A6AEFD0E2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BDB04-0868-4732-B059-7B54AFFA1EB2}" type="datetimeFigureOut">
              <a:rPr lang="en-US" smtClean="0"/>
              <a:t>7/8/2024</a:t>
            </a:fld>
            <a:endParaRPr lang="en-US"/>
          </a:p>
        </p:txBody>
      </p:sp>
      <p:sp>
        <p:nvSpPr>
          <p:cNvPr id="5" name="Footer Placeholder 4">
            <a:extLst>
              <a:ext uri="{FF2B5EF4-FFF2-40B4-BE49-F238E27FC236}">
                <a16:creationId xmlns:a16="http://schemas.microsoft.com/office/drawing/2014/main" id="{511FD1A8-A651-C541-0959-89D17121C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CF9DC0-2170-4504-04CD-F4450F2D0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3FBF1-E32D-49F5-89A4-7D064B5D4760}" type="slidenum">
              <a:rPr lang="en-US" smtClean="0"/>
              <a:t>‹#›</a:t>
            </a:fld>
            <a:endParaRPr lang="en-US"/>
          </a:p>
        </p:txBody>
      </p:sp>
    </p:spTree>
    <p:extLst>
      <p:ext uri="{BB962C8B-B14F-4D97-AF65-F5344CB8AC3E}">
        <p14:creationId xmlns:p14="http://schemas.microsoft.com/office/powerpoint/2010/main" val="216142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4.png"/><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26.png"/><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9086-589A-0913-0001-AE03198A093B}"/>
              </a:ext>
            </a:extLst>
          </p:cNvPr>
          <p:cNvSpPr>
            <a:spLocks noGrp="1"/>
          </p:cNvSpPr>
          <p:nvPr>
            <p:ph type="ctrTitle"/>
          </p:nvPr>
        </p:nvSpPr>
        <p:spPr/>
        <p:txBody>
          <a:bodyPr/>
          <a:lstStyle/>
          <a:p>
            <a:r>
              <a:rPr lang="en-US" altLang="en-US" dirty="0">
                <a:latin typeface="+mn-lt"/>
              </a:rPr>
              <a:t>Arrays and Lists</a:t>
            </a:r>
            <a:br>
              <a:rPr lang="en-US" altLang="en-US" dirty="0">
                <a:latin typeface="+mn-lt"/>
              </a:rPr>
            </a:br>
            <a:endParaRPr lang="en-US" dirty="0"/>
          </a:p>
        </p:txBody>
      </p:sp>
      <p:sp>
        <p:nvSpPr>
          <p:cNvPr id="3" name="Subtitle 2">
            <a:extLst>
              <a:ext uri="{FF2B5EF4-FFF2-40B4-BE49-F238E27FC236}">
                <a16:creationId xmlns:a16="http://schemas.microsoft.com/office/drawing/2014/main" id="{DABC0961-247A-EC3B-60DC-F437CB3514C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17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125" y="551164"/>
            <a:ext cx="8229600" cy="800189"/>
          </a:xfrm>
        </p:spPr>
        <p:txBody>
          <a:bodyPr vert="horz"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cs typeface="Arial"/>
              </a:rPr>
              <a:t>Array Basics </a:t>
            </a:r>
            <a:r>
              <a:rPr lang="en-US" altLang="en-US" sz="2400" b="0" dirty="0">
                <a:solidFill>
                  <a:schemeClr val="tx1"/>
                </a:solidFill>
                <a:latin typeface="Times New Roman" panose="02020603050405020304" pitchFamily="18" charset="0"/>
                <a:cs typeface="Arial"/>
              </a:rPr>
              <a:t>(3 of 7)</a:t>
            </a:r>
            <a:endParaRPr lang="en-US" altLang="en-US" sz="2400" b="0" dirty="0">
              <a:solidFill>
                <a:schemeClr val="tx1"/>
              </a:solidFill>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1981200" y="1600201"/>
            <a:ext cx="8229600" cy="3050035"/>
          </a:xfrm>
        </p:spPr>
        <p:txBody>
          <a:bodyPr vert="horz" wrap="square" lIns="91425" tIns="91425" rIns="91425" bIns="91425" rtlCol="0" anchor="t" anchorCtr="0">
            <a:spAutoFit/>
          </a:bodyPr>
          <a:lstStyle/>
          <a:p>
            <a:pPr lvl="0" fontAlgn="base">
              <a:spcAft>
                <a:spcPct val="0"/>
              </a:spcAft>
            </a:pPr>
            <a:r>
              <a:rPr lang="en-US" altLang="en-US" sz="2400" dirty="0">
                <a:solidFill>
                  <a:srgbClr val="000000"/>
                </a:solidFill>
                <a:latin typeface="Arial (Body)"/>
              </a:rPr>
              <a:t>Arrays are reference type objects</a:t>
            </a:r>
          </a:p>
          <a:p>
            <a:pPr lvl="0" fontAlgn="base">
              <a:spcAft>
                <a:spcPct val="0"/>
              </a:spcAft>
            </a:pPr>
            <a:r>
              <a:rPr lang="en-US" altLang="en-US" sz="2400" dirty="0">
                <a:solidFill>
                  <a:srgbClr val="000000"/>
                </a:solidFill>
                <a:latin typeface="Arial (Body)"/>
              </a:rPr>
              <a:t>To create an array, you need to:</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declare a reference type object</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create the object and associate it with the reference variable</a:t>
            </a:r>
          </a:p>
          <a:p>
            <a:pPr fontAlgn="base">
              <a:spcAft>
                <a:spcPct val="0"/>
              </a:spcAft>
            </a:pPr>
            <a:r>
              <a:rPr lang="en-US" altLang="en-US" sz="2400" dirty="0">
                <a:solidFill>
                  <a:srgbClr val="000000"/>
                </a:solidFill>
                <a:latin typeface="Arial (Body)"/>
              </a:rPr>
              <a:t>In C#, the generic format to declare a reference variable for an array is:</a:t>
            </a:r>
            <a:endParaRPr lang="en-US" sz="2400" dirty="0"/>
          </a:p>
        </p:txBody>
      </p:sp>
      <p:pic>
        <p:nvPicPr>
          <p:cNvPr id="5" name="Picture 4" descr="A line of code, as follows. Data type left bracket right bracket array name semicolon."/>
          <p:cNvPicPr>
            <a:picLocks noChangeAspect="1"/>
          </p:cNvPicPr>
          <p:nvPr/>
        </p:nvPicPr>
        <p:blipFill>
          <a:blip r:embed="rId2"/>
          <a:stretch>
            <a:fillRect/>
          </a:stretch>
        </p:blipFill>
        <p:spPr>
          <a:xfrm>
            <a:off x="3484833" y="4899083"/>
            <a:ext cx="3907887" cy="663962"/>
          </a:xfrm>
          <a:prstGeom prst="rect">
            <a:avLst/>
          </a:prstGeom>
        </p:spPr>
      </p:pic>
    </p:spTree>
    <p:extLst>
      <p:ext uri="{BB962C8B-B14F-4D97-AF65-F5344CB8AC3E}">
        <p14:creationId xmlns:p14="http://schemas.microsoft.com/office/powerpoint/2010/main" val="365655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cs typeface="Arial"/>
              </a:rPr>
              <a:t>Array Basics </a:t>
            </a:r>
            <a:r>
              <a:rPr lang="en-US" altLang="en-US" sz="2000" dirty="0">
                <a:latin typeface="Times New Roman" panose="02020603050405020304" pitchFamily="18" charset="0"/>
                <a:cs typeface="Arial"/>
              </a:rPr>
              <a:t>(4 of 7)</a:t>
            </a:r>
          </a:p>
        </p:txBody>
      </p:sp>
      <p:sp>
        <p:nvSpPr>
          <p:cNvPr id="5" name="Content Placeholder 4"/>
          <p:cNvSpPr>
            <a:spLocks noGrp="1"/>
          </p:cNvSpPr>
          <p:nvPr>
            <p:ph idx="1"/>
          </p:nvPr>
        </p:nvSpPr>
        <p:spPr>
          <a:xfrm>
            <a:off x="1981200" y="1600201"/>
            <a:ext cx="8229600" cy="519545"/>
          </a:xfrm>
        </p:spPr>
        <p:txBody>
          <a:bodyPr/>
          <a:lstStyle/>
          <a:p>
            <a:pPr indent="-255600"/>
            <a:r>
              <a:rPr lang="en-US" altLang="en-US" sz="2400" dirty="0"/>
              <a:t>For example,</a:t>
            </a:r>
            <a:endParaRPr lang="en-IN" sz="2400" dirty="0"/>
          </a:p>
        </p:txBody>
      </p:sp>
      <p:pic>
        <p:nvPicPr>
          <p:cNvPr id="10" name="Picture 9" descr="A line of code, as follows. i n t left bracket right bracket numbers array semicolon."/>
          <p:cNvPicPr>
            <a:picLocks noChangeAspect="1"/>
          </p:cNvPicPr>
          <p:nvPr/>
        </p:nvPicPr>
        <p:blipFill rotWithShape="1">
          <a:blip r:embed="rId2"/>
          <a:srcRect l="12689" t="6172" r="-1"/>
          <a:stretch/>
        </p:blipFill>
        <p:spPr>
          <a:xfrm>
            <a:off x="4056697" y="1594559"/>
            <a:ext cx="2621709" cy="440460"/>
          </a:xfrm>
          <a:prstGeom prst="rect">
            <a:avLst/>
          </a:prstGeom>
        </p:spPr>
      </p:pic>
      <p:sp>
        <p:nvSpPr>
          <p:cNvPr id="6" name="Content Placeholder 5"/>
          <p:cNvSpPr>
            <a:spLocks noGrp="1"/>
          </p:cNvSpPr>
          <p:nvPr>
            <p:ph idx="13"/>
          </p:nvPr>
        </p:nvSpPr>
        <p:spPr>
          <a:xfrm>
            <a:off x="1981200" y="2356794"/>
            <a:ext cx="8229600" cy="781243"/>
          </a:xfrm>
        </p:spPr>
        <p:txBody>
          <a:bodyPr/>
          <a:lstStyle/>
          <a:p>
            <a:pPr indent="-255600"/>
            <a:r>
              <a:rPr lang="en-US" altLang="en-US" sz="2400" dirty="0"/>
              <a:t>The generic format to create the array object and associate it with the variable is:</a:t>
            </a:r>
          </a:p>
        </p:txBody>
      </p:sp>
      <p:pic>
        <p:nvPicPr>
          <p:cNvPr id="12" name="Picture 11" descr="A line of code, as follows. array name = new data type left bracket array size right bracket semicolon."/>
          <p:cNvPicPr>
            <a:picLocks noChangeAspect="1"/>
          </p:cNvPicPr>
          <p:nvPr/>
        </p:nvPicPr>
        <p:blipFill>
          <a:blip r:embed="rId3"/>
          <a:stretch>
            <a:fillRect/>
          </a:stretch>
        </p:blipFill>
        <p:spPr>
          <a:xfrm>
            <a:off x="3220285" y="3204113"/>
            <a:ext cx="5342723" cy="537343"/>
          </a:xfrm>
          <a:prstGeom prst="rect">
            <a:avLst/>
          </a:prstGeom>
        </p:spPr>
      </p:pic>
      <p:sp>
        <p:nvSpPr>
          <p:cNvPr id="7" name="Content Placeholder 6"/>
          <p:cNvSpPr>
            <a:spLocks noGrp="1"/>
          </p:cNvSpPr>
          <p:nvPr>
            <p:ph idx="14"/>
          </p:nvPr>
        </p:nvSpPr>
        <p:spPr>
          <a:xfrm>
            <a:off x="1981200" y="3812503"/>
            <a:ext cx="8229600" cy="919336"/>
          </a:xfrm>
        </p:spPr>
        <p:txBody>
          <a:bodyPr/>
          <a:lstStyle/>
          <a:p>
            <a:pPr indent="-255600"/>
            <a:r>
              <a:rPr lang="en-US" altLang="en-US" sz="2400" dirty="0"/>
              <a:t>The </a:t>
            </a:r>
            <a:r>
              <a:rPr lang="en-US" altLang="en-US" sz="2400" dirty="0">
                <a:latin typeface="Courier New" panose="02070309020205020404" pitchFamily="49" charset="0"/>
                <a:cs typeface="Courier New" panose="02070309020205020404" pitchFamily="49" charset="0"/>
              </a:rPr>
              <a:t>new</a:t>
            </a:r>
            <a:r>
              <a:rPr lang="en-US" altLang="en-US" sz="2400" b="1" dirty="0"/>
              <a:t> </a:t>
            </a:r>
            <a:r>
              <a:rPr lang="en-US" altLang="en-US" sz="2400" dirty="0"/>
              <a:t>keyword creates an object in memory; it also returns a reference to that array. For example,</a:t>
            </a:r>
            <a:endParaRPr lang="en-IN" sz="2400" dirty="0"/>
          </a:p>
        </p:txBody>
      </p:sp>
      <p:pic>
        <p:nvPicPr>
          <p:cNvPr id="13" name="Picture 12" descr="A line of code, as follows. numbers array = new i n t left bracket 6 right bracket semicolon."/>
          <p:cNvPicPr>
            <a:picLocks noChangeAspect="1"/>
          </p:cNvPicPr>
          <p:nvPr/>
        </p:nvPicPr>
        <p:blipFill rotWithShape="1">
          <a:blip r:embed="rId4"/>
          <a:srcRect l="13089" t="4183"/>
          <a:stretch/>
        </p:blipFill>
        <p:spPr>
          <a:xfrm>
            <a:off x="3367423" y="4781262"/>
            <a:ext cx="3562546" cy="476537"/>
          </a:xfrm>
          <a:prstGeom prst="rect">
            <a:avLst/>
          </a:prstGeom>
        </p:spPr>
      </p:pic>
    </p:spTree>
    <p:extLst>
      <p:ext uri="{BB962C8B-B14F-4D97-AF65-F5344CB8AC3E}">
        <p14:creationId xmlns:p14="http://schemas.microsoft.com/office/powerpoint/2010/main" val="20893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2461"/>
            <a:ext cx="8229600" cy="800189"/>
          </a:xfrm>
        </p:spPr>
        <p:txBody>
          <a:bodyPr vert="horz"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cs typeface="Arial"/>
              </a:rPr>
              <a:t>Array Basics </a:t>
            </a:r>
            <a:r>
              <a:rPr lang="en-US" altLang="en-US" sz="2800" b="0" dirty="0">
                <a:solidFill>
                  <a:schemeClr val="tx1"/>
                </a:solidFill>
                <a:latin typeface="Times New Roman" panose="02020603050405020304" pitchFamily="18" charset="0"/>
                <a:cs typeface="Arial"/>
              </a:rPr>
              <a:t>(5 of 7)</a:t>
            </a:r>
            <a:endParaRPr lang="en-US" altLang="en-US" sz="2800" b="0" dirty="0">
              <a:solidFill>
                <a:schemeClr val="tx1"/>
              </a:solidFill>
              <a:latin typeface="Times New Roman" panose="02020603050405020304" pitchFamily="18" charset="0"/>
              <a:ea typeface="+mj-ea"/>
              <a:cs typeface="Arial"/>
            </a:endParaRPr>
          </a:p>
        </p:txBody>
      </p:sp>
      <p:sp>
        <p:nvSpPr>
          <p:cNvPr id="7" name="Text Placeholder 6"/>
          <p:cNvSpPr>
            <a:spLocks noGrp="1"/>
          </p:cNvSpPr>
          <p:nvPr>
            <p:ph type="body" idx="1"/>
          </p:nvPr>
        </p:nvSpPr>
        <p:spPr>
          <a:xfrm>
            <a:off x="1981200" y="1600201"/>
            <a:ext cx="8229600" cy="727364"/>
          </a:xfrm>
        </p:spPr>
        <p:txBody>
          <a:bodyPr/>
          <a:lstStyle/>
          <a:p>
            <a:r>
              <a:rPr lang="en-US" altLang="en-US" sz="2400" dirty="0">
                <a:latin typeface="+mn-lt"/>
              </a:rPr>
              <a:t>In the previous example, there are two statements:</a:t>
            </a:r>
          </a:p>
        </p:txBody>
      </p:sp>
      <p:pic>
        <p:nvPicPr>
          <p:cNvPr id="10" name="Picture 9" descr="The code has 2 lines, as follows. Line 1. i n t left bracket right bracket numbers array semicolon. Line 2. Numbers array = new i n t left bracket 6 right bracket semicolon."/>
          <p:cNvPicPr>
            <a:picLocks noChangeAspect="1"/>
          </p:cNvPicPr>
          <p:nvPr/>
        </p:nvPicPr>
        <p:blipFill>
          <a:blip r:embed="rId2"/>
          <a:stretch>
            <a:fillRect/>
          </a:stretch>
        </p:blipFill>
        <p:spPr>
          <a:xfrm>
            <a:off x="3064700" y="2498256"/>
            <a:ext cx="4080940" cy="930744"/>
          </a:xfrm>
          <a:prstGeom prst="rect">
            <a:avLst/>
          </a:prstGeom>
        </p:spPr>
      </p:pic>
      <p:sp>
        <p:nvSpPr>
          <p:cNvPr id="8" name="Text Placeholder 7"/>
          <p:cNvSpPr>
            <a:spLocks noGrp="1"/>
          </p:cNvSpPr>
          <p:nvPr>
            <p:ph type="body" idx="2"/>
          </p:nvPr>
        </p:nvSpPr>
        <p:spPr>
          <a:xfrm>
            <a:off x="1981200" y="3839569"/>
            <a:ext cx="8229600" cy="914400"/>
          </a:xfrm>
        </p:spPr>
        <p:txBody>
          <a:bodyPr/>
          <a:lstStyle/>
          <a:p>
            <a:r>
              <a:rPr lang="en-US" altLang="en-US" sz="2400" dirty="0">
                <a:latin typeface="+mn-lt"/>
              </a:rPr>
              <a:t>These two statements can be combined into one statement:</a:t>
            </a:r>
          </a:p>
        </p:txBody>
      </p:sp>
      <p:pic>
        <p:nvPicPr>
          <p:cNvPr id="11" name="Picture 10" descr="A line of code, as follows. i n t left bracket right bracket numbers array = new i n t left bracket 6 right bracket semicolon."/>
          <p:cNvPicPr>
            <a:picLocks noChangeAspect="1"/>
          </p:cNvPicPr>
          <p:nvPr/>
        </p:nvPicPr>
        <p:blipFill>
          <a:blip r:embed="rId3"/>
          <a:stretch>
            <a:fillRect/>
          </a:stretch>
        </p:blipFill>
        <p:spPr>
          <a:xfrm>
            <a:off x="3040207" y="4473764"/>
            <a:ext cx="4998523" cy="560410"/>
          </a:xfrm>
          <a:prstGeom prst="rect">
            <a:avLst/>
          </a:prstGeom>
        </p:spPr>
      </p:pic>
    </p:spTree>
    <p:extLst>
      <p:ext uri="{BB962C8B-B14F-4D97-AF65-F5344CB8AC3E}">
        <p14:creationId xmlns:p14="http://schemas.microsoft.com/office/powerpoint/2010/main" val="50898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2461"/>
            <a:ext cx="8229600" cy="800189"/>
          </a:xfrm>
        </p:spPr>
        <p:txBody>
          <a:bodyPr vert="horz"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cs typeface="Arial"/>
              </a:rPr>
              <a:t>Array Basics </a:t>
            </a:r>
            <a:r>
              <a:rPr lang="en-US" altLang="en-US" sz="2800" b="0" dirty="0">
                <a:solidFill>
                  <a:schemeClr val="tx1"/>
                </a:solidFill>
                <a:latin typeface="Times New Roman" panose="02020603050405020304" pitchFamily="18" charset="0"/>
                <a:cs typeface="Arial"/>
              </a:rPr>
              <a:t>(6 of 7)</a:t>
            </a:r>
            <a:endParaRPr lang="en-US" altLang="en-US" sz="2800" b="0" dirty="0">
              <a:solidFill>
                <a:schemeClr val="tx1"/>
              </a:solidFill>
              <a:latin typeface="Times New Roman" panose="02020603050405020304" pitchFamily="18" charset="0"/>
              <a:ea typeface="+mj-ea"/>
              <a:cs typeface="Arial"/>
            </a:endParaRPr>
          </a:p>
        </p:txBody>
      </p:sp>
      <p:sp>
        <p:nvSpPr>
          <p:cNvPr id="7" name="Text Placeholder 6"/>
          <p:cNvSpPr>
            <a:spLocks noGrp="1"/>
          </p:cNvSpPr>
          <p:nvPr>
            <p:ph type="body" idx="1"/>
          </p:nvPr>
        </p:nvSpPr>
        <p:spPr>
          <a:xfrm>
            <a:off x="1981200" y="1600201"/>
            <a:ext cx="8229600" cy="1385595"/>
          </a:xfrm>
        </p:spPr>
        <p:txBody>
          <a:bodyPr/>
          <a:lstStyle/>
          <a:p>
            <a:r>
              <a:rPr lang="en-US" altLang="en-US" sz="2400" dirty="0">
                <a:latin typeface="+mn-lt"/>
              </a:rPr>
              <a:t>If you are declaring an array inside a method, you can use the </a:t>
            </a:r>
            <a:r>
              <a:rPr lang="en-US" altLang="en-US" sz="2400" dirty="0">
                <a:latin typeface="Cascadia Code" panose="020B0609020000020004" pitchFamily="49" charset="0"/>
                <a:cs typeface="Cascadia Code" panose="020B0609020000020004" pitchFamily="49" charset="0"/>
              </a:rPr>
              <a:t>var</a:t>
            </a:r>
            <a:r>
              <a:rPr lang="en-US" altLang="en-US" sz="2400" dirty="0">
                <a:latin typeface="+mn-lt"/>
              </a:rPr>
              <a:t> keyword to further simplify the declaration:</a:t>
            </a:r>
          </a:p>
        </p:txBody>
      </p:sp>
      <p:sp>
        <p:nvSpPr>
          <p:cNvPr id="5" name="TextBox 4">
            <a:extLst>
              <a:ext uri="{FF2B5EF4-FFF2-40B4-BE49-F238E27FC236}">
                <a16:creationId xmlns:a16="http://schemas.microsoft.com/office/drawing/2014/main" id="{ACC1A18C-2F48-037A-BC10-36574B91DC77}"/>
              </a:ext>
            </a:extLst>
          </p:cNvPr>
          <p:cNvSpPr txBox="1"/>
          <p:nvPr/>
        </p:nvSpPr>
        <p:spPr>
          <a:xfrm>
            <a:off x="2308744" y="2811682"/>
            <a:ext cx="5567691" cy="461665"/>
          </a:xfrm>
          <a:prstGeom prst="rect">
            <a:avLst/>
          </a:prstGeom>
          <a:noFill/>
        </p:spPr>
        <p:txBody>
          <a:bodyPr wrap="square" rtlCol="0">
            <a:spAutoFit/>
          </a:bodyPr>
          <a:lstStyle/>
          <a:p>
            <a:r>
              <a:rPr lang="en-US" sz="2400" dirty="0">
                <a:latin typeface="Cascadia Code" panose="020B0609020000020004" pitchFamily="49" charset="0"/>
                <a:cs typeface="Cascadia Code" panose="020B0609020000020004" pitchFamily="49" charset="0"/>
              </a:rPr>
              <a:t>var </a:t>
            </a:r>
            <a:r>
              <a:rPr lang="en-US" sz="2400" dirty="0" err="1">
                <a:latin typeface="Cascadia Code" panose="020B0609020000020004" pitchFamily="49" charset="0"/>
                <a:cs typeface="Cascadia Code" panose="020B0609020000020004" pitchFamily="49" charset="0"/>
              </a:rPr>
              <a:t>numbersArray</a:t>
            </a:r>
            <a:r>
              <a:rPr lang="en-US" sz="2400" dirty="0">
                <a:latin typeface="Cascadia Code" panose="020B0609020000020004" pitchFamily="49" charset="0"/>
                <a:cs typeface="Cascadia Code" panose="020B0609020000020004" pitchFamily="49" charset="0"/>
              </a:rPr>
              <a:t> = new int[6];</a:t>
            </a:r>
          </a:p>
        </p:txBody>
      </p:sp>
    </p:spTree>
    <p:extLst>
      <p:ext uri="{BB962C8B-B14F-4D97-AF65-F5344CB8AC3E}">
        <p14:creationId xmlns:p14="http://schemas.microsoft.com/office/powerpoint/2010/main" val="414529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7839075" cy="747882"/>
          </a:xfrm>
        </p:spPr>
        <p:txBody>
          <a:bodyPr vert="horz" wrap="square"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cs typeface="Arial"/>
              </a:rPr>
              <a:t>Array Basics </a:t>
            </a:r>
            <a:r>
              <a:rPr lang="en-US" altLang="en-US" sz="2000" dirty="0">
                <a:latin typeface="Times New Roman" panose="02020603050405020304" pitchFamily="18" charset="0"/>
                <a:cs typeface="Arial"/>
              </a:rPr>
              <a:t>(7 of 7)</a:t>
            </a:r>
          </a:p>
        </p:txBody>
      </p:sp>
      <p:sp>
        <p:nvSpPr>
          <p:cNvPr id="5" name="Content Placeholder 4"/>
          <p:cNvSpPr>
            <a:spLocks noGrp="1"/>
          </p:cNvSpPr>
          <p:nvPr>
            <p:ph idx="1"/>
          </p:nvPr>
        </p:nvSpPr>
        <p:spPr>
          <a:xfrm>
            <a:off x="1981200" y="1600200"/>
            <a:ext cx="8229600" cy="533400"/>
          </a:xfrm>
        </p:spPr>
        <p:txBody>
          <a:bodyPr/>
          <a:lstStyle/>
          <a:p>
            <a:pPr indent="-255600"/>
            <a:r>
              <a:rPr lang="en-US" altLang="en-US" sz="2400" dirty="0"/>
              <a:t>You can create arrays of any data type</a:t>
            </a:r>
          </a:p>
        </p:txBody>
      </p:sp>
      <p:pic>
        <p:nvPicPr>
          <p:cNvPr id="3" name="Picture 2" descr="3 array types. Type 1. Double left bracket right bracket temperatures = new double left bracket 100 right bracket semicolon. Type 2. decimal left bracket right bracket prices = new decimal left bracket 50 right bracket semicolon. Type 3. string left bracket right bracket name arrays = new string left bracket 1200 right bracket semicolon."/>
          <p:cNvPicPr>
            <a:picLocks noChangeAspect="1"/>
          </p:cNvPicPr>
          <p:nvPr/>
        </p:nvPicPr>
        <p:blipFill>
          <a:blip r:embed="rId2"/>
          <a:stretch>
            <a:fillRect/>
          </a:stretch>
        </p:blipFill>
        <p:spPr>
          <a:xfrm>
            <a:off x="2732288" y="2161984"/>
            <a:ext cx="4592833" cy="983217"/>
          </a:xfrm>
          <a:prstGeom prst="rect">
            <a:avLst/>
          </a:prstGeom>
        </p:spPr>
      </p:pic>
      <p:sp>
        <p:nvSpPr>
          <p:cNvPr id="6" name="Content Placeholder 5"/>
          <p:cNvSpPr>
            <a:spLocks noGrp="1"/>
          </p:cNvSpPr>
          <p:nvPr>
            <p:ph idx="13"/>
          </p:nvPr>
        </p:nvSpPr>
        <p:spPr>
          <a:xfrm>
            <a:off x="1997720" y="3499807"/>
            <a:ext cx="8229600" cy="919336"/>
          </a:xfrm>
        </p:spPr>
        <p:txBody>
          <a:bodyPr/>
          <a:lstStyle/>
          <a:p>
            <a:pPr indent="-255600"/>
            <a:r>
              <a:rPr lang="en-US" altLang="en-US" sz="2400" dirty="0"/>
              <a:t>An array’s size declarator must be a positive integer and can be a literal value</a:t>
            </a:r>
          </a:p>
        </p:txBody>
      </p:sp>
      <p:pic>
        <p:nvPicPr>
          <p:cNvPr id="4" name="Picture 3" descr="The code has 2 lines, as follows. Line 1. c o n s t i n t size = 6 semicolon. Line 2. i n t left bracket right bracket numbers array = new i n t left bracket size right bracket semicolon."/>
          <p:cNvPicPr>
            <a:picLocks noChangeAspect="1"/>
          </p:cNvPicPr>
          <p:nvPr/>
        </p:nvPicPr>
        <p:blipFill>
          <a:blip r:embed="rId3"/>
          <a:stretch>
            <a:fillRect/>
          </a:stretch>
        </p:blipFill>
        <p:spPr>
          <a:xfrm>
            <a:off x="2665613" y="4329128"/>
            <a:ext cx="4133446" cy="719390"/>
          </a:xfrm>
          <a:prstGeom prst="rect">
            <a:avLst/>
          </a:prstGeom>
        </p:spPr>
      </p:pic>
      <p:sp>
        <p:nvSpPr>
          <p:cNvPr id="7" name="Content Placeholder 6"/>
          <p:cNvSpPr>
            <a:spLocks noGrp="1"/>
          </p:cNvSpPr>
          <p:nvPr>
            <p:ph idx="14"/>
          </p:nvPr>
        </p:nvSpPr>
        <p:spPr>
          <a:xfrm>
            <a:off x="1981200" y="5220854"/>
            <a:ext cx="8229600" cy="919336"/>
          </a:xfrm>
        </p:spPr>
        <p:txBody>
          <a:bodyPr/>
          <a:lstStyle/>
          <a:p>
            <a:pPr indent="-255600"/>
            <a:r>
              <a:rPr lang="en-US" altLang="en-US" sz="2400" dirty="0"/>
              <a:t>It is a preferred practice to used a named constant as size declarator</a:t>
            </a:r>
          </a:p>
        </p:txBody>
      </p:sp>
    </p:spTree>
    <p:extLst>
      <p:ext uri="{BB962C8B-B14F-4D97-AF65-F5344CB8AC3E}">
        <p14:creationId xmlns:p14="http://schemas.microsoft.com/office/powerpoint/2010/main" val="225149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695324"/>
            <a:ext cx="8639175" cy="747882"/>
          </a:xfrm>
        </p:spPr>
        <p:txBody>
          <a:bodyPr vert="horz" wrap="square"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Array Elements </a:t>
            </a:r>
            <a:r>
              <a:rPr lang="en-IN" altLang="en-US" sz="2000" dirty="0">
                <a:latin typeface="Times New Roman" panose="02020603050405020304" pitchFamily="18" charset="0"/>
                <a:cs typeface="Arial"/>
              </a:rPr>
              <a:t>(1 of 2)</a:t>
            </a:r>
            <a:endParaRPr lang="en-US" altLang="en-US" sz="2000" dirty="0">
              <a:latin typeface="Times New Roman" panose="02020603050405020304" pitchFamily="18" charset="0"/>
              <a:cs typeface="Arial"/>
            </a:endParaRPr>
          </a:p>
        </p:txBody>
      </p:sp>
      <p:sp>
        <p:nvSpPr>
          <p:cNvPr id="22" name="Content Placeholder 21"/>
          <p:cNvSpPr>
            <a:spLocks noGrp="1"/>
          </p:cNvSpPr>
          <p:nvPr>
            <p:ph type="body" idx="1"/>
          </p:nvPr>
        </p:nvSpPr>
        <p:spPr/>
        <p:txBody>
          <a:bodyPr>
            <a:normAutofit/>
          </a:bodyPr>
          <a:lstStyle/>
          <a:p>
            <a:pPr eaLnBrk="1" hangingPunct="1">
              <a:buClr>
                <a:schemeClr val="tx2"/>
              </a:buClr>
              <a:buFont typeface="Arial" panose="020B0604020202020204" pitchFamily="34" charset="0"/>
              <a:buChar char="•"/>
            </a:pPr>
            <a:r>
              <a:rPr lang="en-US" altLang="en-US" dirty="0"/>
              <a:t>The storage locations in an array are known as </a:t>
            </a:r>
            <a:r>
              <a:rPr lang="en-US" altLang="en-US" b="1" dirty="0"/>
              <a:t>elements</a:t>
            </a:r>
            <a:endParaRPr lang="en-US" altLang="en-US" dirty="0"/>
          </a:p>
          <a:p>
            <a:pPr eaLnBrk="1" hangingPunct="1">
              <a:buClr>
                <a:schemeClr val="tx2"/>
              </a:buClr>
              <a:buFont typeface="Arial" panose="020B0604020202020204" pitchFamily="34" charset="0"/>
              <a:buChar char="•"/>
            </a:pPr>
            <a:r>
              <a:rPr lang="en-US" altLang="en-US" dirty="0"/>
              <a:t>In memory, an array’s elements are located in consecutive memory locations</a:t>
            </a:r>
          </a:p>
          <a:p>
            <a:pPr eaLnBrk="1" hangingPunct="1">
              <a:buClr>
                <a:schemeClr val="tx2"/>
              </a:buClr>
              <a:buFont typeface="Arial" panose="020B0604020202020204" pitchFamily="34" charset="0"/>
              <a:buChar char="•"/>
            </a:pPr>
            <a:r>
              <a:rPr lang="en-US" altLang="en-US" dirty="0"/>
              <a:t>Each element in an array is assigned a unique number known as a </a:t>
            </a:r>
            <a:r>
              <a:rPr lang="en-US" altLang="en-US" b="1" dirty="0"/>
              <a:t>subscript</a:t>
            </a:r>
            <a:endParaRPr lang="en-US" altLang="en-US" dirty="0"/>
          </a:p>
          <a:p>
            <a:pPr lvl="1" indent="-284400">
              <a:buClr>
                <a:schemeClr val="tx2"/>
              </a:buClr>
              <a:buFont typeface="Arial" panose="020B0604020202020204" pitchFamily="34" charset="0"/>
              <a:buChar char="–"/>
            </a:pPr>
            <a:r>
              <a:rPr lang="en-US" altLang="en-US" sz="2800" dirty="0"/>
              <a:t>Subscripts are used to identify specific elements in an array Subscripts start with </a:t>
            </a:r>
            <a:r>
              <a:rPr lang="en-US" altLang="en-US" sz="2800" dirty="0">
                <a:latin typeface="Courier New" panose="02070309020205020404" pitchFamily="49" charset="0"/>
                <a:cs typeface="Courier New" panose="02070309020205020404" pitchFamily="49" charset="0"/>
              </a:rPr>
              <a:t>0</a:t>
            </a:r>
            <a:r>
              <a:rPr lang="en-US" altLang="en-US" sz="2800" dirty="0"/>
              <a:t>. The first element has subscript </a:t>
            </a:r>
            <a:r>
              <a:rPr lang="en-US" altLang="en-US" sz="2800" dirty="0">
                <a:latin typeface="Courier New" panose="02070309020205020404" pitchFamily="49" charset="0"/>
                <a:cs typeface="Courier New" panose="02070309020205020404" pitchFamily="49" charset="0"/>
              </a:rPr>
              <a:t>0</a:t>
            </a:r>
            <a:r>
              <a:rPr lang="en-US" altLang="en-US" sz="2800" dirty="0"/>
              <a:t>, the nth element has </a:t>
            </a:r>
            <a:r>
              <a:rPr lang="en-US" altLang="en-US" sz="2800" dirty="0">
                <a:latin typeface="Courier New" panose="02070309020205020404" pitchFamily="49" charset="0"/>
                <a:cs typeface="Courier New" panose="02070309020205020404" pitchFamily="49" charset="0"/>
              </a:rPr>
              <a:t>n-1</a:t>
            </a:r>
            <a:r>
              <a:rPr lang="en-US" altLang="en-US" sz="2800" dirty="0"/>
              <a:t>.</a:t>
            </a:r>
          </a:p>
        </p:txBody>
      </p:sp>
    </p:spTree>
    <p:extLst>
      <p:ext uri="{BB962C8B-B14F-4D97-AF65-F5344CB8AC3E}">
        <p14:creationId xmlns:p14="http://schemas.microsoft.com/office/powerpoint/2010/main" val="59376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025" y="400541"/>
            <a:ext cx="8410575" cy="1097279"/>
          </a:xfrm>
        </p:spPr>
        <p:txBody>
          <a:bodyPr/>
          <a:lstStyle/>
          <a:p>
            <a:r>
              <a:rPr lang="en-IN" altLang="en-US" sz="4400" b="0" dirty="0">
                <a:solidFill>
                  <a:schemeClr val="tx1"/>
                </a:solidFill>
                <a:latin typeface="Times New Roman" panose="02020603050405020304" pitchFamily="18" charset="0"/>
                <a:ea typeface="+mj-ea"/>
                <a:cs typeface="Arial"/>
              </a:rPr>
              <a:t>Array Elements </a:t>
            </a:r>
            <a:r>
              <a:rPr lang="en-IN" altLang="en-US" sz="2000" b="0" dirty="0">
                <a:solidFill>
                  <a:schemeClr val="tx1"/>
                </a:solidFill>
                <a:latin typeface="Times New Roman" panose="02020603050405020304" pitchFamily="18" charset="0"/>
                <a:cs typeface="Arial"/>
              </a:rPr>
              <a:t>(2 of 2)</a:t>
            </a:r>
            <a:endParaRPr lang="en-IN" dirty="0">
              <a:solidFill>
                <a:schemeClr val="tx1"/>
              </a:solidFill>
            </a:endParaRPr>
          </a:p>
        </p:txBody>
      </p:sp>
      <p:pic>
        <p:nvPicPr>
          <p:cNvPr id="4" name="Picture 3" descr="A numbers array variable indicates to a five element array. In the array, each element is 0. From left to right, subscripts for each element in the array are as follows. 0, 1, 2, 3,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339" y="2042153"/>
            <a:ext cx="4849091" cy="1500909"/>
          </a:xfrm>
          <a:prstGeom prst="rect">
            <a:avLst/>
          </a:prstGeom>
        </p:spPr>
      </p:pic>
      <p:sp>
        <p:nvSpPr>
          <p:cNvPr id="3" name="Text Placeholder 2"/>
          <p:cNvSpPr>
            <a:spLocks noGrp="1"/>
          </p:cNvSpPr>
          <p:nvPr>
            <p:ph type="body" idx="1"/>
          </p:nvPr>
        </p:nvSpPr>
        <p:spPr>
          <a:xfrm>
            <a:off x="1981201" y="4058368"/>
            <a:ext cx="5058229" cy="602584"/>
          </a:xfrm>
        </p:spPr>
        <p:txBody>
          <a:bodyPr/>
          <a:lstStyle/>
          <a:p>
            <a:pPr eaLnBrk="1" hangingPunct="1">
              <a:spcBef>
                <a:spcPct val="0"/>
              </a:spcBef>
              <a:buFontTx/>
              <a:buNone/>
            </a:pPr>
            <a:r>
              <a:rPr lang="en-US" altLang="en-US" sz="2400" dirty="0"/>
              <a:t>When you create a numeric array in</a:t>
            </a:r>
            <a:endParaRPr lang="en-US" altLang="en-US" sz="2400" dirty="0">
              <a:latin typeface="+mn-lt"/>
            </a:endParaRPr>
          </a:p>
        </p:txBody>
      </p:sp>
      <p:graphicFrame>
        <p:nvGraphicFramePr>
          <p:cNvPr id="6" name="Object 5" descr="c sharp"/>
          <p:cNvGraphicFramePr>
            <a:graphicFrameLocks noChangeAspect="1"/>
          </p:cNvGraphicFramePr>
          <p:nvPr/>
        </p:nvGraphicFramePr>
        <p:xfrm>
          <a:off x="6937086" y="4183536"/>
          <a:ext cx="494974" cy="337483"/>
        </p:xfrm>
        <a:graphic>
          <a:graphicData uri="http://schemas.openxmlformats.org/presentationml/2006/ole">
            <mc:AlternateContent xmlns:mc="http://schemas.openxmlformats.org/markup-compatibility/2006">
              <mc:Choice xmlns:v="urn:schemas-microsoft-com:vml" Requires="v">
                <p:oleObj spid="_x0000_s3075" name="Equation" r:id="rId4" imgW="279360" imgH="190440" progId="Equation.DSMT4">
                  <p:embed/>
                </p:oleObj>
              </mc:Choice>
              <mc:Fallback>
                <p:oleObj name="Equation" r:id="rId4" imgW="279360" imgH="190440" progId="Equation.DSMT4">
                  <p:embed/>
                  <p:pic>
                    <p:nvPicPr>
                      <p:cNvPr id="6" name="Object 5" descr="c sharp"/>
                      <p:cNvPicPr/>
                      <p:nvPr/>
                    </p:nvPicPr>
                    <p:blipFill>
                      <a:blip r:embed="rId5"/>
                      <a:stretch>
                        <a:fillRect/>
                      </a:stretch>
                    </p:blipFill>
                    <p:spPr>
                      <a:xfrm>
                        <a:off x="6937086" y="4183536"/>
                        <a:ext cx="494974" cy="337483"/>
                      </a:xfrm>
                      <a:prstGeom prst="rect">
                        <a:avLst/>
                      </a:prstGeom>
                    </p:spPr>
                  </p:pic>
                </p:oleObj>
              </mc:Fallback>
            </mc:AlternateContent>
          </a:graphicData>
        </a:graphic>
      </p:graphicFrame>
      <p:sp>
        <p:nvSpPr>
          <p:cNvPr id="5" name="Text Placeholder 4"/>
          <p:cNvSpPr>
            <a:spLocks noGrp="1"/>
          </p:cNvSpPr>
          <p:nvPr>
            <p:ph type="body" idx="2"/>
          </p:nvPr>
        </p:nvSpPr>
        <p:spPr>
          <a:xfrm>
            <a:off x="1981200" y="4087396"/>
            <a:ext cx="8229600" cy="885372"/>
          </a:xfrm>
        </p:spPr>
        <p:txBody>
          <a:bodyPr/>
          <a:lstStyle/>
          <a:p>
            <a:pPr marL="0" indent="5384800">
              <a:buNone/>
            </a:pPr>
            <a:r>
              <a:rPr lang="en-US" altLang="en-US" sz="2400" dirty="0">
                <a:latin typeface="+mn-lt"/>
              </a:rPr>
              <a:t>its elements are set to the value of </a:t>
            </a:r>
            <a:r>
              <a:rPr lang="en-US" altLang="en-US" sz="2400" dirty="0">
                <a:latin typeface="Courier New" panose="02070309020205020404" pitchFamily="49" charset="0"/>
                <a:cs typeface="Courier New" panose="02070309020205020404" pitchFamily="49" charset="0"/>
              </a:rPr>
              <a:t>0</a:t>
            </a:r>
            <a:r>
              <a:rPr lang="en-US" altLang="en-US" sz="2400" dirty="0">
                <a:latin typeface="+mn-lt"/>
              </a:rPr>
              <a:t> by default</a:t>
            </a:r>
            <a:endParaRPr lang="en-US" sz="2400" dirty="0">
              <a:latin typeface="+mn-lt"/>
            </a:endParaRPr>
          </a:p>
        </p:txBody>
      </p:sp>
    </p:spTree>
    <p:extLst>
      <p:ext uri="{BB962C8B-B14F-4D97-AF65-F5344CB8AC3E}">
        <p14:creationId xmlns:p14="http://schemas.microsoft.com/office/powerpoint/2010/main" val="354332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4017"/>
            <a:ext cx="8229600" cy="738633"/>
          </a:xfrm>
        </p:spPr>
        <p:txBody>
          <a:bodyPr vert="horz" lIns="91425" tIns="91425" rIns="91425" bIns="91425" rtlCol="0" anchor="b" anchorCtr="0">
            <a:spAutoFit/>
          </a:bodyPr>
          <a:lstStyle/>
          <a:p>
            <a:pPr lvl="0" fontAlgn="base">
              <a:spcBef>
                <a:spcPct val="0"/>
              </a:spcBef>
              <a:spcAft>
                <a:spcPct val="0"/>
              </a:spcAft>
              <a:buClrTx/>
            </a:pPr>
            <a:r>
              <a:rPr lang="en-IN" altLang="en-US" sz="3600" b="0" dirty="0">
                <a:solidFill>
                  <a:schemeClr val="tx1"/>
                </a:solidFill>
                <a:latin typeface="Times New Roman" panose="02020603050405020304" pitchFamily="18" charset="0"/>
                <a:ea typeface="+mj-ea"/>
                <a:cs typeface="Arial"/>
              </a:rPr>
              <a:t>Working with Array Elements</a:t>
            </a:r>
            <a:endParaRPr lang="en-US" altLang="en-US" sz="2400" b="0" dirty="0">
              <a:solidFill>
                <a:schemeClr val="tx1"/>
              </a:solidFill>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1981200" y="1600201"/>
            <a:ext cx="8229600" cy="1018309"/>
          </a:xfrm>
        </p:spPr>
        <p:txBody>
          <a:bodyPr/>
          <a:lstStyle/>
          <a:p>
            <a:r>
              <a:rPr lang="en-US" altLang="en-US" sz="2400" dirty="0">
                <a:latin typeface="+mn-lt"/>
              </a:rPr>
              <a:t>Given the following code, you can access each individual element by using its subscript</a:t>
            </a:r>
          </a:p>
        </p:txBody>
      </p:sp>
      <p:pic>
        <p:nvPicPr>
          <p:cNvPr id="7" name="Picture 6" descr="The code has 7 lines of code, as follows. Line 1. c o n s t i n t size = 5 semicolon. Line 2. i n t numbers array = new i n t left bracket 5 right bracket semicolon. Line 3. Numbers array left bracket 0 right bracket = 20 semicolon. Line 4. Numbers array left bracket 1 right bracket = 20 semicolon. Line 5. Numbers array left bracket 2 right bracket = 20 semicolon. Line 6. Numbers array left bracket 3 right bracket = 20 semicolon. Line 7. Numbers array left bracket 4 right bracket = 20 semicolon."/>
          <p:cNvPicPr>
            <a:picLocks noChangeAspect="1"/>
          </p:cNvPicPr>
          <p:nvPr/>
        </p:nvPicPr>
        <p:blipFill>
          <a:blip r:embed="rId3"/>
          <a:stretch>
            <a:fillRect/>
          </a:stretch>
        </p:blipFill>
        <p:spPr>
          <a:xfrm>
            <a:off x="2821635" y="2518177"/>
            <a:ext cx="3578662" cy="2188654"/>
          </a:xfrm>
          <a:prstGeom prst="rect">
            <a:avLst/>
          </a:prstGeom>
        </p:spPr>
      </p:pic>
      <p:sp>
        <p:nvSpPr>
          <p:cNvPr id="6" name="Text Placeholder 5"/>
          <p:cNvSpPr>
            <a:spLocks noGrp="1"/>
          </p:cNvSpPr>
          <p:nvPr>
            <p:ph type="body" idx="2"/>
          </p:nvPr>
        </p:nvSpPr>
        <p:spPr>
          <a:xfrm>
            <a:off x="1981200" y="4918364"/>
            <a:ext cx="8229600" cy="526473"/>
          </a:xfrm>
        </p:spPr>
        <p:txBody>
          <a:bodyPr/>
          <a:lstStyle/>
          <a:p>
            <a:r>
              <a:rPr lang="en-US" altLang="en-US" sz="2400" dirty="0">
                <a:latin typeface="+mn-lt"/>
              </a:rPr>
              <a:t>To get the value of the 3</a:t>
            </a:r>
            <a:r>
              <a:rPr lang="en-US" altLang="en-US" sz="2400" baseline="30000" dirty="0">
                <a:latin typeface="+mn-lt"/>
              </a:rPr>
              <a:t>rd</a:t>
            </a:r>
            <a:r>
              <a:rPr lang="en-US" altLang="en-US" sz="2400" dirty="0">
                <a:latin typeface="+mn-lt"/>
              </a:rPr>
              <a:t> element, for example, use:</a:t>
            </a:r>
          </a:p>
        </p:txBody>
      </p:sp>
      <p:pic>
        <p:nvPicPr>
          <p:cNvPr id="8" name="Picture 7" descr="A line of code, as follows. numbers array left bracket 2 right bracket."/>
          <p:cNvPicPr>
            <a:picLocks noChangeAspect="1"/>
          </p:cNvPicPr>
          <p:nvPr/>
        </p:nvPicPr>
        <p:blipFill>
          <a:blip r:embed="rId4"/>
          <a:stretch>
            <a:fillRect/>
          </a:stretch>
        </p:blipFill>
        <p:spPr>
          <a:xfrm>
            <a:off x="2821635" y="5547799"/>
            <a:ext cx="2150223" cy="480879"/>
          </a:xfrm>
          <a:prstGeom prst="rect">
            <a:avLst/>
          </a:prstGeom>
        </p:spPr>
      </p:pic>
    </p:spTree>
    <p:extLst>
      <p:ext uri="{BB962C8B-B14F-4D97-AF65-F5344CB8AC3E}">
        <p14:creationId xmlns:p14="http://schemas.microsoft.com/office/powerpoint/2010/main" val="2675012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Array Initialization</a:t>
            </a:r>
            <a:endParaRPr lang="en-US" altLang="en-US" sz="2000" dirty="0">
              <a:latin typeface="Times New Roman" panose="02020603050405020304" pitchFamily="18" charset="0"/>
              <a:cs typeface="Arial"/>
            </a:endParaRPr>
          </a:p>
        </p:txBody>
      </p:sp>
      <p:sp>
        <p:nvSpPr>
          <p:cNvPr id="5" name="Content Placeholder 4"/>
          <p:cNvSpPr>
            <a:spLocks noGrp="1"/>
          </p:cNvSpPr>
          <p:nvPr>
            <p:ph idx="1"/>
          </p:nvPr>
        </p:nvSpPr>
        <p:spPr>
          <a:xfrm>
            <a:off x="1981200" y="1600200"/>
            <a:ext cx="8229600" cy="893618"/>
          </a:xfrm>
        </p:spPr>
        <p:txBody>
          <a:bodyPr/>
          <a:lstStyle/>
          <a:p>
            <a:pPr indent="-255600"/>
            <a:r>
              <a:rPr lang="en-US" altLang="en-US" sz="2400" dirty="0"/>
              <a:t>When you create an array, you can optionally initialize it with a group of values</a:t>
            </a:r>
          </a:p>
        </p:txBody>
      </p:sp>
      <p:pic>
        <p:nvPicPr>
          <p:cNvPr id="9" name="Picture 8" descr="The code has 2 lines, as follows. Line 1. c o n s t i n t size = 5 semicolon. Line 2. i n t left bracket right bracket numbers array = new i n t left bracket size right bracket left brace 10 comma 20 comma 30 comma 40 comma 50 right brace semicolon."/>
          <p:cNvPicPr>
            <a:picLocks noChangeAspect="1"/>
          </p:cNvPicPr>
          <p:nvPr/>
        </p:nvPicPr>
        <p:blipFill>
          <a:blip r:embed="rId2"/>
          <a:stretch>
            <a:fillRect/>
          </a:stretch>
        </p:blipFill>
        <p:spPr>
          <a:xfrm>
            <a:off x="2251240" y="2493818"/>
            <a:ext cx="6687892" cy="719390"/>
          </a:xfrm>
          <a:prstGeom prst="rect">
            <a:avLst/>
          </a:prstGeom>
        </p:spPr>
      </p:pic>
      <p:sp>
        <p:nvSpPr>
          <p:cNvPr id="6" name="Content Placeholder 5"/>
          <p:cNvSpPr>
            <a:spLocks noGrp="1"/>
          </p:cNvSpPr>
          <p:nvPr>
            <p:ph idx="13"/>
          </p:nvPr>
        </p:nvSpPr>
        <p:spPr>
          <a:xfrm>
            <a:off x="1981200" y="3424106"/>
            <a:ext cx="8229600" cy="503302"/>
          </a:xfrm>
        </p:spPr>
        <p:txBody>
          <a:bodyPr/>
          <a:lstStyle/>
          <a:p>
            <a:pPr indent="-255600"/>
            <a:r>
              <a:rPr lang="en-US" altLang="en-US" sz="2400" dirty="0"/>
              <a:t>Or simply,</a:t>
            </a:r>
          </a:p>
        </p:txBody>
      </p:sp>
      <p:pic>
        <p:nvPicPr>
          <p:cNvPr id="10" name="Picture 9" descr="A line of code, as follows. i n t left bracket right bracket numbers array = new i n t left bracket right bracket left brace 10 comma 20 comma 30 comma 40 comma 50 right brace semicolon."/>
          <p:cNvPicPr>
            <a:picLocks noChangeAspect="1"/>
          </p:cNvPicPr>
          <p:nvPr/>
        </p:nvPicPr>
        <p:blipFill>
          <a:blip r:embed="rId3"/>
          <a:stretch>
            <a:fillRect/>
          </a:stretch>
        </p:blipFill>
        <p:spPr>
          <a:xfrm>
            <a:off x="2260113" y="4004693"/>
            <a:ext cx="6242845" cy="426757"/>
          </a:xfrm>
          <a:prstGeom prst="rect">
            <a:avLst/>
          </a:prstGeom>
        </p:spPr>
      </p:pic>
      <p:sp>
        <p:nvSpPr>
          <p:cNvPr id="7" name="Content Placeholder 6"/>
          <p:cNvSpPr>
            <a:spLocks noGrp="1"/>
          </p:cNvSpPr>
          <p:nvPr>
            <p:ph idx="14"/>
          </p:nvPr>
        </p:nvSpPr>
        <p:spPr>
          <a:xfrm>
            <a:off x="1997720" y="4589493"/>
            <a:ext cx="8229600" cy="514767"/>
          </a:xfrm>
        </p:spPr>
        <p:txBody>
          <a:bodyPr/>
          <a:lstStyle/>
          <a:p>
            <a:pPr indent="-255600"/>
            <a:r>
              <a:rPr lang="en-US" altLang="en-US" sz="2400" dirty="0"/>
              <a:t>And even,</a:t>
            </a:r>
          </a:p>
        </p:txBody>
      </p:sp>
      <p:pic>
        <p:nvPicPr>
          <p:cNvPr id="11" name="Picture 10" descr="A line of code, as follows. i n t left bracket right bracket numbers array = left brace 10 comma 20 comma 30 comma 40 comma 50 right brace semicolon."/>
          <p:cNvPicPr>
            <a:picLocks noChangeAspect="1"/>
          </p:cNvPicPr>
          <p:nvPr/>
        </p:nvPicPr>
        <p:blipFill>
          <a:blip r:embed="rId4"/>
          <a:stretch>
            <a:fillRect/>
          </a:stretch>
        </p:blipFill>
        <p:spPr>
          <a:xfrm>
            <a:off x="2260113" y="5257800"/>
            <a:ext cx="5133277" cy="426757"/>
          </a:xfrm>
          <a:prstGeom prst="rect">
            <a:avLst/>
          </a:prstGeom>
        </p:spPr>
      </p:pic>
      <p:sp>
        <p:nvSpPr>
          <p:cNvPr id="8" name="Content Placeholder 7"/>
          <p:cNvSpPr>
            <a:spLocks noGrp="1"/>
          </p:cNvSpPr>
          <p:nvPr>
            <p:ph idx="15"/>
          </p:nvPr>
        </p:nvSpPr>
        <p:spPr>
          <a:xfrm>
            <a:off x="1997720" y="5847104"/>
            <a:ext cx="8229600" cy="497793"/>
          </a:xfrm>
        </p:spPr>
        <p:txBody>
          <a:bodyPr/>
          <a:lstStyle/>
          <a:p>
            <a:pPr indent="-255600"/>
            <a:r>
              <a:rPr lang="en-US" altLang="en-US" sz="2400" dirty="0"/>
              <a:t>All three produce the same results</a:t>
            </a:r>
          </a:p>
        </p:txBody>
      </p:sp>
    </p:spTree>
    <p:extLst>
      <p:ext uri="{BB962C8B-B14F-4D97-AF65-F5344CB8AC3E}">
        <p14:creationId xmlns:p14="http://schemas.microsoft.com/office/powerpoint/2010/main" val="360593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700" y="542552"/>
            <a:ext cx="8229600" cy="738633"/>
          </a:xfrm>
        </p:spPr>
        <p:txBody>
          <a:bodyPr vert="horz" lIns="91425" tIns="91425" rIns="91425" bIns="91425" rtlCol="0" anchor="b" anchorCtr="0">
            <a:spAutoFit/>
          </a:bodyPr>
          <a:lstStyle/>
          <a:p>
            <a:pPr lvl="0" fontAlgn="base">
              <a:spcBef>
                <a:spcPct val="0"/>
              </a:spcBef>
              <a:spcAft>
                <a:spcPct val="0"/>
              </a:spcAft>
              <a:buClrTx/>
            </a:pPr>
            <a:r>
              <a:rPr lang="en-IN" altLang="en-US" sz="3600" b="0" dirty="0">
                <a:solidFill>
                  <a:schemeClr val="tx1"/>
                </a:solidFill>
                <a:latin typeface="Times New Roman" panose="02020603050405020304" pitchFamily="18" charset="0"/>
                <a:ea typeface="+mj-ea"/>
                <a:cs typeface="Arial"/>
              </a:rPr>
              <a:t>Using a Loop to Step through An Array</a:t>
            </a:r>
            <a:endParaRPr lang="en-US" altLang="en-US" sz="3600" b="0" dirty="0">
              <a:solidFill>
                <a:schemeClr val="tx1"/>
              </a:solidFill>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1666875" y="1558451"/>
            <a:ext cx="8229600" cy="949036"/>
          </a:xfrm>
        </p:spPr>
        <p:txBody>
          <a:bodyPr/>
          <a:lstStyle/>
          <a:p>
            <a:r>
              <a:rPr lang="en-US" altLang="en-US" sz="2200" dirty="0">
                <a:latin typeface="+mn-lt"/>
              </a:rPr>
              <a:t>Arrays commonly use </a:t>
            </a:r>
            <a:r>
              <a:rPr lang="en-US" altLang="en-US" sz="2200" dirty="0">
                <a:latin typeface="Courier New" panose="02070309020205020404" pitchFamily="49" charset="0"/>
                <a:cs typeface="Courier New" panose="02070309020205020404" pitchFamily="49" charset="0"/>
              </a:rPr>
              <a:t>int</a:t>
            </a:r>
            <a:r>
              <a:rPr lang="en-US" altLang="en-US" sz="2200" dirty="0">
                <a:latin typeface="+mn-lt"/>
              </a:rPr>
              <a:t> as subscript. You can then create a loop to step through the array. For example,</a:t>
            </a:r>
          </a:p>
        </p:txBody>
      </p:sp>
      <p:pic>
        <p:nvPicPr>
          <p:cNvPr id="7" name="Picture 6" descr="The code has 6 lines, as follows. Line 1. c o n s t i n t size = 3 semicolon. Line 2. i n t left bracket right bracket my values = new i n t left bracket size right bracket semicolon. Line 3. For left parenthesis i n t index = 0 semicolon index is less than size semicolon index plus plus right parenthesis. Line 4. Left brace. Line 5, indented. my values left bracket index right bracket = 99 semicolon. Line 6. Right brace."/>
          <p:cNvPicPr>
            <a:picLocks noChangeAspect="1"/>
          </p:cNvPicPr>
          <p:nvPr/>
        </p:nvPicPr>
        <p:blipFill>
          <a:blip r:embed="rId2"/>
          <a:stretch>
            <a:fillRect/>
          </a:stretch>
        </p:blipFill>
        <p:spPr>
          <a:xfrm>
            <a:off x="2379984" y="2431978"/>
            <a:ext cx="4050333" cy="1557819"/>
          </a:xfrm>
          <a:prstGeom prst="rect">
            <a:avLst/>
          </a:prstGeom>
        </p:spPr>
      </p:pic>
      <p:sp>
        <p:nvSpPr>
          <p:cNvPr id="6" name="Text Placeholder 5"/>
          <p:cNvSpPr>
            <a:spLocks noGrp="1"/>
          </p:cNvSpPr>
          <p:nvPr>
            <p:ph type="body" idx="2"/>
          </p:nvPr>
        </p:nvSpPr>
        <p:spPr>
          <a:xfrm>
            <a:off x="1666875" y="4045342"/>
            <a:ext cx="8229600" cy="1440873"/>
          </a:xfrm>
        </p:spPr>
        <p:txBody>
          <a:bodyPr/>
          <a:lstStyle/>
          <a:p>
            <a:pPr eaLnBrk="1" hangingPunct="1"/>
            <a:r>
              <a:rPr lang="en-US" altLang="en-US" sz="1800" dirty="0">
                <a:latin typeface="+mn-lt"/>
              </a:rPr>
              <a:t>This example assigns </a:t>
            </a:r>
            <a:r>
              <a:rPr lang="en-US" altLang="en-US" sz="1800" dirty="0">
                <a:latin typeface="Courier New" panose="02070309020205020404" pitchFamily="49" charset="0"/>
                <a:cs typeface="Courier New" panose="02070309020205020404" pitchFamily="49" charset="0"/>
              </a:rPr>
              <a:t>99</a:t>
            </a:r>
            <a:r>
              <a:rPr lang="en-US" altLang="en-US" sz="1800" dirty="0">
                <a:latin typeface="+mn-lt"/>
              </a:rPr>
              <a:t> to each element as value</a:t>
            </a:r>
          </a:p>
          <a:p>
            <a:pPr eaLnBrk="1" hangingPunct="1"/>
            <a:r>
              <a:rPr lang="en-US" altLang="en-US" sz="1800" dirty="0">
                <a:latin typeface="+mn-lt"/>
              </a:rPr>
              <a:t>Notice that the number of iterations cannot exceed the array size; otherwise, an exception will be thrown at runtime. The example below will cause an exception because </a:t>
            </a:r>
            <a:r>
              <a:rPr lang="en-US" altLang="en-US" sz="1800" dirty="0">
                <a:latin typeface="Courier New" panose="02070309020205020404" pitchFamily="49" charset="0"/>
                <a:cs typeface="Courier New" panose="02070309020205020404" pitchFamily="49" charset="0"/>
              </a:rPr>
              <a:t>SIZE = 3</a:t>
            </a:r>
            <a:r>
              <a:rPr lang="en-US" altLang="en-US" sz="1800" dirty="0">
                <a:latin typeface="+mn-lt"/>
              </a:rPr>
              <a:t>.</a:t>
            </a:r>
          </a:p>
        </p:txBody>
      </p:sp>
      <p:pic>
        <p:nvPicPr>
          <p:cNvPr id="8" name="Picture 7" descr="The code has 2 lines, as follows. Line 1. For left parenthesis i n t index = 0 semicolon index is less than or equal to size semicolon index plus plus right parenthesis forward slash forward slash will cause exception. Line 2. Left brace ellipsis right brace."/>
          <p:cNvPicPr>
            <a:picLocks noChangeAspect="1"/>
          </p:cNvPicPr>
          <p:nvPr/>
        </p:nvPicPr>
        <p:blipFill>
          <a:blip r:embed="rId3"/>
          <a:stretch>
            <a:fillRect/>
          </a:stretch>
        </p:blipFill>
        <p:spPr>
          <a:xfrm>
            <a:off x="1934766" y="5596058"/>
            <a:ext cx="7693819" cy="719390"/>
          </a:xfrm>
          <a:prstGeom prst="rect">
            <a:avLst/>
          </a:prstGeom>
        </p:spPr>
      </p:pic>
    </p:spTree>
    <p:extLst>
      <p:ext uri="{BB962C8B-B14F-4D97-AF65-F5344CB8AC3E}">
        <p14:creationId xmlns:p14="http://schemas.microsoft.com/office/powerpoint/2010/main" val="385669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620542"/>
            <a:ext cx="7762875" cy="707856"/>
          </a:xfrm>
        </p:spPr>
        <p:txBody>
          <a:bodyPr vert="horz" wrap="square" lIns="91425" tIns="91425" rIns="91425" bIns="91425" rtlCol="0" anchor="b" anchorCtr="0">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Value Types and Reference Types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1981200" y="1600200"/>
            <a:ext cx="2808514" cy="517034"/>
          </a:xfrm>
        </p:spPr>
        <p:txBody>
          <a:bodyPr vert="horz" wrap="square" lIns="91425" tIns="91425" rIns="91425" bIns="91425" rtlCol="0" anchor="t" anchorCtr="0">
            <a:spAutoFit/>
          </a:bodyPr>
          <a:lstStyle/>
          <a:p>
            <a:pPr lvl="0" fontAlgn="base">
              <a:spcAft>
                <a:spcPct val="0"/>
              </a:spcAft>
              <a:buFont typeface="Arial" panose="020B0604020202020204" pitchFamily="34" charset="0"/>
              <a:buChar char="•"/>
            </a:pPr>
            <a:r>
              <a:rPr lang="en-US" altLang="en-US" sz="2400" dirty="0">
                <a:solidFill>
                  <a:srgbClr val="000000"/>
                </a:solidFill>
                <a:latin typeface="Arial (Body)"/>
                <a:ea typeface="+mn-ea"/>
              </a:rPr>
              <a:t>The data types in</a:t>
            </a:r>
            <a:endParaRPr lang="en-US" altLang="en-US" sz="2400" dirty="0">
              <a:solidFill>
                <a:srgbClr val="000000"/>
              </a:solidFill>
              <a:latin typeface="Arial (Body)"/>
            </a:endParaRPr>
          </a:p>
        </p:txBody>
      </p:sp>
      <p:graphicFrame>
        <p:nvGraphicFramePr>
          <p:cNvPr id="5" name="Object 4" descr="c sharp"/>
          <p:cNvGraphicFramePr>
            <a:graphicFrameLocks noChangeAspect="1"/>
          </p:cNvGraphicFramePr>
          <p:nvPr/>
        </p:nvGraphicFramePr>
        <p:xfrm>
          <a:off x="4721119" y="1762023"/>
          <a:ext cx="427478" cy="314984"/>
        </p:xfrm>
        <a:graphic>
          <a:graphicData uri="http://schemas.openxmlformats.org/presentationml/2006/ole">
            <mc:AlternateContent xmlns:mc="http://schemas.openxmlformats.org/markup-compatibility/2006">
              <mc:Choice xmlns:v="urn:schemas-microsoft-com:vml" Requires="v">
                <p:oleObj spid="_x0000_s1027"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4721119" y="1762023"/>
                        <a:ext cx="427478" cy="314984"/>
                      </a:xfrm>
                      <a:prstGeom prst="rect">
                        <a:avLst/>
                      </a:prstGeom>
                    </p:spPr>
                  </p:pic>
                </p:oleObj>
              </mc:Fallback>
            </mc:AlternateContent>
          </a:graphicData>
        </a:graphic>
      </p:graphicFrame>
      <p:sp>
        <p:nvSpPr>
          <p:cNvPr id="4" name="Text Placeholder 3"/>
          <p:cNvSpPr>
            <a:spLocks noGrp="1"/>
          </p:cNvSpPr>
          <p:nvPr>
            <p:ph type="body" idx="2"/>
          </p:nvPr>
        </p:nvSpPr>
        <p:spPr>
          <a:xfrm>
            <a:off x="1981200" y="1602628"/>
            <a:ext cx="8229600" cy="3904343"/>
          </a:xfrm>
        </p:spPr>
        <p:txBody>
          <a:bodyPr/>
          <a:lstStyle/>
          <a:p>
            <a:pPr marL="276225" indent="2859088" fontAlgn="base">
              <a:spcAft>
                <a:spcPct val="0"/>
              </a:spcAft>
              <a:buNone/>
            </a:pPr>
            <a:r>
              <a:rPr lang="en-US" altLang="en-US" sz="2400" dirty="0">
                <a:solidFill>
                  <a:srgbClr val="000000"/>
                </a:solidFill>
                <a:latin typeface="Arial (Body)"/>
              </a:rPr>
              <a:t>and .NET fall into two categories: </a:t>
            </a:r>
            <a:r>
              <a:rPr lang="en-US" altLang="en-US" sz="2400" b="1" dirty="0">
                <a:solidFill>
                  <a:srgbClr val="000000"/>
                </a:solidFill>
                <a:latin typeface="Arial (Body)"/>
              </a:rPr>
              <a:t>values types </a:t>
            </a:r>
            <a:r>
              <a:rPr lang="en-US" altLang="en-US" sz="2400" dirty="0">
                <a:solidFill>
                  <a:srgbClr val="000000"/>
                </a:solidFill>
                <a:latin typeface="Arial (Body)"/>
              </a:rPr>
              <a:t>and </a:t>
            </a:r>
            <a:r>
              <a:rPr lang="en-US" altLang="en-US" sz="2400" b="1" dirty="0">
                <a:solidFill>
                  <a:srgbClr val="000000"/>
                </a:solidFill>
                <a:latin typeface="Arial (Body)"/>
              </a:rPr>
              <a:t>reference types</a:t>
            </a:r>
          </a:p>
          <a:p>
            <a:pPr lvl="0" fontAlgn="base">
              <a:spcAft>
                <a:spcPct val="0"/>
              </a:spcAft>
              <a:buFont typeface="Arial" panose="020B0604020202020204" pitchFamily="34" charset="0"/>
              <a:buChar char="•"/>
            </a:pPr>
            <a:r>
              <a:rPr lang="en-US" altLang="en-US" sz="2400" dirty="0">
                <a:solidFill>
                  <a:srgbClr val="000000"/>
                </a:solidFill>
                <a:latin typeface="Arial (Body)"/>
              </a:rPr>
              <a:t>A variable that is used to hold a value, such as </a:t>
            </a:r>
            <a:r>
              <a:rPr lang="en-US" altLang="en-US" sz="2400" dirty="0">
                <a:solidFill>
                  <a:srgbClr val="000000"/>
                </a:solidFill>
                <a:latin typeface="Courier New" panose="02070309020205020404" pitchFamily="49" charset="0"/>
                <a:cs typeface="Courier New" panose="02070309020205020404" pitchFamily="49" charset="0"/>
              </a:rPr>
              <a:t>23</a:t>
            </a:r>
            <a:r>
              <a:rPr lang="en-US" altLang="en-US" sz="2400" dirty="0">
                <a:solidFill>
                  <a:srgbClr val="000000"/>
                </a:solidFill>
                <a:latin typeface="Arial (Body)"/>
              </a:rPr>
              <a:t>, </a:t>
            </a:r>
            <a:r>
              <a:rPr lang="en-US" altLang="en-US" sz="2400" dirty="0">
                <a:solidFill>
                  <a:srgbClr val="000000"/>
                </a:solidFill>
                <a:latin typeface="Courier New" panose="02070309020205020404" pitchFamily="49" charset="0"/>
                <a:cs typeface="Courier New" panose="02070309020205020404" pitchFamily="49" charset="0"/>
              </a:rPr>
              <a:t>15.87</a:t>
            </a:r>
            <a:r>
              <a:rPr lang="en-US" altLang="en-US" sz="2400" dirty="0">
                <a:solidFill>
                  <a:srgbClr val="000000"/>
                </a:solidFill>
                <a:latin typeface="Arial (Body)"/>
              </a:rPr>
              <a:t>, </a:t>
            </a:r>
            <a:r>
              <a:rPr lang="en-US" altLang="en-US" sz="2400" dirty="0">
                <a:solidFill>
                  <a:srgbClr val="000000"/>
                </a:solidFill>
                <a:latin typeface="Courier New" panose="02070309020205020404" pitchFamily="49" charset="0"/>
                <a:cs typeface="Courier New" panose="02070309020205020404" pitchFamily="49" charset="0"/>
              </a:rPr>
              <a:t>"Hello"</a:t>
            </a:r>
            <a:r>
              <a:rPr lang="en-US" altLang="en-US" sz="2400" dirty="0">
                <a:solidFill>
                  <a:srgbClr val="000000"/>
                </a:solidFill>
                <a:latin typeface="Arial (Body)"/>
              </a:rPr>
              <a:t>, etc. is a value type of variable</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They actually hold data</a:t>
            </a:r>
          </a:p>
          <a:p>
            <a:pPr lvl="0" fontAlgn="base">
              <a:spcBef>
                <a:spcPct val="20000"/>
              </a:spcBef>
              <a:spcAft>
                <a:spcPct val="0"/>
              </a:spcAft>
              <a:buFont typeface="Arial" panose="020B0604020202020204" pitchFamily="34" charset="0"/>
              <a:buChar char="•"/>
            </a:pPr>
            <a:r>
              <a:rPr lang="en-US" altLang="en-US" sz="2400" dirty="0">
                <a:solidFill>
                  <a:srgbClr val="000000"/>
                </a:solidFill>
                <a:latin typeface="Arial (Body)"/>
              </a:rPr>
              <a:t>A variable that is used to reference an object is commonly called a reference variable</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Reference variables can be used only to reference objects. They do not hold data.</a:t>
            </a:r>
            <a:endParaRPr lang="en-US" sz="2400" dirty="0"/>
          </a:p>
        </p:txBody>
      </p:sp>
    </p:spTree>
    <p:extLst>
      <p:ext uri="{BB962C8B-B14F-4D97-AF65-F5344CB8AC3E}">
        <p14:creationId xmlns:p14="http://schemas.microsoft.com/office/powerpoint/2010/main" val="3549235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7055"/>
            <a:ext cx="8229600" cy="763335"/>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a:t>
            </a:r>
            <a:r>
              <a:rPr lang="en-US" altLang="en-US" dirty="0">
                <a:latin typeface="Courier New" panose="02070309020205020404" pitchFamily="49" charset="0"/>
                <a:ea typeface="+mj-ea"/>
                <a:cs typeface="Courier New" panose="02070309020205020404" pitchFamily="49" charset="0"/>
              </a:rPr>
              <a:t>Length</a:t>
            </a:r>
            <a:r>
              <a:rPr lang="en-US" altLang="en-US" dirty="0">
                <a:latin typeface="Times New Roman" panose="02020603050405020304" pitchFamily="18" charset="0"/>
                <a:ea typeface="+mj-ea"/>
                <a:cs typeface="Arial"/>
              </a:rPr>
              <a:t> Property</a:t>
            </a:r>
          </a:p>
        </p:txBody>
      </p:sp>
      <p:sp>
        <p:nvSpPr>
          <p:cNvPr id="5" name="Content Placeholder 4"/>
          <p:cNvSpPr>
            <a:spLocks noGrp="1"/>
          </p:cNvSpPr>
          <p:nvPr>
            <p:ph idx="1"/>
          </p:nvPr>
        </p:nvSpPr>
        <p:spPr>
          <a:xfrm>
            <a:off x="1981201" y="1600200"/>
            <a:ext cx="732971" cy="488058"/>
          </a:xfrm>
        </p:spPr>
        <p:txBody>
          <a:bodyPr/>
          <a:lstStyle/>
          <a:p>
            <a:pPr indent="-255600"/>
            <a:r>
              <a:rPr lang="en-US" altLang="en-US" sz="2400" dirty="0"/>
              <a:t>In</a:t>
            </a:r>
          </a:p>
        </p:txBody>
      </p:sp>
      <p:graphicFrame>
        <p:nvGraphicFramePr>
          <p:cNvPr id="12" name="Object 11" descr="c sharp"/>
          <p:cNvGraphicFramePr>
            <a:graphicFrameLocks noChangeAspect="1"/>
          </p:cNvGraphicFramePr>
          <p:nvPr/>
        </p:nvGraphicFramePr>
        <p:xfrm>
          <a:off x="2626342" y="1750776"/>
          <a:ext cx="494974" cy="337483"/>
        </p:xfrm>
        <a:graphic>
          <a:graphicData uri="http://schemas.openxmlformats.org/presentationml/2006/ole">
            <mc:AlternateContent xmlns:mc="http://schemas.openxmlformats.org/markup-compatibility/2006">
              <mc:Choice xmlns:v="urn:schemas-microsoft-com:vml" Requires="v">
                <p:oleObj spid="_x0000_s4099" name="Equation" r:id="rId3" imgW="279360" imgH="190440" progId="Equation.DSMT4">
                  <p:embed/>
                </p:oleObj>
              </mc:Choice>
              <mc:Fallback>
                <p:oleObj name="Equation" r:id="rId3" imgW="279360" imgH="190440" progId="Equation.DSMT4">
                  <p:embed/>
                  <p:pic>
                    <p:nvPicPr>
                      <p:cNvPr id="12" name="Object 11" descr="c sharp"/>
                      <p:cNvPicPr/>
                      <p:nvPr/>
                    </p:nvPicPr>
                    <p:blipFill>
                      <a:blip r:embed="rId4"/>
                      <a:stretch>
                        <a:fillRect/>
                      </a:stretch>
                    </p:blipFill>
                    <p:spPr>
                      <a:xfrm>
                        <a:off x="2626342" y="1750776"/>
                        <a:ext cx="494974" cy="337483"/>
                      </a:xfrm>
                      <a:prstGeom prst="rect">
                        <a:avLst/>
                      </a:prstGeom>
                    </p:spPr>
                  </p:pic>
                </p:oleObj>
              </mc:Fallback>
            </mc:AlternateContent>
          </a:graphicData>
        </a:graphic>
      </p:graphicFrame>
      <p:sp>
        <p:nvSpPr>
          <p:cNvPr id="6" name="Content Placeholder 5"/>
          <p:cNvSpPr>
            <a:spLocks noGrp="1"/>
          </p:cNvSpPr>
          <p:nvPr>
            <p:ph idx="13"/>
          </p:nvPr>
        </p:nvSpPr>
        <p:spPr>
          <a:xfrm>
            <a:off x="2140858" y="1614149"/>
            <a:ext cx="8069943" cy="962938"/>
          </a:xfrm>
        </p:spPr>
        <p:txBody>
          <a:bodyPr/>
          <a:lstStyle/>
          <a:p>
            <a:pPr marL="115888" indent="798513">
              <a:buNone/>
            </a:pPr>
            <a:r>
              <a:rPr lang="en-US" altLang="en-US" sz="2400" dirty="0"/>
              <a:t>all arrays have a </a:t>
            </a:r>
            <a:r>
              <a:rPr lang="en-US" altLang="en-US" sz="2400" b="1" dirty="0">
                <a:latin typeface="Courier New" panose="02070309020205020404" pitchFamily="49" charset="0"/>
                <a:cs typeface="Courier New" panose="02070309020205020404" pitchFamily="49" charset="0"/>
              </a:rPr>
              <a:t>Length</a:t>
            </a:r>
            <a:r>
              <a:rPr lang="en-US" altLang="en-US" sz="2400" dirty="0"/>
              <a:t> property that is set to the number of elements in the array</a:t>
            </a:r>
          </a:p>
        </p:txBody>
      </p:sp>
      <p:pic>
        <p:nvPicPr>
          <p:cNvPr id="8" name="Picture 7" descr="A line of code, as follows. double left bracket right bracket temperatures = new double left bracket 25 right bracket semicolon."/>
          <p:cNvPicPr>
            <a:picLocks noChangeAspect="1"/>
          </p:cNvPicPr>
          <p:nvPr/>
        </p:nvPicPr>
        <p:blipFill>
          <a:blip r:embed="rId5"/>
          <a:stretch>
            <a:fillRect/>
          </a:stretch>
        </p:blipFill>
        <p:spPr>
          <a:xfrm>
            <a:off x="2626342" y="2493870"/>
            <a:ext cx="4717226" cy="439688"/>
          </a:xfrm>
          <a:prstGeom prst="rect">
            <a:avLst/>
          </a:prstGeom>
        </p:spPr>
      </p:pic>
      <p:sp>
        <p:nvSpPr>
          <p:cNvPr id="7" name="Content Placeholder 6"/>
          <p:cNvSpPr>
            <a:spLocks noGrp="1"/>
          </p:cNvSpPr>
          <p:nvPr>
            <p:ph idx="14"/>
          </p:nvPr>
        </p:nvSpPr>
        <p:spPr>
          <a:xfrm>
            <a:off x="1981200" y="3073748"/>
            <a:ext cx="8229600" cy="711176"/>
          </a:xfrm>
        </p:spPr>
        <p:txBody>
          <a:bodyPr/>
          <a:lstStyle/>
          <a:p>
            <a:pPr indent="-255600"/>
            <a:r>
              <a:rPr lang="en-US" altLang="en-US" sz="2400" dirty="0"/>
              <a:t>The output of the following is </a:t>
            </a:r>
            <a:r>
              <a:rPr lang="en-US" altLang="en-US" sz="2400" dirty="0">
                <a:latin typeface="Courier New" panose="02070309020205020404" pitchFamily="49" charset="0"/>
                <a:cs typeface="Courier New" panose="02070309020205020404" pitchFamily="49" charset="0"/>
              </a:rPr>
              <a:t>25</a:t>
            </a:r>
          </a:p>
        </p:txBody>
      </p:sp>
      <p:pic>
        <p:nvPicPr>
          <p:cNvPr id="9" name="Picture 8" descr="A line of code, as follows. message box dot show left parenthesis temperatures dot length dot to string left parenthesis right parenthesis right parenthesis semicolon."/>
          <p:cNvPicPr>
            <a:picLocks noChangeAspect="1"/>
          </p:cNvPicPr>
          <p:nvPr/>
        </p:nvPicPr>
        <p:blipFill>
          <a:blip r:embed="rId6"/>
          <a:stretch>
            <a:fillRect/>
          </a:stretch>
        </p:blipFill>
        <p:spPr>
          <a:xfrm>
            <a:off x="2626342" y="3669689"/>
            <a:ext cx="5578323" cy="426757"/>
          </a:xfrm>
          <a:prstGeom prst="rect">
            <a:avLst/>
          </a:prstGeom>
        </p:spPr>
      </p:pic>
      <p:sp>
        <p:nvSpPr>
          <p:cNvPr id="3" name="Content Placeholder 2"/>
          <p:cNvSpPr>
            <a:spLocks noGrp="1"/>
          </p:cNvSpPr>
          <p:nvPr>
            <p:ph idx="15"/>
          </p:nvPr>
        </p:nvSpPr>
        <p:spPr>
          <a:xfrm>
            <a:off x="1981200" y="4247079"/>
            <a:ext cx="8229600" cy="867058"/>
          </a:xfrm>
        </p:spPr>
        <p:txBody>
          <a:bodyPr/>
          <a:lstStyle/>
          <a:p>
            <a:pPr indent="-255600"/>
            <a:r>
              <a:rPr lang="en-US" altLang="en-US" sz="2400" dirty="0"/>
              <a:t>The </a:t>
            </a:r>
            <a:r>
              <a:rPr lang="en-US" altLang="en-US" sz="2400" dirty="0">
                <a:latin typeface="Courier New" panose="02070309020205020404" pitchFamily="49" charset="0"/>
                <a:cs typeface="Courier New" panose="02070309020205020404" pitchFamily="49" charset="0"/>
              </a:rPr>
              <a:t>Length</a:t>
            </a:r>
            <a:r>
              <a:rPr lang="en-US" altLang="en-US" sz="2400" dirty="0"/>
              <a:t> property can be useful when processing the entire array</a:t>
            </a:r>
            <a:endParaRPr lang="en-US" sz="2400" dirty="0"/>
          </a:p>
        </p:txBody>
      </p:sp>
      <p:pic>
        <p:nvPicPr>
          <p:cNvPr id="4" name="Picture 3" descr="The code has 4 lines, as follows. Line 1. for left parenthesis int index equal to 0; lesser than Temperatures period length; index increment right parenthesis Line 2. Left brace. Line 3, indented. message box dot show left parenthesis temperatures dot length dot to string left parenthesis right parenthesis right parenthesis semicolon. Line 4. Right brace."/>
          <p:cNvPicPr>
            <a:picLocks noChangeAspect="1"/>
          </p:cNvPicPr>
          <p:nvPr/>
        </p:nvPicPr>
        <p:blipFill>
          <a:blip r:embed="rId7"/>
          <a:stretch>
            <a:fillRect/>
          </a:stretch>
        </p:blipFill>
        <p:spPr>
          <a:xfrm>
            <a:off x="2558941" y="5212281"/>
            <a:ext cx="6074815" cy="1204830"/>
          </a:xfrm>
          <a:prstGeom prst="rect">
            <a:avLst/>
          </a:prstGeom>
        </p:spPr>
      </p:pic>
    </p:spTree>
    <p:extLst>
      <p:ext uri="{BB962C8B-B14F-4D97-AF65-F5344CB8AC3E}">
        <p14:creationId xmlns:p14="http://schemas.microsoft.com/office/powerpoint/2010/main" val="370345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4794"/>
            <a:ext cx="8229600" cy="707856"/>
          </a:xfrm>
        </p:spPr>
        <p:txBody>
          <a:bodyPr vert="horz" lIns="91425" tIns="91425" rIns="91425" bIns="91425" rtlCol="0" anchor="b" anchorCtr="0">
            <a:spAutoFit/>
          </a:bodyPr>
          <a:lstStyle/>
          <a:p>
            <a:pPr lvl="0" fontAlgn="base">
              <a:spcBef>
                <a:spcPct val="0"/>
              </a:spcBef>
              <a:spcAft>
                <a:spcPct val="0"/>
              </a:spcAft>
              <a:buClrTx/>
            </a:pPr>
            <a:r>
              <a:rPr lang="en-IN" altLang="en-US" b="0" dirty="0">
                <a:solidFill>
                  <a:schemeClr val="tx1"/>
                </a:solidFill>
                <a:latin typeface="Times New Roman" panose="02020603050405020304" pitchFamily="18" charset="0"/>
                <a:ea typeface="+mj-ea"/>
                <a:cs typeface="Arial"/>
              </a:rPr>
              <a:t>Using the </a:t>
            </a:r>
            <a:r>
              <a:rPr lang="en-US" altLang="en-US" b="0" dirty="0">
                <a:solidFill>
                  <a:schemeClr val="tx1"/>
                </a:solidFill>
                <a:latin typeface="Courier New" panose="02070309020205020404" pitchFamily="49" charset="0"/>
                <a:cs typeface="Courier New" panose="02070309020205020404" pitchFamily="49" charset="0"/>
              </a:rPr>
              <a:t>foreach</a:t>
            </a:r>
            <a:r>
              <a:rPr lang="en-IN" altLang="en-US" b="0" dirty="0">
                <a:solidFill>
                  <a:schemeClr val="tx1"/>
                </a:solidFill>
                <a:latin typeface="Times New Roman" panose="02020603050405020304" pitchFamily="18" charset="0"/>
                <a:ea typeface="+mj-ea"/>
                <a:cs typeface="Arial"/>
              </a:rPr>
              <a:t> Loop with Arrays </a:t>
            </a:r>
            <a:r>
              <a:rPr lang="en-IN" altLang="en-US" sz="2000" b="0" dirty="0">
                <a:solidFill>
                  <a:schemeClr val="tx1"/>
                </a:solidFill>
                <a:latin typeface="Times New Roman" panose="02020603050405020304" pitchFamily="18" charset="0"/>
                <a:ea typeface="+mj-ea"/>
                <a:cs typeface="Arial"/>
              </a:rPr>
              <a:t>(1 of 2)</a:t>
            </a:r>
            <a:endParaRPr lang="en-US" altLang="en-US" sz="2000" b="0" dirty="0">
              <a:solidFill>
                <a:schemeClr val="tx1"/>
              </a:solidFill>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1981200" y="1600201"/>
            <a:ext cx="1024128" cy="547914"/>
          </a:xfrm>
        </p:spPr>
        <p:txBody>
          <a:bodyPr/>
          <a:lstStyle/>
          <a:p>
            <a:pPr eaLnBrk="1" hangingPunct="1"/>
            <a:r>
              <a:rPr lang="en-US" altLang="en-US" sz="2400" dirty="0">
                <a:latin typeface="+mn-lt"/>
              </a:rPr>
              <a:t>This </a:t>
            </a:r>
          </a:p>
        </p:txBody>
      </p:sp>
      <p:graphicFrame>
        <p:nvGraphicFramePr>
          <p:cNvPr id="4" name="Object 3" descr="c sharp"/>
          <p:cNvGraphicFramePr>
            <a:graphicFrameLocks noChangeAspect="1"/>
          </p:cNvGraphicFramePr>
          <p:nvPr/>
        </p:nvGraphicFramePr>
        <p:xfrm>
          <a:off x="2920622" y="1743734"/>
          <a:ext cx="427478" cy="314984"/>
        </p:xfrm>
        <a:graphic>
          <a:graphicData uri="http://schemas.openxmlformats.org/presentationml/2006/ole">
            <mc:AlternateContent xmlns:mc="http://schemas.openxmlformats.org/markup-compatibility/2006">
              <mc:Choice xmlns:v="urn:schemas-microsoft-com:vml" Requires="v">
                <p:oleObj spid="_x0000_s5123" name="Equation" r:id="rId3" imgW="241200" imgH="177480" progId="Equation.DSMT4">
                  <p:embed/>
                </p:oleObj>
              </mc:Choice>
              <mc:Fallback>
                <p:oleObj name="Equation" r:id="rId3" imgW="241200" imgH="177480" progId="Equation.DSMT4">
                  <p:embed/>
                  <p:pic>
                    <p:nvPicPr>
                      <p:cNvPr id="4" name="Object 3" descr="c sharp"/>
                      <p:cNvPicPr/>
                      <p:nvPr/>
                    </p:nvPicPr>
                    <p:blipFill>
                      <a:blip r:embed="rId4"/>
                      <a:stretch>
                        <a:fillRect/>
                      </a:stretch>
                    </p:blipFill>
                    <p:spPr>
                      <a:xfrm>
                        <a:off x="2920622" y="1743734"/>
                        <a:ext cx="427478" cy="314984"/>
                      </a:xfrm>
                      <a:prstGeom prst="rect">
                        <a:avLst/>
                      </a:prstGeom>
                    </p:spPr>
                  </p:pic>
                </p:oleObj>
              </mc:Fallback>
            </mc:AlternateContent>
          </a:graphicData>
        </a:graphic>
      </p:graphicFrame>
      <p:sp>
        <p:nvSpPr>
          <p:cNvPr id="3" name="Text Placeholder 2"/>
          <p:cNvSpPr>
            <a:spLocks noGrp="1"/>
          </p:cNvSpPr>
          <p:nvPr>
            <p:ph type="body" idx="2"/>
          </p:nvPr>
        </p:nvSpPr>
        <p:spPr>
          <a:xfrm>
            <a:off x="1981200" y="1583191"/>
            <a:ext cx="8229600" cy="2163763"/>
          </a:xfrm>
        </p:spPr>
        <p:txBody>
          <a:bodyPr/>
          <a:lstStyle/>
          <a:p>
            <a:pPr marL="276225" indent="1039813">
              <a:buNone/>
            </a:pPr>
            <a:r>
              <a:rPr lang="en-US" altLang="en-US" sz="2400" dirty="0">
                <a:latin typeface="+mn-lt"/>
              </a:rPr>
              <a:t>provides a special loop called </a:t>
            </a:r>
            <a:r>
              <a:rPr lang="en-US" altLang="en-US" sz="2400" b="1" dirty="0">
                <a:latin typeface="Courier New" panose="02070309020205020404" pitchFamily="49" charset="0"/>
                <a:cs typeface="Courier New" panose="02070309020205020404" pitchFamily="49" charset="0"/>
              </a:rPr>
              <a:t>foreach</a:t>
            </a:r>
            <a:r>
              <a:rPr lang="en-US" altLang="en-US" sz="2400" b="1" dirty="0">
                <a:latin typeface="+mn-lt"/>
              </a:rPr>
              <a:t> </a:t>
            </a:r>
            <a:r>
              <a:rPr lang="en-US" altLang="en-US" sz="2400" dirty="0">
                <a:latin typeface="+mn-lt"/>
              </a:rPr>
              <a:t>to simplify array processing</a:t>
            </a:r>
          </a:p>
          <a:p>
            <a:pPr eaLnBrk="1" hangingPunct="1"/>
            <a:r>
              <a:rPr lang="en-US" altLang="en-US" sz="2400" dirty="0">
                <a:latin typeface="+mn-lt"/>
              </a:rPr>
              <a:t>The</a:t>
            </a:r>
            <a:r>
              <a:rPr lang="en-US" altLang="en-US" sz="2400" b="1" dirty="0">
                <a:latin typeface="+mn-lt"/>
              </a:rPr>
              <a:t> </a:t>
            </a:r>
            <a:r>
              <a:rPr lang="en-US" altLang="en-US" sz="2400" b="1" dirty="0">
                <a:latin typeface="Courier New" panose="02070309020205020404" pitchFamily="49" charset="0"/>
                <a:cs typeface="Courier New" panose="02070309020205020404" pitchFamily="49" charset="0"/>
              </a:rPr>
              <a:t>foreach</a:t>
            </a:r>
            <a:r>
              <a:rPr lang="en-US" altLang="en-US" sz="2400" b="1" dirty="0">
                <a:latin typeface="+mn-lt"/>
              </a:rPr>
              <a:t> </a:t>
            </a:r>
            <a:r>
              <a:rPr lang="en-US" altLang="en-US" sz="2400" dirty="0">
                <a:latin typeface="+mn-lt"/>
              </a:rPr>
              <a:t>loop is designed to work a temporary, read-only variable known as an iteration variable. A generic format is:</a:t>
            </a:r>
            <a:endParaRPr lang="en-US" sz="2400" dirty="0">
              <a:latin typeface="+mn-lt"/>
            </a:endParaRPr>
          </a:p>
        </p:txBody>
      </p:sp>
      <p:pic>
        <p:nvPicPr>
          <p:cNvPr id="7" name="Picture 6" descr="The code has 4 lines, as follows. Line 1. For each left parenthesis type variable name in array name right parenthesis. Line 2. Left brace. Line 3, indented. statements semicolon. Line 4. Right brace."/>
          <p:cNvPicPr>
            <a:picLocks noChangeAspect="1"/>
          </p:cNvPicPr>
          <p:nvPr/>
        </p:nvPicPr>
        <p:blipFill>
          <a:blip r:embed="rId5"/>
          <a:stretch>
            <a:fillRect/>
          </a:stretch>
        </p:blipFill>
        <p:spPr>
          <a:xfrm>
            <a:off x="2610866" y="3691289"/>
            <a:ext cx="5187393" cy="1410548"/>
          </a:xfrm>
          <a:prstGeom prst="rect">
            <a:avLst/>
          </a:prstGeom>
        </p:spPr>
      </p:pic>
    </p:spTree>
    <p:extLst>
      <p:ext uri="{BB962C8B-B14F-4D97-AF65-F5344CB8AC3E}">
        <p14:creationId xmlns:p14="http://schemas.microsoft.com/office/powerpoint/2010/main" val="389317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647481"/>
            <a:ext cx="9067800" cy="706525"/>
          </a:xfrm>
        </p:spPr>
        <p:txBody>
          <a:bodyPr vert="horz" wrap="square" lIns="91440" tIns="91425" rIns="91440" bIns="45720" rtlCol="0" anchor="ctr">
            <a:spAutoFit/>
          </a:bodyPr>
          <a:lstStyle/>
          <a:p>
            <a:pPr lvl="0" fontAlgn="base">
              <a:spcBef>
                <a:spcPct val="0"/>
              </a:spcBef>
              <a:spcAft>
                <a:spcPct val="0"/>
              </a:spcAft>
              <a:buClrTx/>
            </a:pPr>
            <a:r>
              <a:rPr lang="en-IN" altLang="en-US" sz="4000" dirty="0">
                <a:latin typeface="Times New Roman" panose="02020603050405020304" pitchFamily="18" charset="0"/>
                <a:cs typeface="Arial"/>
              </a:rPr>
              <a:t>Using the </a:t>
            </a:r>
            <a:r>
              <a:rPr lang="en-US" altLang="en-US" sz="4000" dirty="0">
                <a:latin typeface="Courier New" panose="02070309020205020404" pitchFamily="49" charset="0"/>
                <a:cs typeface="Courier New" panose="02070309020205020404" pitchFamily="49" charset="0"/>
              </a:rPr>
              <a:t>foreach</a:t>
            </a:r>
            <a:r>
              <a:rPr lang="en-IN" altLang="en-US" sz="4000" dirty="0">
                <a:latin typeface="Times New Roman" panose="02020603050405020304" pitchFamily="18" charset="0"/>
                <a:cs typeface="Arial"/>
              </a:rPr>
              <a:t> Loop with Arrays </a:t>
            </a:r>
            <a:r>
              <a:rPr lang="en-IN" altLang="en-US" sz="1800" dirty="0">
                <a:latin typeface="Times New Roman" panose="02020603050405020304" pitchFamily="18" charset="0"/>
                <a:cs typeface="Arial"/>
              </a:rPr>
              <a:t>(2 of 2)</a:t>
            </a:r>
            <a:endParaRPr lang="en-US" altLang="en-US" sz="1800" dirty="0">
              <a:latin typeface="Times New Roman" panose="02020603050405020304" pitchFamily="18" charset="0"/>
              <a:cs typeface="Arial"/>
            </a:endParaRPr>
          </a:p>
        </p:txBody>
      </p:sp>
      <p:sp>
        <p:nvSpPr>
          <p:cNvPr id="5" name="Text Placeholder 4"/>
          <p:cNvSpPr>
            <a:spLocks noGrp="1"/>
          </p:cNvSpPr>
          <p:nvPr>
            <p:ph type="body" idx="1"/>
          </p:nvPr>
        </p:nvSpPr>
        <p:spPr>
          <a:xfrm>
            <a:off x="1981200" y="1600201"/>
            <a:ext cx="8229600" cy="2579914"/>
          </a:xfrm>
        </p:spPr>
        <p:txBody>
          <a:bodyPr/>
          <a:lstStyle/>
          <a:p>
            <a:pPr eaLnBrk="1" hangingPunct="1"/>
            <a:r>
              <a:rPr lang="en-US" altLang="en-US" sz="2400" dirty="0">
                <a:latin typeface="Courier New" panose="02070309020205020404" pitchFamily="49" charset="0"/>
                <a:cs typeface="Courier New" panose="02070309020205020404" pitchFamily="49" charset="0"/>
              </a:rPr>
              <a:t>Type</a:t>
            </a:r>
            <a:r>
              <a:rPr lang="en-US" altLang="en-US" sz="2400" dirty="0"/>
              <a:t> is the data type of the array</a:t>
            </a:r>
          </a:p>
          <a:p>
            <a:pPr eaLnBrk="1" hangingPunct="1"/>
            <a:r>
              <a:rPr lang="en-US" altLang="en-US" sz="2400" dirty="0">
                <a:latin typeface="Courier New" panose="02070309020205020404" pitchFamily="49" charset="0"/>
                <a:cs typeface="Courier New" panose="02070309020205020404" pitchFamily="49" charset="0"/>
              </a:rPr>
              <a:t>VariableName</a:t>
            </a:r>
            <a:r>
              <a:rPr lang="en-US" altLang="en-US" sz="2400" b="1" dirty="0"/>
              <a:t> </a:t>
            </a:r>
            <a:r>
              <a:rPr lang="en-US" altLang="en-US" sz="2400" dirty="0"/>
              <a:t>is the name of the temporary iteration variable</a:t>
            </a:r>
          </a:p>
          <a:p>
            <a:pPr eaLnBrk="1" hangingPunct="1"/>
            <a:r>
              <a:rPr lang="en-US" altLang="en-US" sz="2400" dirty="0">
                <a:latin typeface="Courier New" panose="02070309020205020404" pitchFamily="49" charset="0"/>
                <a:cs typeface="Courier New" panose="02070309020205020404" pitchFamily="49" charset="0"/>
              </a:rPr>
              <a:t>in</a:t>
            </a:r>
            <a:r>
              <a:rPr lang="en-US" altLang="en-US" sz="2400" dirty="0"/>
              <a:t> is a keyword that must appear</a:t>
            </a:r>
          </a:p>
          <a:p>
            <a:pPr eaLnBrk="1" hangingPunct="1"/>
            <a:r>
              <a:rPr lang="en-US" altLang="en-US" sz="2400" dirty="0">
                <a:latin typeface="Courier New" panose="02070309020205020404" pitchFamily="49" charset="0"/>
                <a:cs typeface="Courier New" panose="02070309020205020404" pitchFamily="49" charset="0"/>
              </a:rPr>
              <a:t>ArrayName</a:t>
            </a:r>
            <a:r>
              <a:rPr lang="en-US" altLang="en-US" sz="2400" dirty="0"/>
              <a:t> is the name of array to process</a:t>
            </a:r>
          </a:p>
        </p:txBody>
      </p:sp>
      <p:pic>
        <p:nvPicPr>
          <p:cNvPr id="8" name="Picture 7" descr="The code has 6 lines, as follows. Line 1. i n t left bracket right bracket numbers = left brace 3 comma 6 comma 9 right brace semicolon. Line 2. Blank. Line 3. For each left parenthesis i n t v a l in numbers right parenthesis. Line 4. Left brace. Line 5, indented message box dot show left parenthesis v a l dot to string left parenthesis right parenthesis right parenthesis semicolon. Line 6. Right brace."/>
          <p:cNvPicPr>
            <a:picLocks noChangeAspect="1"/>
          </p:cNvPicPr>
          <p:nvPr/>
        </p:nvPicPr>
        <p:blipFill>
          <a:blip r:embed="rId2"/>
          <a:stretch>
            <a:fillRect/>
          </a:stretch>
        </p:blipFill>
        <p:spPr>
          <a:xfrm>
            <a:off x="2825813" y="4180115"/>
            <a:ext cx="4768725" cy="1842817"/>
          </a:xfrm>
          <a:prstGeom prst="rect">
            <a:avLst/>
          </a:prstGeom>
        </p:spPr>
      </p:pic>
    </p:spTree>
    <p:extLst>
      <p:ext uri="{BB962C8B-B14F-4D97-AF65-F5344CB8AC3E}">
        <p14:creationId xmlns:p14="http://schemas.microsoft.com/office/powerpoint/2010/main" val="3645222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Working with Files and Array</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1981200" y="1600201"/>
            <a:ext cx="8229600" cy="976745"/>
          </a:xfrm>
        </p:spPr>
        <p:txBody>
          <a:bodyPr/>
          <a:lstStyle/>
          <a:p>
            <a:r>
              <a:rPr lang="en-US" altLang="en-US" sz="2400" dirty="0"/>
              <a:t>The book demonstrates how to write an array’s contents to a file. Here is the code:</a:t>
            </a:r>
          </a:p>
        </p:txBody>
      </p:sp>
      <p:pic>
        <p:nvPicPr>
          <p:cNvPr id="6" name="Picture 5" descr="The code has 8 lines, as follows. Line 1. i n t left bracket right bracket numbers = left brace 10 comma 20 comma 30 comma 40 comma 50 right brace semicolon. Line 2. Stream writer output file semicolon. Line 3. Output file = file dot create text left parenthesis double quote values dot t x t double quote right parenthesis semicolon. Line 4. For left parenthesis i n t index = 0 semicolon index is less than numbers dot length semicolon index plus plus right parenthesis. Line 5. Left brace. Line 6, indented. output file dot write line left parenthesis numbers left bracket index right bracket right parenthesis semicolon. Line 7. Right brace. Line 8. Output file dot close left parenthesis right parenthesis semicolon."/>
          <p:cNvPicPr>
            <a:picLocks noChangeAspect="1"/>
          </p:cNvPicPr>
          <p:nvPr/>
        </p:nvPicPr>
        <p:blipFill>
          <a:blip r:embed="rId2"/>
          <a:stretch>
            <a:fillRect/>
          </a:stretch>
        </p:blipFill>
        <p:spPr>
          <a:xfrm>
            <a:off x="2604912" y="2777165"/>
            <a:ext cx="7009886" cy="2883099"/>
          </a:xfrm>
          <a:prstGeom prst="rect">
            <a:avLst/>
          </a:prstGeom>
        </p:spPr>
      </p:pic>
    </p:spTree>
    <p:extLst>
      <p:ext uri="{BB962C8B-B14F-4D97-AF65-F5344CB8AC3E}">
        <p14:creationId xmlns:p14="http://schemas.microsoft.com/office/powerpoint/2010/main" val="3727292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125" y="606340"/>
            <a:ext cx="10515600" cy="747882"/>
          </a:xfrm>
        </p:spPr>
        <p:txBody>
          <a:bodyPr vert="horz"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Reading Values from a File to An Array</a:t>
            </a:r>
            <a:endParaRPr lang="en-US" altLang="en-US" sz="2000" dirty="0">
              <a:latin typeface="Times New Roman" panose="02020603050405020304" pitchFamily="18" charset="0"/>
              <a:cs typeface="Arial"/>
            </a:endParaRPr>
          </a:p>
        </p:txBody>
      </p:sp>
      <p:sp>
        <p:nvSpPr>
          <p:cNvPr id="5" name="Text Placeholder 4"/>
          <p:cNvSpPr>
            <a:spLocks noGrp="1"/>
          </p:cNvSpPr>
          <p:nvPr>
            <p:ph type="body" idx="1"/>
          </p:nvPr>
        </p:nvSpPr>
        <p:spPr>
          <a:xfrm>
            <a:off x="1485900" y="1481318"/>
            <a:ext cx="8229600" cy="921327"/>
          </a:xfrm>
        </p:spPr>
        <p:txBody>
          <a:bodyPr/>
          <a:lstStyle/>
          <a:p>
            <a:r>
              <a:rPr lang="en-US" altLang="en-US" sz="2400" dirty="0"/>
              <a:t>The book demonstrates how to read values from a file and store them in an array. Here is the code:</a:t>
            </a:r>
          </a:p>
        </p:txBody>
      </p:sp>
      <p:pic>
        <p:nvPicPr>
          <p:cNvPr id="6" name="Picture 5" descr="The code has 14 lines, as follows. Line 1. c o n s t in size = 5 semicolon. Line 2. i n t left bracket right bracket numbers = new i n t left bracket size right bracket semicolon. Line 3. Blank. Line 4. i n t index = 0 semicolon. Line 5. Blank. Line 6. Stream reader input file semicolon. Line 7. Input file = file dot open text left parenthesis double quote values dot t x t double quote right parenthesis semicolon. Line 8. Blank. Line 9. While left parenthesis index is less than numbers dot length ampersand ampersand exclamation point input file dot end of stream right parenthesis. Line 10. Left brace. Line 11, indented. numbers left bracket index right bracket = i n t dot parse left parenthesis input file dot read line left parenthesis right parenthesis right parenthesis semicolon. Line 12, indented. index plus plus semicolon. Line 13. Right brace. Line 14. Input file dot close left parenthesis right parenthesis semicolon."/>
          <p:cNvPicPr>
            <a:picLocks noChangeAspect="1"/>
          </p:cNvPicPr>
          <p:nvPr/>
        </p:nvPicPr>
        <p:blipFill>
          <a:blip r:embed="rId2"/>
          <a:stretch>
            <a:fillRect/>
          </a:stretch>
        </p:blipFill>
        <p:spPr>
          <a:xfrm>
            <a:off x="1782141" y="2402645"/>
            <a:ext cx="5617819" cy="3633652"/>
          </a:xfrm>
          <a:prstGeom prst="rect">
            <a:avLst/>
          </a:prstGeom>
        </p:spPr>
      </p:pic>
    </p:spTree>
    <p:extLst>
      <p:ext uri="{BB962C8B-B14F-4D97-AF65-F5344CB8AC3E}">
        <p14:creationId xmlns:p14="http://schemas.microsoft.com/office/powerpoint/2010/main" val="3664996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74" y="808071"/>
            <a:ext cx="9067801" cy="692482"/>
          </a:xfrm>
        </p:spPr>
        <p:txBody>
          <a:bodyPr vert="horz" wrap="square" lIns="91440" tIns="91425" rIns="91440" bIns="45720" rtlCol="0" anchor="ctr">
            <a:spAutoFit/>
          </a:bodyPr>
          <a:lstStyle/>
          <a:p>
            <a:pPr lvl="0" fontAlgn="base">
              <a:spcBef>
                <a:spcPct val="0"/>
              </a:spcBef>
              <a:spcAft>
                <a:spcPct val="0"/>
              </a:spcAft>
              <a:buClrTx/>
            </a:pPr>
            <a:r>
              <a:rPr lang="en-IN" altLang="en-US" sz="4000" dirty="0">
                <a:latin typeface="Times New Roman" panose="02020603050405020304" pitchFamily="18" charset="0"/>
                <a:ea typeface="+mj-ea"/>
                <a:cs typeface="Arial"/>
              </a:rPr>
              <a:t>Passing Array as Argument to Methods</a:t>
            </a:r>
            <a:r>
              <a:rPr lang="en-IN" altLang="en-US" sz="2800" dirty="0">
                <a:latin typeface="Times New Roman" panose="02020603050405020304" pitchFamily="18" charset="0"/>
                <a:cs typeface="Arial"/>
              </a:rPr>
              <a:t> </a:t>
            </a:r>
            <a:r>
              <a:rPr lang="en-IN" altLang="en-US" sz="1800" dirty="0">
                <a:latin typeface="Times New Roman" panose="02020603050405020304" pitchFamily="18" charset="0"/>
                <a:cs typeface="Arial"/>
              </a:rPr>
              <a:t>(1 of 2)</a:t>
            </a:r>
            <a:endParaRPr lang="en-US" altLang="en-US" sz="1800" dirty="0">
              <a:latin typeface="Times New Roman" panose="02020603050405020304" pitchFamily="18" charset="0"/>
              <a:cs typeface="Arial"/>
            </a:endParaRPr>
          </a:p>
        </p:txBody>
      </p:sp>
      <p:sp>
        <p:nvSpPr>
          <p:cNvPr id="7" name="Text Placeholder 6"/>
          <p:cNvSpPr>
            <a:spLocks noGrp="1"/>
          </p:cNvSpPr>
          <p:nvPr>
            <p:ph type="body" idx="1"/>
          </p:nvPr>
        </p:nvSpPr>
        <p:spPr>
          <a:xfrm>
            <a:off x="1897743" y="2038351"/>
            <a:ext cx="8229600" cy="810491"/>
          </a:xfrm>
        </p:spPr>
        <p:txBody>
          <a:bodyPr/>
          <a:lstStyle/>
          <a:p>
            <a:r>
              <a:rPr lang="en-US" altLang="en-US" sz="2400" dirty="0"/>
              <a:t>An entire array can be passed as one argument to a method</a:t>
            </a:r>
          </a:p>
        </p:txBody>
      </p:sp>
      <p:pic>
        <p:nvPicPr>
          <p:cNvPr id="8" name="Picture 7" descr="The code has 10 lines, as follows. Line 1. String left bracket right bracket people = left brace double quote bill double quote comma double quote jill double quote comma double quote phil double quote comma double quote will double quote right brace semicolon. Line 2. Show array left parenthesis people right parenthesis semicolon. Line 3. Blank. Line 4. Private void show array left parenthesis string left bracket right bracket s t r array right parenthesis. Line 5. Left brace. Line 6, indented. for each left parenthesis string s t r in s t r array right parenthesis. Line 7, indented. Left brace. Line 8, indented twice message box dot show left parenthesis s t r right parenthesis semicolon. Line 9, indented. Right brace. Line 10. Right brace."/>
          <p:cNvPicPr>
            <a:picLocks noChangeAspect="1"/>
          </p:cNvPicPr>
          <p:nvPr/>
        </p:nvPicPr>
        <p:blipFill>
          <a:blip r:embed="rId2"/>
          <a:stretch>
            <a:fillRect/>
          </a:stretch>
        </p:blipFill>
        <p:spPr>
          <a:xfrm>
            <a:off x="2167274" y="2848842"/>
            <a:ext cx="5438103" cy="2682472"/>
          </a:xfrm>
          <a:prstGeom prst="rect">
            <a:avLst/>
          </a:prstGeom>
        </p:spPr>
      </p:pic>
    </p:spTree>
    <p:extLst>
      <p:ext uri="{BB962C8B-B14F-4D97-AF65-F5344CB8AC3E}">
        <p14:creationId xmlns:p14="http://schemas.microsoft.com/office/powerpoint/2010/main" val="2108012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5" y="502922"/>
            <a:ext cx="8972550" cy="1097279"/>
          </a:xfrm>
        </p:spPr>
        <p:txBody>
          <a:bodyPr>
            <a:normAutofit/>
          </a:bodyPr>
          <a:lstStyle/>
          <a:p>
            <a:r>
              <a:rPr lang="en-IN" altLang="en-US" sz="4000" dirty="0">
                <a:latin typeface="Times New Roman" panose="02020603050405020304" pitchFamily="18" charset="0"/>
                <a:cs typeface="Arial"/>
              </a:rPr>
              <a:t>Passing Array as Argument to Methods</a:t>
            </a:r>
            <a:r>
              <a:rPr lang="en-IN" altLang="en-US" sz="2800" dirty="0">
                <a:latin typeface="Times New Roman" panose="02020603050405020304" pitchFamily="18" charset="0"/>
                <a:cs typeface="Arial"/>
              </a:rPr>
              <a:t> </a:t>
            </a:r>
            <a:r>
              <a:rPr lang="en-IN" altLang="en-US" sz="1800" dirty="0">
                <a:latin typeface="Times New Roman" panose="02020603050405020304" pitchFamily="18" charset="0"/>
                <a:cs typeface="Arial"/>
              </a:rPr>
              <a:t>(2 of 2)</a:t>
            </a:r>
            <a:endParaRPr lang="en-IN" sz="1800" dirty="0"/>
          </a:p>
        </p:txBody>
      </p:sp>
      <p:sp>
        <p:nvSpPr>
          <p:cNvPr id="3" name="Text Placeholder 2"/>
          <p:cNvSpPr>
            <a:spLocks noGrp="1"/>
          </p:cNvSpPr>
          <p:nvPr>
            <p:ph type="body" idx="1"/>
          </p:nvPr>
        </p:nvSpPr>
        <p:spPr>
          <a:xfrm>
            <a:off x="1981200" y="1849566"/>
            <a:ext cx="8229600" cy="664028"/>
          </a:xfrm>
        </p:spPr>
        <p:txBody>
          <a:bodyPr/>
          <a:lstStyle/>
          <a:p>
            <a:r>
              <a:rPr lang="en-US" altLang="en-US" sz="2400" dirty="0"/>
              <a:t>It can also be passed individually</a:t>
            </a:r>
          </a:p>
        </p:txBody>
      </p:sp>
      <p:pic>
        <p:nvPicPr>
          <p:cNvPr id="4" name="Picture 3" descr="The code has 4 lines, as follows. Line 1. For left parenthesis i n t index = 0 semicolon index is less than people dot length semicolon index plus plus right parenthesis. Line 2. Left brace. Line 3, indented. show people left parenthesis people left bracket index right bracket right parenthesis semicolon. Line 4. Right brace."/>
          <p:cNvPicPr>
            <a:picLocks noChangeAspect="1"/>
          </p:cNvPicPr>
          <p:nvPr/>
        </p:nvPicPr>
        <p:blipFill>
          <a:blip r:embed="rId2"/>
          <a:stretch>
            <a:fillRect/>
          </a:stretch>
        </p:blipFill>
        <p:spPr>
          <a:xfrm>
            <a:off x="2284215" y="2513594"/>
            <a:ext cx="6023370" cy="1255885"/>
          </a:xfrm>
          <a:prstGeom prst="rect">
            <a:avLst/>
          </a:prstGeom>
        </p:spPr>
      </p:pic>
      <p:pic>
        <p:nvPicPr>
          <p:cNvPr id="5" name="Picture 4" descr="The code has 4 lines, as follows. Line 1. Private void show people left parenthesis string s t r right parenthesis. Line 2. Left brace. Line 3, indented message box dot show left parenthesis s t r right parenthesis semicolon. Line 4. Right brace."/>
          <p:cNvPicPr>
            <a:picLocks noChangeAspect="1"/>
          </p:cNvPicPr>
          <p:nvPr/>
        </p:nvPicPr>
        <p:blipFill>
          <a:blip r:embed="rId3"/>
          <a:stretch>
            <a:fillRect/>
          </a:stretch>
        </p:blipFill>
        <p:spPr>
          <a:xfrm>
            <a:off x="2284215" y="4070638"/>
            <a:ext cx="4197743" cy="1158717"/>
          </a:xfrm>
          <a:prstGeom prst="rect">
            <a:avLst/>
          </a:prstGeom>
        </p:spPr>
      </p:pic>
    </p:spTree>
    <p:extLst>
      <p:ext uri="{BB962C8B-B14F-4D97-AF65-F5344CB8AC3E}">
        <p14:creationId xmlns:p14="http://schemas.microsoft.com/office/powerpoint/2010/main" val="608128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12482"/>
            <a:ext cx="8229600" cy="692482"/>
          </a:xfrm>
        </p:spPr>
        <p:txBody>
          <a:bodyPr vert="horz" lIns="91440" tIns="91425" rIns="91440" bIns="45720" rtlCol="0" anchor="ctr">
            <a:spAutoFit/>
          </a:bodyPr>
          <a:lstStyle/>
          <a:p>
            <a:pPr lvl="0" fontAlgn="base">
              <a:spcBef>
                <a:spcPct val="0"/>
              </a:spcBef>
              <a:spcAft>
                <a:spcPct val="0"/>
              </a:spcAft>
              <a:buClrTx/>
            </a:pPr>
            <a:r>
              <a:rPr lang="en-IN" altLang="en-US" sz="4000" dirty="0">
                <a:latin typeface="Times New Roman" panose="02020603050405020304" pitchFamily="18" charset="0"/>
                <a:ea typeface="+mj-ea"/>
                <a:cs typeface="Arial"/>
              </a:rPr>
              <a:t>Some Useful Array Algorithms </a:t>
            </a:r>
            <a:r>
              <a:rPr lang="en-IN" altLang="en-US" sz="1800" dirty="0">
                <a:latin typeface="Times New Roman" panose="02020603050405020304" pitchFamily="18" charset="0"/>
                <a:cs typeface="Arial"/>
              </a:rPr>
              <a:t>(1 of 2)</a:t>
            </a:r>
            <a:endParaRPr lang="en-US" altLang="en-US" sz="1800" dirty="0">
              <a:latin typeface="Times New Roman" panose="02020603050405020304" pitchFamily="18" charset="0"/>
              <a:cs typeface="Arial"/>
            </a:endParaRPr>
          </a:p>
        </p:txBody>
      </p:sp>
      <p:sp>
        <p:nvSpPr>
          <p:cNvPr id="7" name="Text Placeholder 6"/>
          <p:cNvSpPr>
            <a:spLocks noGrp="1"/>
          </p:cNvSpPr>
          <p:nvPr>
            <p:ph type="body" idx="1"/>
          </p:nvPr>
        </p:nvSpPr>
        <p:spPr>
          <a:xfrm>
            <a:off x="1981200" y="1600201"/>
            <a:ext cx="8229600" cy="1350818"/>
          </a:xfrm>
        </p:spPr>
        <p:txBody>
          <a:bodyPr/>
          <a:lstStyle/>
          <a:p>
            <a:r>
              <a:rPr lang="en-US" altLang="en-US" sz="2400" dirty="0"/>
              <a:t>The sequential search uses a loop to sequential step through an array, starting with the first element. For example,</a:t>
            </a:r>
          </a:p>
        </p:txBody>
      </p:sp>
      <p:pic>
        <p:nvPicPr>
          <p:cNvPr id="8" name="Picture 7" descr="The code has 12 lines, as follows. Line 1. b o o l found = false semicolon. Line 2. i n t index = 0 semicolon. Line 3. i n t position = negative 1 semicolon. Line 4. While left parenthesis exclamation point found ampersand ampersand index is less than s array dot length right parenthesis. Line 5. Left brace. Line 6, indented. if left parenthesis s array left bracket index right bracket equals equals value right parenthesis. Line 7, indented. Left brace. Line 8, indented twice. Found = true semicolon. Line 9, indented twice. Position = index semicolon. Line 10, indented. Right brace. Line 11, indented. index plus plus semicolon. Line 12. Right brace."/>
          <p:cNvPicPr>
            <a:picLocks noChangeAspect="1"/>
          </p:cNvPicPr>
          <p:nvPr/>
        </p:nvPicPr>
        <p:blipFill>
          <a:blip r:embed="rId2"/>
          <a:stretch>
            <a:fillRect/>
          </a:stretch>
        </p:blipFill>
        <p:spPr>
          <a:xfrm>
            <a:off x="2355026" y="2730375"/>
            <a:ext cx="4186299" cy="3333431"/>
          </a:xfrm>
          <a:prstGeom prst="rect">
            <a:avLst/>
          </a:prstGeom>
        </p:spPr>
      </p:pic>
    </p:spTree>
    <p:extLst>
      <p:ext uri="{BB962C8B-B14F-4D97-AF65-F5344CB8AC3E}">
        <p14:creationId xmlns:p14="http://schemas.microsoft.com/office/powerpoint/2010/main" val="4024134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825" y="431800"/>
            <a:ext cx="8372475" cy="1325563"/>
          </a:xfrm>
        </p:spPr>
        <p:txBody>
          <a:bodyPr>
            <a:normAutofit/>
          </a:bodyPr>
          <a:lstStyle/>
          <a:p>
            <a:r>
              <a:rPr lang="en-IN" altLang="en-US" sz="4000" dirty="0">
                <a:latin typeface="Times New Roman" panose="02020603050405020304" pitchFamily="18" charset="0"/>
                <a:cs typeface="Arial"/>
              </a:rPr>
              <a:t>Some Useful Array Algorithms </a:t>
            </a:r>
            <a:r>
              <a:rPr lang="en-IN" altLang="en-US" sz="1800" dirty="0">
                <a:latin typeface="Times New Roman" panose="02020603050405020304" pitchFamily="18" charset="0"/>
                <a:cs typeface="Arial"/>
              </a:rPr>
              <a:t>(2 of 2)</a:t>
            </a:r>
            <a:endParaRPr lang="en-IN" sz="4000" dirty="0"/>
          </a:p>
        </p:txBody>
      </p:sp>
      <p:sp>
        <p:nvSpPr>
          <p:cNvPr id="3" name="Text Placeholder 2"/>
          <p:cNvSpPr>
            <a:spLocks noGrp="1"/>
          </p:cNvSpPr>
          <p:nvPr>
            <p:ph type="body" idx="1"/>
          </p:nvPr>
        </p:nvSpPr>
        <p:spPr>
          <a:xfrm>
            <a:off x="1647825" y="1825625"/>
            <a:ext cx="8239126" cy="4351338"/>
          </a:xfrm>
        </p:spPr>
        <p:txBody>
          <a:bodyPr/>
          <a:lstStyle/>
          <a:p>
            <a:pPr eaLnBrk="1" hangingPunct="1"/>
            <a:r>
              <a:rPr lang="en-US" altLang="en-US" sz="2400" dirty="0"/>
              <a:t>This code searches a string array for a special value. If the value is found its position is return; otherwise </a:t>
            </a:r>
            <a:r>
              <a:rPr lang="en-US" altLang="en-US" sz="2400" dirty="0">
                <a:latin typeface="Courier New" panose="02070309020205020404" pitchFamily="49" charset="0"/>
                <a:cs typeface="Courier New" panose="02070309020205020404" pitchFamily="49" charset="0"/>
              </a:rPr>
              <a:t>-1</a:t>
            </a:r>
            <a:r>
              <a:rPr lang="en-US" altLang="en-US" sz="2400" dirty="0"/>
              <a:t> is returned. </a:t>
            </a:r>
          </a:p>
          <a:p>
            <a:pPr eaLnBrk="1" hangingPunct="1"/>
            <a:r>
              <a:rPr lang="en-US" altLang="en-US" sz="2400" dirty="0"/>
              <a:t>This algorithm is not efficient</a:t>
            </a:r>
          </a:p>
        </p:txBody>
      </p:sp>
    </p:spTree>
    <p:extLst>
      <p:ext uri="{BB962C8B-B14F-4D97-AF65-F5344CB8AC3E}">
        <p14:creationId xmlns:p14="http://schemas.microsoft.com/office/powerpoint/2010/main" val="1497951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4017"/>
            <a:ext cx="8229600" cy="738633"/>
          </a:xfrm>
        </p:spPr>
        <p:txBody>
          <a:bodyPr vert="horz" lIns="91425" tIns="91425" rIns="91425" bIns="91425" rtlCol="0" anchor="b" anchorCtr="0">
            <a:spAutoFit/>
          </a:bodyPr>
          <a:lstStyle/>
          <a:p>
            <a:pPr lvl="0" fontAlgn="base">
              <a:spcBef>
                <a:spcPct val="0"/>
              </a:spcBef>
              <a:spcAft>
                <a:spcPct val="0"/>
              </a:spcAft>
              <a:buClrTx/>
            </a:pPr>
            <a:r>
              <a:rPr lang="en-IN" altLang="en-US" sz="3600" b="0" dirty="0">
                <a:solidFill>
                  <a:schemeClr val="tx1"/>
                </a:solidFill>
                <a:latin typeface="Times New Roman" panose="02020603050405020304" pitchFamily="18" charset="0"/>
                <a:ea typeface="+mj-ea"/>
                <a:cs typeface="Arial"/>
              </a:rPr>
              <a:t>Useful Array Algorithms </a:t>
            </a:r>
            <a:r>
              <a:rPr lang="en-IN" altLang="en-US" sz="2400" b="0" dirty="0">
                <a:solidFill>
                  <a:schemeClr val="tx1"/>
                </a:solidFill>
                <a:latin typeface="Times New Roman" panose="02020603050405020304" pitchFamily="18" charset="0"/>
                <a:ea typeface="+mj-ea"/>
                <a:cs typeface="Arial"/>
              </a:rPr>
              <a:t>(1 of 2)</a:t>
            </a:r>
            <a:endParaRPr lang="en-US" altLang="en-US" sz="2400" b="0" dirty="0">
              <a:solidFill>
                <a:schemeClr val="tx1"/>
              </a:solidFill>
              <a:latin typeface="Times New Roman" panose="02020603050405020304" pitchFamily="18" charset="0"/>
              <a:ea typeface="+mj-ea"/>
              <a:cs typeface="Arial"/>
            </a:endParaRPr>
          </a:p>
        </p:txBody>
      </p:sp>
      <p:sp>
        <p:nvSpPr>
          <p:cNvPr id="8" name="Text Placeholder 7"/>
          <p:cNvSpPr>
            <a:spLocks noGrp="1"/>
          </p:cNvSpPr>
          <p:nvPr>
            <p:ph type="body" idx="1"/>
          </p:nvPr>
        </p:nvSpPr>
        <p:spPr>
          <a:xfrm>
            <a:off x="1981200" y="1600201"/>
            <a:ext cx="8229600" cy="962891"/>
          </a:xfrm>
        </p:spPr>
        <p:txBody>
          <a:bodyPr/>
          <a:lstStyle/>
          <a:p>
            <a:r>
              <a:rPr lang="en-US" altLang="en-US" sz="2400" dirty="0">
                <a:latin typeface="+mn-lt"/>
              </a:rPr>
              <a:t>Copying an array – create a second array and copy the individual element of the source array to the target array</a:t>
            </a:r>
          </a:p>
        </p:txBody>
      </p:sp>
      <p:pic>
        <p:nvPicPr>
          <p:cNvPr id="10" name="Picture 9" descr="The code has 4 lines, as follows. Line 1. For left parenthesis i n t index = 0 semicolon index is less than first array dot length semicolon index plus plus right parenthesis. Line 2. Left brace. Line 3, indented. second array left bracket index right bracket = first array left bracket index right bracket semicolon. Line 4. Right brace."/>
          <p:cNvPicPr>
            <a:picLocks noChangeAspect="1"/>
          </p:cNvPicPr>
          <p:nvPr/>
        </p:nvPicPr>
        <p:blipFill>
          <a:blip r:embed="rId2"/>
          <a:stretch>
            <a:fillRect/>
          </a:stretch>
        </p:blipFill>
        <p:spPr>
          <a:xfrm>
            <a:off x="2430980" y="2610717"/>
            <a:ext cx="6758538" cy="1351707"/>
          </a:xfrm>
          <a:prstGeom prst="rect">
            <a:avLst/>
          </a:prstGeom>
        </p:spPr>
      </p:pic>
      <p:sp>
        <p:nvSpPr>
          <p:cNvPr id="9" name="Text Placeholder 8"/>
          <p:cNvSpPr>
            <a:spLocks noGrp="1"/>
          </p:cNvSpPr>
          <p:nvPr>
            <p:ph type="body" idx="2"/>
          </p:nvPr>
        </p:nvSpPr>
        <p:spPr>
          <a:xfrm>
            <a:off x="1981200" y="4336476"/>
            <a:ext cx="8229600" cy="900545"/>
          </a:xfrm>
        </p:spPr>
        <p:txBody>
          <a:bodyPr/>
          <a:lstStyle/>
          <a:p>
            <a:r>
              <a:rPr lang="en-US" altLang="en-US" sz="2400" dirty="0">
                <a:latin typeface="+mn-lt"/>
              </a:rPr>
              <a:t>Comparing Arrays – You must compare each element of the arrays</a:t>
            </a:r>
          </a:p>
        </p:txBody>
      </p:sp>
      <p:pic>
        <p:nvPicPr>
          <p:cNvPr id="11" name="Picture 10" descr="The code has 2 lines, as follows. Line 1. If left parenthesis first array dot length exclamation point equals second array dot length right parenthesis left brace return false semicolon right brace. Line 2. If left parenthesis first array left bracket index right bracket exclamation point equals second array left bracket index right bracket right parenthesis left brace return false semicolon right brace."/>
          <p:cNvPicPr>
            <a:picLocks noChangeAspect="1"/>
          </p:cNvPicPr>
          <p:nvPr/>
        </p:nvPicPr>
        <p:blipFill>
          <a:blip r:embed="rId3"/>
          <a:stretch>
            <a:fillRect/>
          </a:stretch>
        </p:blipFill>
        <p:spPr>
          <a:xfrm>
            <a:off x="2514903" y="5402889"/>
            <a:ext cx="7162194" cy="707378"/>
          </a:xfrm>
          <a:prstGeom prst="rect">
            <a:avLst/>
          </a:prstGeom>
        </p:spPr>
      </p:pic>
    </p:spTree>
    <p:extLst>
      <p:ext uri="{BB962C8B-B14F-4D97-AF65-F5344CB8AC3E}">
        <p14:creationId xmlns:p14="http://schemas.microsoft.com/office/powerpoint/2010/main" val="291152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0" y="653965"/>
            <a:ext cx="7953375" cy="747882"/>
          </a:xfrm>
        </p:spPr>
        <p:txBody>
          <a:bodyPr vert="horz" wrap="square"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How a Value Type Works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1981200" y="1600200"/>
            <a:ext cx="8229600" cy="3100306"/>
          </a:xfrm>
        </p:spPr>
        <p:txBody>
          <a:bodyPr vert="horz" wrap="square" lIns="91425" tIns="91425" rIns="91425" bIns="91425" rtlCol="0">
            <a:spAutoFit/>
          </a:bodyPr>
          <a:lstStyle/>
          <a:p>
            <a:pPr lvl="0" fontAlgn="base">
              <a:spcAft>
                <a:spcPct val="0"/>
              </a:spcAft>
              <a:buFont typeface="Arial" panose="020B0604020202020204" pitchFamily="34" charset="0"/>
              <a:buChar char="•"/>
            </a:pPr>
            <a:r>
              <a:rPr lang="en-US" altLang="en-US" sz="2400" dirty="0">
                <a:solidFill>
                  <a:srgbClr val="000000"/>
                </a:solidFill>
                <a:latin typeface="Arial (Body)"/>
              </a:rPr>
              <a:t>When you declare a value type variable, the compiler allocates a chunk of memory that is big enough for the variable</a:t>
            </a:r>
          </a:p>
          <a:p>
            <a:pPr lvl="0" fontAlgn="base">
              <a:spcAft>
                <a:spcPct val="0"/>
              </a:spcAft>
              <a:buFont typeface="Arial" panose="020B0604020202020204" pitchFamily="34" charset="0"/>
              <a:buChar char="•"/>
            </a:pPr>
            <a:r>
              <a:rPr lang="en-US" altLang="en-US" sz="2400" dirty="0">
                <a:solidFill>
                  <a:srgbClr val="000000"/>
                </a:solidFill>
                <a:latin typeface="Arial (Body)"/>
              </a:rPr>
              <a:t>The memory that is allocated for a value type variable is the actual location that will hold the value assigned to the variable</a:t>
            </a:r>
          </a:p>
          <a:p>
            <a:pPr lvl="0" fontAlgn="base">
              <a:spcAft>
                <a:spcPct val="0"/>
              </a:spcAft>
              <a:buFont typeface="Arial" panose="020B0604020202020204" pitchFamily="34" charset="0"/>
              <a:buChar char="•"/>
            </a:pPr>
            <a:r>
              <a:rPr lang="en-US" altLang="en-US" sz="2400" dirty="0">
                <a:solidFill>
                  <a:srgbClr val="000000"/>
                </a:solidFill>
                <a:latin typeface="Arial (Body)"/>
              </a:rPr>
              <a:t>When you are working with a value type, you are using a variable that holds a piece of data</a:t>
            </a:r>
          </a:p>
        </p:txBody>
      </p:sp>
    </p:spTree>
    <p:extLst>
      <p:ext uri="{BB962C8B-B14F-4D97-AF65-F5344CB8AC3E}">
        <p14:creationId xmlns:p14="http://schemas.microsoft.com/office/powerpoint/2010/main" val="1766986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5" y="364967"/>
            <a:ext cx="7658100" cy="1097279"/>
          </a:xfrm>
        </p:spPr>
        <p:txBody>
          <a:bodyPr>
            <a:normAutofit/>
          </a:bodyPr>
          <a:lstStyle/>
          <a:p>
            <a:r>
              <a:rPr lang="en-IN" altLang="en-US" sz="3600" b="0" dirty="0">
                <a:solidFill>
                  <a:schemeClr val="tx1"/>
                </a:solidFill>
                <a:latin typeface="Times New Roman" panose="02020603050405020304" pitchFamily="18" charset="0"/>
                <a:cs typeface="Arial"/>
              </a:rPr>
              <a:t>Useful Array Algorithms </a:t>
            </a:r>
            <a:r>
              <a:rPr lang="en-IN" altLang="en-US" sz="2400" b="0" dirty="0">
                <a:solidFill>
                  <a:schemeClr val="tx1"/>
                </a:solidFill>
                <a:latin typeface="Times New Roman" panose="02020603050405020304" pitchFamily="18" charset="0"/>
                <a:cs typeface="Arial"/>
              </a:rPr>
              <a:t>(2 of 2)</a:t>
            </a:r>
            <a:endParaRPr lang="en-IN" sz="3600" b="0" dirty="0">
              <a:solidFill>
                <a:schemeClr val="tx1"/>
              </a:solidFill>
            </a:endParaRPr>
          </a:p>
        </p:txBody>
      </p:sp>
      <p:sp>
        <p:nvSpPr>
          <p:cNvPr id="3" name="Text Placeholder 2"/>
          <p:cNvSpPr>
            <a:spLocks noGrp="1"/>
          </p:cNvSpPr>
          <p:nvPr>
            <p:ph type="body" idx="1"/>
          </p:nvPr>
        </p:nvSpPr>
        <p:spPr>
          <a:xfrm>
            <a:off x="1981200" y="1600201"/>
            <a:ext cx="9601200" cy="2163763"/>
          </a:xfrm>
        </p:spPr>
        <p:txBody>
          <a:bodyPr/>
          <a:lstStyle/>
          <a:p>
            <a:r>
              <a:rPr lang="en-US" altLang="en-US" sz="2400" dirty="0">
                <a:latin typeface="+mn-lt"/>
              </a:rPr>
              <a:t>Totaling the value of an array – Use a loop with an accumulator variable</a:t>
            </a:r>
          </a:p>
        </p:txBody>
      </p:sp>
      <p:pic>
        <p:nvPicPr>
          <p:cNvPr id="4" name="Picture 3" descr="The code has 4 lines, as follows. Line 1. For left parenthesis i n t index = 0 semicolon index is less than units dot length semicolon index plus plus right parenthesis. Line 2. Left brace. Line 3, indented. total plus equals units left bracket index right bracket semicolon. Line 4. Right brace."/>
          <p:cNvPicPr>
            <a:picLocks noChangeAspect="1"/>
          </p:cNvPicPr>
          <p:nvPr/>
        </p:nvPicPr>
        <p:blipFill>
          <a:blip r:embed="rId2"/>
          <a:stretch>
            <a:fillRect/>
          </a:stretch>
        </p:blipFill>
        <p:spPr>
          <a:xfrm>
            <a:off x="2381948" y="2337184"/>
            <a:ext cx="5504054" cy="1204612"/>
          </a:xfrm>
          <a:prstGeom prst="rect">
            <a:avLst/>
          </a:prstGeom>
        </p:spPr>
      </p:pic>
      <p:sp>
        <p:nvSpPr>
          <p:cNvPr id="6" name="Text Placeholder 5"/>
          <p:cNvSpPr>
            <a:spLocks noGrp="1"/>
          </p:cNvSpPr>
          <p:nvPr>
            <p:ph type="body" idx="2"/>
          </p:nvPr>
        </p:nvSpPr>
        <p:spPr>
          <a:xfrm>
            <a:off x="1981200" y="4282057"/>
            <a:ext cx="8229600" cy="595745"/>
          </a:xfrm>
        </p:spPr>
        <p:txBody>
          <a:bodyPr/>
          <a:lstStyle/>
          <a:p>
            <a:r>
              <a:rPr lang="en-US" altLang="en-US" sz="2400" dirty="0">
                <a:latin typeface="+mn-lt"/>
              </a:rPr>
              <a:t>To find the average, use:</a:t>
            </a:r>
          </a:p>
        </p:txBody>
      </p:sp>
      <p:pic>
        <p:nvPicPr>
          <p:cNvPr id="7" name="Picture 6" descr="One line of code, as follows. total forward slash units dot length semicolon."/>
          <p:cNvPicPr>
            <a:picLocks noChangeAspect="1"/>
          </p:cNvPicPr>
          <p:nvPr/>
        </p:nvPicPr>
        <p:blipFill>
          <a:blip r:embed="rId3"/>
          <a:stretch>
            <a:fillRect/>
          </a:stretch>
        </p:blipFill>
        <p:spPr>
          <a:xfrm>
            <a:off x="2316484" y="5024887"/>
            <a:ext cx="2817491" cy="465824"/>
          </a:xfrm>
          <a:prstGeom prst="rect">
            <a:avLst/>
          </a:prstGeom>
        </p:spPr>
      </p:pic>
    </p:spTree>
    <p:extLst>
      <p:ext uri="{BB962C8B-B14F-4D97-AF65-F5344CB8AC3E}">
        <p14:creationId xmlns:p14="http://schemas.microsoft.com/office/powerpoint/2010/main" val="2013907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550" y="681037"/>
            <a:ext cx="9753600" cy="747882"/>
          </a:xfrm>
        </p:spPr>
        <p:txBody>
          <a:bodyPr vert="horz" wrap="square"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Finding the Highest Value in An Array</a:t>
            </a:r>
            <a:r>
              <a:rPr lang="en-IN" altLang="en-US" sz="3200" dirty="0">
                <a:latin typeface="Times New Roman" panose="02020603050405020304" pitchFamily="18" charset="0"/>
                <a:cs typeface="Arial"/>
              </a:rPr>
              <a:t> </a:t>
            </a:r>
            <a:r>
              <a:rPr lang="en-IN" altLang="en-US" sz="2000" dirty="0">
                <a:latin typeface="Times New Roman" panose="02020603050405020304" pitchFamily="18" charset="0"/>
                <a:cs typeface="Arial"/>
              </a:rPr>
              <a:t>(1 of 3)</a:t>
            </a:r>
            <a:endParaRPr lang="en-US" altLang="en-US" sz="2000" dirty="0">
              <a:latin typeface="Times New Roman" panose="02020603050405020304" pitchFamily="18" charset="0"/>
              <a:cs typeface="Arial"/>
            </a:endParaRPr>
          </a:p>
        </p:txBody>
      </p:sp>
      <p:sp>
        <p:nvSpPr>
          <p:cNvPr id="7" name="Text Placeholder 6"/>
          <p:cNvSpPr>
            <a:spLocks noGrp="1"/>
          </p:cNvSpPr>
          <p:nvPr>
            <p:ph type="body" idx="1"/>
          </p:nvPr>
        </p:nvSpPr>
        <p:spPr>
          <a:xfrm>
            <a:off x="1866900" y="1825625"/>
            <a:ext cx="9486900" cy="4351338"/>
          </a:xfrm>
        </p:spPr>
        <p:txBody>
          <a:bodyPr/>
          <a:lstStyle/>
          <a:p>
            <a:pPr eaLnBrk="1" hangingPunct="1"/>
            <a:r>
              <a:rPr lang="en-US" altLang="en-US" sz="2400" dirty="0"/>
              <a:t>Create a variable to hold the found highest value</a:t>
            </a:r>
          </a:p>
          <a:p>
            <a:pPr eaLnBrk="1" hangingPunct="1"/>
            <a:r>
              <a:rPr lang="en-US" altLang="en-US" sz="2400" dirty="0"/>
              <a:t>Start with assuming the element </a:t>
            </a:r>
            <a:r>
              <a:rPr lang="en-US" altLang="en-US" sz="2400" dirty="0">
                <a:latin typeface="Courier New" panose="02070309020205020404" pitchFamily="49" charset="0"/>
                <a:cs typeface="Courier New" panose="02070309020205020404" pitchFamily="49" charset="0"/>
              </a:rPr>
              <a:t>0</a:t>
            </a:r>
            <a:r>
              <a:rPr lang="en-US" altLang="en-US" sz="2400" dirty="0"/>
              <a:t> is the highest</a:t>
            </a:r>
          </a:p>
          <a:p>
            <a:pPr eaLnBrk="1" hangingPunct="1"/>
            <a:r>
              <a:rPr lang="en-US" altLang="en-US" sz="2400" dirty="0"/>
              <a:t>Use a loop to step through element </a:t>
            </a:r>
            <a:r>
              <a:rPr lang="en-US" altLang="en-US" sz="2400" dirty="0">
                <a:latin typeface="Courier New" panose="02070309020205020404" pitchFamily="49" charset="0"/>
                <a:cs typeface="Courier New" panose="02070309020205020404" pitchFamily="49" charset="0"/>
              </a:rPr>
              <a:t>1</a:t>
            </a:r>
            <a:r>
              <a:rPr lang="en-US" altLang="en-US" sz="2400" dirty="0"/>
              <a:t> and the rest</a:t>
            </a:r>
          </a:p>
          <a:p>
            <a:pPr eaLnBrk="1" hangingPunct="1"/>
            <a:r>
              <a:rPr lang="en-US" altLang="en-US" sz="2400" dirty="0"/>
              <a:t>Each time the loop iterates, it compares an array element to the variable holding the found highest value. If the array element is greater than the found highest value, assign the value of that array element to the variable holding the found highest value.</a:t>
            </a:r>
          </a:p>
          <a:p>
            <a:pPr eaLnBrk="1" hangingPunct="1"/>
            <a:r>
              <a:rPr lang="en-US" altLang="en-US" sz="2400" dirty="0"/>
              <a:t>When the loop finished, the highest value is found</a:t>
            </a:r>
          </a:p>
        </p:txBody>
      </p:sp>
    </p:spTree>
    <p:extLst>
      <p:ext uri="{BB962C8B-B14F-4D97-AF65-F5344CB8AC3E}">
        <p14:creationId xmlns:p14="http://schemas.microsoft.com/office/powerpoint/2010/main" val="292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994357"/>
            <a:ext cx="9715500" cy="747882"/>
          </a:xfrm>
        </p:spPr>
        <p:txBody>
          <a:bodyPr vert="horz" wrap="square"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Finding the Highest Value in An Array</a:t>
            </a:r>
            <a:r>
              <a:rPr lang="en-IN" altLang="en-US" sz="3200" dirty="0">
                <a:latin typeface="Times New Roman" panose="02020603050405020304" pitchFamily="18" charset="0"/>
                <a:cs typeface="Arial"/>
              </a:rPr>
              <a:t> </a:t>
            </a:r>
            <a:r>
              <a:rPr lang="en-IN" altLang="en-US" sz="2000" dirty="0">
                <a:latin typeface="Times New Roman" panose="02020603050405020304" pitchFamily="18" charset="0"/>
                <a:cs typeface="Arial"/>
              </a:rPr>
              <a:t>(2 of 3)</a:t>
            </a:r>
            <a:endParaRPr lang="en-US" altLang="en-US" sz="2000" dirty="0">
              <a:latin typeface="Times New Roman" panose="02020603050405020304" pitchFamily="18" charset="0"/>
              <a:cs typeface="Arial"/>
            </a:endParaRPr>
          </a:p>
        </p:txBody>
      </p:sp>
      <p:pic>
        <p:nvPicPr>
          <p:cNvPr id="6" name="Picture 5" descr="The code has 9 lines, as follows. Line 1. i n t left bracket right bracket numbers = left brace 8 comma 1 comma 12 comma 6 comma 2 comma ellipsis right brace. Line 2. i n t highest = numbers left bracket 0 right bracket semicolon. Line 3. For left parenthesis i n t index = 1 semicolon index is less than numbers dot length semicolon index plus plus right parenthesis. Line 4. left brace. Line 5, indented. if left parenthesis numbers left bracket index right bracket is more than highest right parenthesis. Line 6, indented. left brace. Line 7, indented twice. Highest = numbers left bracket index right bracket. Line 8, indented. right brace. Line 9. right brace."/>
          <p:cNvPicPr>
            <a:picLocks noChangeAspect="1"/>
          </p:cNvPicPr>
          <p:nvPr/>
        </p:nvPicPr>
        <p:blipFill>
          <a:blip r:embed="rId2"/>
          <a:stretch>
            <a:fillRect/>
          </a:stretch>
        </p:blipFill>
        <p:spPr>
          <a:xfrm>
            <a:off x="1746011" y="2099266"/>
            <a:ext cx="6509231" cy="2659467"/>
          </a:xfrm>
          <a:prstGeom prst="rect">
            <a:avLst/>
          </a:prstGeom>
        </p:spPr>
      </p:pic>
    </p:spTree>
    <p:extLst>
      <p:ext uri="{BB962C8B-B14F-4D97-AF65-F5344CB8AC3E}">
        <p14:creationId xmlns:p14="http://schemas.microsoft.com/office/powerpoint/2010/main" val="3598286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843" y="859957"/>
            <a:ext cx="9995807" cy="1097279"/>
          </a:xfrm>
        </p:spPr>
        <p:txBody>
          <a:bodyPr>
            <a:normAutofit/>
          </a:bodyPr>
          <a:lstStyle/>
          <a:p>
            <a:r>
              <a:rPr lang="en-IN" altLang="en-US" dirty="0">
                <a:latin typeface="Times New Roman" panose="02020603050405020304" pitchFamily="18" charset="0"/>
                <a:cs typeface="Arial"/>
              </a:rPr>
              <a:t>Finding the Highest Value in An Array</a:t>
            </a:r>
            <a:r>
              <a:rPr lang="en-IN" altLang="en-US" sz="3200" dirty="0">
                <a:latin typeface="Times New Roman" panose="02020603050405020304" pitchFamily="18" charset="0"/>
                <a:cs typeface="Arial"/>
              </a:rPr>
              <a:t> </a:t>
            </a:r>
            <a:r>
              <a:rPr lang="en-IN" altLang="en-US" sz="2000" dirty="0">
                <a:latin typeface="Times New Roman" panose="02020603050405020304" pitchFamily="18" charset="0"/>
                <a:cs typeface="Arial"/>
              </a:rPr>
              <a:t>(3 of 3)</a:t>
            </a:r>
            <a:endParaRPr lang="en-IN" sz="2000" dirty="0"/>
          </a:p>
        </p:txBody>
      </p:sp>
      <p:sp>
        <p:nvSpPr>
          <p:cNvPr id="3" name="Text Placeholder 2"/>
          <p:cNvSpPr>
            <a:spLocks noGrp="1"/>
          </p:cNvSpPr>
          <p:nvPr>
            <p:ph type="body" idx="1"/>
          </p:nvPr>
        </p:nvSpPr>
        <p:spPr>
          <a:xfrm>
            <a:off x="1981200" y="2114551"/>
            <a:ext cx="8229600" cy="644236"/>
          </a:xfrm>
        </p:spPr>
        <p:txBody>
          <a:bodyPr/>
          <a:lstStyle/>
          <a:p>
            <a:r>
              <a:rPr lang="en-US" altLang="en-US" sz="2400" dirty="0"/>
              <a:t>Similarly, the lowest can be found</a:t>
            </a:r>
          </a:p>
        </p:txBody>
      </p:sp>
      <p:pic>
        <p:nvPicPr>
          <p:cNvPr id="5" name="Picture 4" descr="The code has 10 lines, as follows. Line 1. i n t left bracket right bracket numbers = left brace 8 comma 1 comma 12 comma 6 comma 2 comma ellipsis right brace. Line 2. i n t lowest = numbers left bracket 0 right bracket semicolon. Line 3. Blank. Line 4. For left parenthesis i n t index = 1 semicolon index is less than numbers dot length semicolon index plus plus right parenthesis. Line 5. left brace. Line 6, indented. if left parenthesis numbers left bracket index right bracket is less than lowest right parenthesis. Line 7, indented. left brace. Line 8, indented twice. Lowest = numbers left bracket index right bracket. Line 9, indented. right brace. Line 10. right brace."/>
          <p:cNvPicPr>
            <a:picLocks noChangeAspect="1"/>
          </p:cNvPicPr>
          <p:nvPr/>
        </p:nvPicPr>
        <p:blipFill>
          <a:blip r:embed="rId2"/>
          <a:stretch>
            <a:fillRect/>
          </a:stretch>
        </p:blipFill>
        <p:spPr>
          <a:xfrm>
            <a:off x="1981200" y="3035130"/>
            <a:ext cx="6572058" cy="2962913"/>
          </a:xfrm>
          <a:prstGeom prst="rect">
            <a:avLst/>
          </a:prstGeom>
        </p:spPr>
      </p:pic>
    </p:spTree>
    <p:extLst>
      <p:ext uri="{BB962C8B-B14F-4D97-AF65-F5344CB8AC3E}">
        <p14:creationId xmlns:p14="http://schemas.microsoft.com/office/powerpoint/2010/main" val="3708022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525" y="561399"/>
            <a:ext cx="8229600" cy="1357279"/>
          </a:xfrm>
        </p:spPr>
        <p:txBody>
          <a:bodyPr vert="horz"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Advanced Algorithms for Sorting and Searching</a:t>
            </a:r>
            <a:r>
              <a:rPr lang="en-IN" altLang="en-US" sz="3000" dirty="0">
                <a:latin typeface="Times New Roman" panose="02020603050405020304" pitchFamily="18" charset="0"/>
                <a:cs typeface="Arial"/>
              </a:rPr>
              <a:t> </a:t>
            </a:r>
            <a:r>
              <a:rPr lang="en-IN" altLang="en-US" sz="2000" dirty="0">
                <a:latin typeface="Times New Roman" panose="02020603050405020304" pitchFamily="18" charset="0"/>
                <a:cs typeface="Arial"/>
              </a:rPr>
              <a:t>(1 of 3)</a:t>
            </a:r>
            <a:endParaRPr lang="en-US" altLang="en-US" sz="2000" dirty="0">
              <a:latin typeface="Times New Roman" panose="02020603050405020304" pitchFamily="18" charset="0"/>
              <a:cs typeface="Arial"/>
            </a:endParaRPr>
          </a:p>
        </p:txBody>
      </p:sp>
      <p:sp>
        <p:nvSpPr>
          <p:cNvPr id="3" name="Text Placeholder 2"/>
          <p:cNvSpPr>
            <a:spLocks noGrp="1"/>
          </p:cNvSpPr>
          <p:nvPr>
            <p:ph type="body" idx="1"/>
          </p:nvPr>
        </p:nvSpPr>
        <p:spPr>
          <a:xfrm>
            <a:off x="1914525" y="2243306"/>
            <a:ext cx="8229600" cy="2371388"/>
          </a:xfrm>
        </p:spPr>
        <p:txBody>
          <a:bodyPr vert="horz" wrap="square" lIns="91425" tIns="91425" rIns="91425" bIns="91425" rtlCol="0">
            <a:spAutoFit/>
          </a:bodyPr>
          <a:lstStyle/>
          <a:p>
            <a:pPr lvl="0" fontAlgn="base">
              <a:spcAft>
                <a:spcPct val="0"/>
              </a:spcAft>
              <a:buFont typeface="Arial" panose="020B0604020202020204" pitchFamily="34" charset="0"/>
              <a:buChar char="•"/>
            </a:pPr>
            <a:r>
              <a:rPr lang="en-US" altLang="en-US" sz="2400" dirty="0">
                <a:solidFill>
                  <a:srgbClr val="000000"/>
                </a:solidFill>
                <a:latin typeface="Arial (Body)"/>
              </a:rPr>
              <a:t>The selection sort works by:</a:t>
            </a:r>
          </a:p>
          <a:p>
            <a:pPr marL="741600" lvl="1" indent="-284400" fontAlgn="base">
              <a:spcAft>
                <a:spcPct val="0"/>
              </a:spcAft>
              <a:buFont typeface="Arial" panose="020B0604020202020204" pitchFamily="34" charset="0"/>
              <a:buChar char="–"/>
            </a:pPr>
            <a:r>
              <a:rPr lang="en-US" altLang="en-US" dirty="0">
                <a:solidFill>
                  <a:srgbClr val="000000"/>
                </a:solidFill>
                <a:latin typeface="Arial (Body)"/>
              </a:rPr>
              <a:t>locating the smallest value and moving it to element </a:t>
            </a:r>
            <a:r>
              <a:rPr lang="en-US" altLang="en-US" dirty="0">
                <a:solidFill>
                  <a:srgbClr val="000000"/>
                </a:solidFill>
                <a:latin typeface="Courier New" panose="02070309020205020404" pitchFamily="49" charset="0"/>
                <a:cs typeface="Courier New" panose="02070309020205020404" pitchFamily="49" charset="0"/>
              </a:rPr>
              <a:t>0</a:t>
            </a:r>
          </a:p>
          <a:p>
            <a:pPr marL="741600" lvl="1" indent="-284400" fontAlgn="base">
              <a:spcAft>
                <a:spcPct val="0"/>
              </a:spcAft>
              <a:buFont typeface="Arial" panose="020B0604020202020204" pitchFamily="34" charset="0"/>
              <a:buChar char="–"/>
            </a:pPr>
            <a:r>
              <a:rPr lang="en-US" altLang="en-US" dirty="0">
                <a:solidFill>
                  <a:srgbClr val="000000"/>
                </a:solidFill>
                <a:latin typeface="Arial (Body)"/>
              </a:rPr>
              <a:t>Then find the second smallest and move it to element </a:t>
            </a:r>
            <a:r>
              <a:rPr lang="en-US" altLang="en-US" dirty="0">
                <a:solidFill>
                  <a:srgbClr val="000000"/>
                </a:solidFill>
                <a:latin typeface="Courier New" panose="02070309020205020404" pitchFamily="49" charset="0"/>
                <a:cs typeface="Courier New" panose="02070309020205020404" pitchFamily="49" charset="0"/>
              </a:rPr>
              <a:t>1</a:t>
            </a:r>
          </a:p>
          <a:p>
            <a:pPr marL="741600" lvl="1" indent="-284400" fontAlgn="base">
              <a:spcAft>
                <a:spcPct val="0"/>
              </a:spcAft>
              <a:buFont typeface="Arial" panose="020B0604020202020204" pitchFamily="34" charset="0"/>
              <a:buChar char="–"/>
            </a:pPr>
            <a:r>
              <a:rPr lang="en-US" altLang="en-US" dirty="0">
                <a:solidFill>
                  <a:srgbClr val="000000"/>
                </a:solidFill>
                <a:latin typeface="Arial (Body)"/>
              </a:rPr>
              <a:t>Continue the process until all the elements have been placed in their proper order</a:t>
            </a:r>
          </a:p>
        </p:txBody>
      </p:sp>
    </p:spTree>
    <p:extLst>
      <p:ext uri="{BB962C8B-B14F-4D97-AF65-F5344CB8AC3E}">
        <p14:creationId xmlns:p14="http://schemas.microsoft.com/office/powerpoint/2010/main" val="157599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475" y="612775"/>
            <a:ext cx="10515600" cy="1325563"/>
          </a:xfrm>
        </p:spPr>
        <p:txBody>
          <a:bodyPr/>
          <a:lstStyle/>
          <a:p>
            <a:r>
              <a:rPr lang="en-IN" altLang="en-US" dirty="0">
                <a:latin typeface="Times New Roman" panose="02020603050405020304" pitchFamily="18" charset="0"/>
                <a:cs typeface="Arial"/>
              </a:rPr>
              <a:t>Advanced Algorithms for Sorting and Searching</a:t>
            </a:r>
            <a:r>
              <a:rPr lang="en-IN" altLang="en-US" sz="3000" dirty="0">
                <a:latin typeface="Times New Roman" panose="02020603050405020304" pitchFamily="18" charset="0"/>
                <a:cs typeface="Arial"/>
              </a:rPr>
              <a:t> </a:t>
            </a:r>
            <a:r>
              <a:rPr lang="en-IN" altLang="en-US" sz="2000" dirty="0">
                <a:latin typeface="Times New Roman" panose="02020603050405020304" pitchFamily="18" charset="0"/>
                <a:cs typeface="Arial"/>
              </a:rPr>
              <a:t>(2 of 3)</a:t>
            </a:r>
            <a:endParaRPr lang="en-IN" sz="2000" dirty="0"/>
          </a:p>
        </p:txBody>
      </p:sp>
      <p:sp>
        <p:nvSpPr>
          <p:cNvPr id="3" name="Text Placeholder 2"/>
          <p:cNvSpPr>
            <a:spLocks noGrp="1"/>
          </p:cNvSpPr>
          <p:nvPr>
            <p:ph type="body" idx="1"/>
          </p:nvPr>
        </p:nvSpPr>
        <p:spPr>
          <a:xfrm>
            <a:off x="1771650" y="2419351"/>
            <a:ext cx="8229600" cy="935182"/>
          </a:xfrm>
        </p:spPr>
        <p:txBody>
          <a:bodyPr/>
          <a:lstStyle/>
          <a:p>
            <a:pPr eaLnBrk="1" hangingPunct="1"/>
            <a:r>
              <a:rPr lang="en-US" altLang="en-US" sz="2400" dirty="0"/>
              <a:t>This algorithm requires swapping of array elements which can be done by the following:</a:t>
            </a:r>
          </a:p>
        </p:txBody>
      </p:sp>
      <p:pic>
        <p:nvPicPr>
          <p:cNvPr id="4" name="Picture 3" descr="The code has 6 lines, as follows. Line 1. Private void swap left parenthesis r e f i n t a comma r e f i n t b right parenthesis. Line 2. left brace. Line 3, indented. i n t temp = a semicolon. Line 4, indented. a = b semicolon. Line 5, indented. b = temp semicolon. Line 6. right brace."/>
          <p:cNvPicPr>
            <a:picLocks noChangeAspect="1"/>
          </p:cNvPicPr>
          <p:nvPr/>
        </p:nvPicPr>
        <p:blipFill>
          <a:blip r:embed="rId2"/>
          <a:stretch>
            <a:fillRect/>
          </a:stretch>
        </p:blipFill>
        <p:spPr>
          <a:xfrm>
            <a:off x="3036322" y="3651599"/>
            <a:ext cx="5700254" cy="2052092"/>
          </a:xfrm>
          <a:prstGeom prst="rect">
            <a:avLst/>
          </a:prstGeom>
        </p:spPr>
      </p:pic>
    </p:spTree>
    <p:extLst>
      <p:ext uri="{BB962C8B-B14F-4D97-AF65-F5344CB8AC3E}">
        <p14:creationId xmlns:p14="http://schemas.microsoft.com/office/powerpoint/2010/main" val="258592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Arial"/>
              </a:rPr>
              <a:t>Advanced Algorithms for Sorting and Searching</a:t>
            </a:r>
            <a:r>
              <a:rPr lang="en-IN" altLang="en-US" sz="3000" dirty="0">
                <a:latin typeface="Times New Roman" panose="02020603050405020304" pitchFamily="18" charset="0"/>
                <a:cs typeface="Arial"/>
              </a:rPr>
              <a:t> </a:t>
            </a:r>
            <a:r>
              <a:rPr lang="en-IN" altLang="en-US" sz="2000" dirty="0">
                <a:latin typeface="Times New Roman" panose="02020603050405020304" pitchFamily="18" charset="0"/>
                <a:cs typeface="Arial"/>
              </a:rPr>
              <a:t>(3 of 3)</a:t>
            </a:r>
            <a:endParaRPr lang="en-IN" sz="2000" dirty="0"/>
          </a:p>
        </p:txBody>
      </p:sp>
      <p:sp>
        <p:nvSpPr>
          <p:cNvPr id="3" name="Text Placeholder 2"/>
          <p:cNvSpPr>
            <a:spLocks noGrp="1"/>
          </p:cNvSpPr>
          <p:nvPr>
            <p:ph type="body" idx="1"/>
          </p:nvPr>
        </p:nvSpPr>
        <p:spPr>
          <a:xfrm>
            <a:off x="1981200" y="2276668"/>
            <a:ext cx="8229600" cy="620486"/>
          </a:xfrm>
        </p:spPr>
        <p:txBody>
          <a:bodyPr>
            <a:normAutofit/>
          </a:bodyPr>
          <a:lstStyle/>
          <a:p>
            <a:r>
              <a:rPr lang="en-US" altLang="en-US" dirty="0"/>
              <a:t>The selection sort algorithm:</a:t>
            </a:r>
          </a:p>
        </p:txBody>
      </p:sp>
      <p:pic>
        <p:nvPicPr>
          <p:cNvPr id="4" name="Picture 3" descr="The code has 15 lines, as follows. Line 1. i n t min index comma min value semicolon. Line 2. For left parenthesis i n t start scan = 0 semicolon start scan is less than i array dot length minus 1 semicolon start scan plus plus right parenthesis. Line 3. left brace. Line 4, indented. min index = start scan semicolon. Line 5, indented. Min value = i array semicolon. Line 6, indented. for left parenthesis i n t index = start scan + 1 semicolon, index is less than i array dot length semicolon index plus plus right parenthesis. Line 7, indented. left brace. Line 8, indented twice. If left parenthesis i array left bracket index right bracket is less than min value right parenthesis. Line 9, indented twice. left brace. Line 10, indented 3 times. Min value = i array left bracket index right bracket semicolon. Line 11, indented 3 times. Min index = index semicolon. Line 12, indented twice. right brace. Line 13, indented. right brace. Line 14, indented. swap left parenthesis ref i array left bracket min index right bracket comma ref i array left bracket start scan right bracket right parenthesis semicolon. Line 15. right brace."/>
          <p:cNvPicPr>
            <a:picLocks noChangeAspect="1"/>
          </p:cNvPicPr>
          <p:nvPr/>
        </p:nvPicPr>
        <p:blipFill>
          <a:blip r:embed="rId2"/>
          <a:stretch>
            <a:fillRect/>
          </a:stretch>
        </p:blipFill>
        <p:spPr>
          <a:xfrm>
            <a:off x="2523061" y="3127591"/>
            <a:ext cx="6974428" cy="3365284"/>
          </a:xfrm>
          <a:prstGeom prst="rect">
            <a:avLst/>
          </a:prstGeom>
        </p:spPr>
      </p:pic>
    </p:spTree>
    <p:extLst>
      <p:ext uri="{BB962C8B-B14F-4D97-AF65-F5344CB8AC3E}">
        <p14:creationId xmlns:p14="http://schemas.microsoft.com/office/powerpoint/2010/main" val="151447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The Binary Search Algorithm</a:t>
            </a:r>
            <a:endParaRPr lang="en-US" altLang="en-US" sz="2000" dirty="0">
              <a:latin typeface="Times New Roman" panose="02020603050405020304" pitchFamily="18" charset="0"/>
              <a:cs typeface="Arial"/>
            </a:endParaRPr>
          </a:p>
        </p:txBody>
      </p:sp>
      <p:sp>
        <p:nvSpPr>
          <p:cNvPr id="3" name="Content Placeholder 2"/>
          <p:cNvSpPr>
            <a:spLocks noGrp="1"/>
          </p:cNvSpPr>
          <p:nvPr>
            <p:ph type="body" idx="1"/>
          </p:nvPr>
        </p:nvSpPr>
        <p:spPr>
          <a:xfrm>
            <a:off x="1981200" y="1600200"/>
            <a:ext cx="8229600" cy="1098732"/>
          </a:xfrm>
        </p:spPr>
        <p:txBody>
          <a:bodyPr vert="horz" wrap="square" lIns="91425" tIns="91425" rIns="91425" bIns="91425" rtlCol="0">
            <a:spAutoFit/>
          </a:bodyPr>
          <a:lstStyle/>
          <a:p>
            <a:pPr fontAlgn="base">
              <a:spcAft>
                <a:spcPct val="0"/>
              </a:spcAft>
            </a:pPr>
            <a:r>
              <a:rPr lang="en-US" altLang="en-US" sz="2200" dirty="0">
                <a:solidFill>
                  <a:srgbClr val="000000"/>
                </a:solidFill>
                <a:latin typeface="Arial (Body)"/>
              </a:rPr>
              <a:t>The binary search is a clever algorithm that is normally more efficient than the sequential search. Here is the pseudocode for a method that performs a binary search on an array:</a:t>
            </a:r>
          </a:p>
        </p:txBody>
      </p:sp>
      <p:pic>
        <p:nvPicPr>
          <p:cNvPr id="6" name="Picture 5" descr="The pseudocode has 19 lines, as follows. Line 1. Method binary search left parenthesis array comma search value right parenthesis. Line 2, indented. set first to 0. Line 3, indented. set last to the last subscript in the array. Line 4, indented. Set position to negative 1. Line 5, indented. Set found to false. Line 6. Blank. Line 7, indented. While found is not true and first is less than or equal to last. Line 8, indented twice. Set middle to the subscript half way between array left bracket first right bracket and array left bracket last right bracket. Line 9, indented twice. If array left bracket middle right bracket equals search value. Line 10, indented 3 times. Set found to true. Line 11, indented 3 times. Set position to middle. Line 12, indented twice else if array left bracket middle right bracket is greater than search value. Line 13, indented 3 times. Set last to middle minus 1. Line 14, indented twice. Else. Line 15, indented 3 times. Set first to middle plus 1. Line 16, indented twice. End if. Line 17, indented. End while. Line 18, indented. return position. Line 19. End method."/>
          <p:cNvPicPr>
            <a:picLocks noChangeAspect="1"/>
          </p:cNvPicPr>
          <p:nvPr/>
        </p:nvPicPr>
        <p:blipFill>
          <a:blip r:embed="rId2"/>
          <a:stretch>
            <a:fillRect/>
          </a:stretch>
        </p:blipFill>
        <p:spPr>
          <a:xfrm>
            <a:off x="2704476" y="3004569"/>
            <a:ext cx="6135348" cy="3208344"/>
          </a:xfrm>
          <a:prstGeom prst="rect">
            <a:avLst/>
          </a:prstGeom>
        </p:spPr>
      </p:pic>
    </p:spTree>
    <p:extLst>
      <p:ext uri="{BB962C8B-B14F-4D97-AF65-F5344CB8AC3E}">
        <p14:creationId xmlns:p14="http://schemas.microsoft.com/office/powerpoint/2010/main" val="775110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511090"/>
            <a:ext cx="7715250" cy="747882"/>
          </a:xfrm>
        </p:spPr>
        <p:txBody>
          <a:bodyPr vert="horz" wrap="square"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Sample Code</a:t>
            </a:r>
          </a:p>
        </p:txBody>
      </p:sp>
      <p:pic>
        <p:nvPicPr>
          <p:cNvPr id="7" name="Picture 6" descr="The code has 23 lines, as follows. Line 1. i n t first = 0 semicolon. Line 2. i n t last = i array dot length minus 1 semicolon. Line 3. i n t middle semicolon. Line 4. i n t position = minus 1 semicolon. Line 5. b o o l found = false semicolon. Line 6. Blank. Line 7. While left parenthesis exclamation point found ampersand ampersand first is less than or equal to last right parenthesis. Line 8. left brace. Line 9, indented. middle = left parenthesis first + last right parenthesis forward slash 2 semicolon. Line 10, indented. if left parenthesis i array left bracket middle right bracket equals equals value right parenthesis. Line 11, indented. left brace. Line 12, indented twice. Found = true semicolon. Line 13, indented twice. Position = middle semicolon. Line 14, indented. right brace. Line 15, indented. else if left parenthesis i array left bracket middle right bracket is more than value right parenthesis. Line 16, indented. left brace. Line 17, indented twice. Last = middle minus 1 semicolon. Line 18, indented. right brace. Line 19, indented. else. Line 20, indented. left brace. Line 21, indented twice. First = middle + 1 semicolon. Line 22, indented. right brace. Line 23. right brace."/>
          <p:cNvPicPr>
            <a:picLocks noChangeAspect="1"/>
          </p:cNvPicPr>
          <p:nvPr/>
        </p:nvPicPr>
        <p:blipFill>
          <a:blip r:embed="rId2"/>
          <a:stretch>
            <a:fillRect/>
          </a:stretch>
        </p:blipFill>
        <p:spPr>
          <a:xfrm>
            <a:off x="3937067" y="1401847"/>
            <a:ext cx="2946264" cy="4853007"/>
          </a:xfrm>
          <a:prstGeom prst="rect">
            <a:avLst/>
          </a:prstGeom>
        </p:spPr>
      </p:pic>
    </p:spTree>
    <p:extLst>
      <p:ext uri="{BB962C8B-B14F-4D97-AF65-F5344CB8AC3E}">
        <p14:creationId xmlns:p14="http://schemas.microsoft.com/office/powerpoint/2010/main" val="1017945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Two-Dimensional Arrays</a:t>
            </a:r>
          </a:p>
        </p:txBody>
      </p:sp>
      <p:sp>
        <p:nvSpPr>
          <p:cNvPr id="5" name="Text Placeholder 4"/>
          <p:cNvSpPr>
            <a:spLocks noGrp="1"/>
          </p:cNvSpPr>
          <p:nvPr>
            <p:ph type="body" idx="1"/>
          </p:nvPr>
        </p:nvSpPr>
        <p:spPr>
          <a:xfrm>
            <a:off x="1981200" y="1600201"/>
            <a:ext cx="8229600" cy="3026390"/>
          </a:xfrm>
        </p:spPr>
        <p:txBody>
          <a:bodyPr/>
          <a:lstStyle/>
          <a:p>
            <a:pPr eaLnBrk="1" hangingPunct="1"/>
            <a:r>
              <a:rPr lang="en-US" altLang="en-US" sz="2400" dirty="0"/>
              <a:t>A two-dimensional (2D) array is like several arrays put together </a:t>
            </a:r>
          </a:p>
          <a:p>
            <a:pPr lvl="1" eaLnBrk="1" hangingPunct="1"/>
            <a:r>
              <a:rPr lang="en-US" altLang="en-US" dirty="0"/>
              <a:t>Can hold (store) multiple sets of data</a:t>
            </a:r>
          </a:p>
          <a:p>
            <a:pPr lvl="1" eaLnBrk="1" hangingPunct="1"/>
            <a:r>
              <a:rPr lang="en-US" altLang="en-US" dirty="0"/>
              <a:t>Can be illustrated by a table with </a:t>
            </a:r>
            <a:r>
              <a:rPr lang="en-US" altLang="en-US" b="1" dirty="0"/>
              <a:t>rows</a:t>
            </a:r>
            <a:r>
              <a:rPr lang="en-US" altLang="en-US" dirty="0"/>
              <a:t> and </a:t>
            </a:r>
            <a:r>
              <a:rPr lang="en-US" altLang="en-US" b="1" dirty="0"/>
              <a:t>columns</a:t>
            </a:r>
          </a:p>
          <a:p>
            <a:pPr lvl="2" eaLnBrk="1" hangingPunct="1"/>
            <a:r>
              <a:rPr lang="en-US" altLang="en-US" sz="2400" dirty="0"/>
              <a:t>Row - horizontal</a:t>
            </a:r>
          </a:p>
          <a:p>
            <a:pPr lvl="2" eaLnBrk="1" hangingPunct="1"/>
            <a:r>
              <a:rPr lang="en-US" altLang="en-US" sz="2400" dirty="0"/>
              <a:t>Column – vertical</a:t>
            </a:r>
          </a:p>
          <a:p>
            <a:pPr lvl="1" eaLnBrk="1" hangingPunct="1"/>
            <a:r>
              <a:rPr lang="en-US" altLang="en-US" dirty="0"/>
              <a:t>Rows and columns are numbered 0, 1, 2, etc.</a:t>
            </a:r>
          </a:p>
        </p:txBody>
      </p:sp>
      <p:pic>
        <p:nvPicPr>
          <p:cNvPr id="18" name="Picture 17" descr="A table with 4 columns, labelled column 0, column 1, column 2, and column 3 and 3 rows, labeled row 0, row 1, and row 2. There are 12 squares in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279" y="4688639"/>
            <a:ext cx="4262745" cy="1584580"/>
          </a:xfrm>
          <a:prstGeom prst="rect">
            <a:avLst/>
          </a:prstGeom>
        </p:spPr>
      </p:pic>
    </p:spTree>
    <p:extLst>
      <p:ext uri="{BB962C8B-B14F-4D97-AF65-F5344CB8AC3E}">
        <p14:creationId xmlns:p14="http://schemas.microsoft.com/office/powerpoint/2010/main" val="132950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7315"/>
            <a:ext cx="10515600" cy="747882"/>
          </a:xfrm>
        </p:spPr>
        <p:txBody>
          <a:bodyPr vert="horz"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How a Reference Type Works </a:t>
            </a:r>
            <a:r>
              <a:rPr lang="en-IN" altLang="en-US" sz="2000" dirty="0">
                <a:latin typeface="Times New Roman" panose="02020603050405020304" pitchFamily="18" charset="0"/>
                <a:cs typeface="Arial"/>
              </a:rPr>
              <a:t>(1 of 2)</a:t>
            </a:r>
            <a:endParaRPr lang="en-US" altLang="en-US" sz="2000" dirty="0">
              <a:latin typeface="Times New Roman" panose="02020603050405020304" pitchFamily="18" charset="0"/>
              <a:cs typeface="Arial"/>
            </a:endParaRPr>
          </a:p>
        </p:txBody>
      </p:sp>
      <p:sp>
        <p:nvSpPr>
          <p:cNvPr id="3" name="Content Placeholder 2"/>
          <p:cNvSpPr>
            <a:spLocks noGrp="1"/>
          </p:cNvSpPr>
          <p:nvPr>
            <p:ph type="body" idx="1"/>
          </p:nvPr>
        </p:nvSpPr>
        <p:spPr>
          <a:xfrm>
            <a:off x="685800" y="2025650"/>
            <a:ext cx="10515600" cy="3228546"/>
          </a:xfrm>
        </p:spPr>
        <p:txBody>
          <a:bodyPr vert="horz" wrap="square" lIns="91425" tIns="91425" rIns="91425" bIns="91425" rtlCol="0">
            <a:spAutoFit/>
          </a:bodyPr>
          <a:lstStyle/>
          <a:p>
            <a:pPr lvl="0" fontAlgn="base">
              <a:spcAft>
                <a:spcPct val="0"/>
              </a:spcAft>
              <a:buFont typeface="Arial" panose="020B0604020202020204" pitchFamily="34" charset="0"/>
              <a:buChar char="•"/>
            </a:pPr>
            <a:r>
              <a:rPr lang="en-US" altLang="en-US" sz="2400" dirty="0">
                <a:solidFill>
                  <a:srgbClr val="000000"/>
                </a:solidFill>
                <a:latin typeface="Arial (Body)"/>
              </a:rPr>
              <a:t>When you work with a reference type, you use two things:</a:t>
            </a:r>
          </a:p>
          <a:p>
            <a:pPr marL="741600" lvl="1" indent="-284400" fontAlgn="base">
              <a:spcAft>
                <a:spcPct val="0"/>
              </a:spcAft>
              <a:buFont typeface="Arial" panose="020B0604020202020204" pitchFamily="34" charset="0"/>
              <a:buChar char="–"/>
            </a:pPr>
            <a:r>
              <a:rPr lang="en-US" altLang="en-US" dirty="0">
                <a:solidFill>
                  <a:srgbClr val="000000"/>
                </a:solidFill>
                <a:latin typeface="Arial (Body)"/>
              </a:rPr>
              <a:t>An object that is created in memory</a:t>
            </a:r>
          </a:p>
          <a:p>
            <a:pPr marL="741600" lvl="1" indent="-284400" fontAlgn="base">
              <a:spcAft>
                <a:spcPct val="0"/>
              </a:spcAft>
              <a:buFont typeface="Arial" panose="020B0604020202020204" pitchFamily="34" charset="0"/>
              <a:buChar char="–"/>
            </a:pPr>
            <a:r>
              <a:rPr lang="en-US" altLang="en-US" dirty="0">
                <a:solidFill>
                  <a:srgbClr val="000000"/>
                </a:solidFill>
                <a:latin typeface="Arial (Body)"/>
              </a:rPr>
              <a:t>A variable that references the object</a:t>
            </a:r>
          </a:p>
          <a:p>
            <a:pPr lvl="0" fontAlgn="base">
              <a:spcAft>
                <a:spcPct val="0"/>
              </a:spcAft>
              <a:buFont typeface="Arial" panose="020B0604020202020204" pitchFamily="34" charset="0"/>
              <a:buChar char="•"/>
            </a:pPr>
            <a:r>
              <a:rPr lang="en-US" altLang="en-US" sz="2400" dirty="0">
                <a:solidFill>
                  <a:srgbClr val="000000"/>
                </a:solidFill>
                <a:latin typeface="Arial (Body)"/>
              </a:rPr>
              <a:t>The object that is created in memory holds data. You need a way to refer to it.</a:t>
            </a:r>
          </a:p>
          <a:p>
            <a:pPr marL="741600" lvl="1" indent="-284400" fontAlgn="base">
              <a:spcAft>
                <a:spcPct val="0"/>
              </a:spcAft>
              <a:buFont typeface="Arial" panose="020B0604020202020204" pitchFamily="34" charset="0"/>
              <a:buChar char="–"/>
            </a:pPr>
            <a:r>
              <a:rPr lang="en-US" altLang="en-US" dirty="0">
                <a:solidFill>
                  <a:srgbClr val="000000"/>
                </a:solidFill>
                <a:latin typeface="Arial (Body)"/>
              </a:rPr>
              <a:t>A variable is then created to hold a value, called </a:t>
            </a:r>
            <a:r>
              <a:rPr lang="en-US" altLang="en-US" b="1" dirty="0">
                <a:solidFill>
                  <a:srgbClr val="000000"/>
                </a:solidFill>
                <a:latin typeface="Arial (Body)"/>
              </a:rPr>
              <a:t>reference</a:t>
            </a:r>
          </a:p>
          <a:p>
            <a:pPr marL="741600" lvl="1" indent="-284400" fontAlgn="base">
              <a:spcAft>
                <a:spcPct val="0"/>
              </a:spcAft>
              <a:buFont typeface="Arial" panose="020B0604020202020204" pitchFamily="34" charset="0"/>
              <a:buChar char="–"/>
            </a:pPr>
            <a:r>
              <a:rPr lang="en-US" altLang="en-US" dirty="0">
                <a:solidFill>
                  <a:srgbClr val="000000"/>
                </a:solidFill>
                <a:latin typeface="Arial (Body)"/>
              </a:rPr>
              <a:t>A reference variable does not hold an actual piece of data, it simply refers to the data</a:t>
            </a:r>
          </a:p>
        </p:txBody>
      </p:sp>
    </p:spTree>
    <p:extLst>
      <p:ext uri="{BB962C8B-B14F-4D97-AF65-F5344CB8AC3E}">
        <p14:creationId xmlns:p14="http://schemas.microsoft.com/office/powerpoint/2010/main" val="983129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4017"/>
            <a:ext cx="8229600" cy="738633"/>
          </a:xfrm>
        </p:spPr>
        <p:txBody>
          <a:bodyPr vert="horz" lIns="91425" tIns="91425" rIns="91425" bIns="91425" rtlCol="0" anchor="b" anchorCtr="0">
            <a:spAutoFit/>
          </a:bodyPr>
          <a:lstStyle/>
          <a:p>
            <a:pPr lvl="0" fontAlgn="base">
              <a:spcBef>
                <a:spcPct val="0"/>
              </a:spcBef>
              <a:spcAft>
                <a:spcPct val="0"/>
              </a:spcAft>
              <a:buClrTx/>
            </a:pPr>
            <a:r>
              <a:rPr lang="en-US" altLang="en-US" sz="3600" b="0" dirty="0">
                <a:solidFill>
                  <a:schemeClr val="tx1"/>
                </a:solidFill>
                <a:latin typeface="Times New Roman" panose="02020603050405020304" pitchFamily="18" charset="0"/>
                <a:ea typeface="+mj-ea"/>
                <a:cs typeface="Arial"/>
              </a:rPr>
              <a:t>Declaring a 2D Array </a:t>
            </a:r>
            <a:r>
              <a:rPr lang="en-US" altLang="en-US" sz="2400" b="0" dirty="0">
                <a:solidFill>
                  <a:schemeClr val="tx1"/>
                </a:solidFill>
                <a:latin typeface="Times New Roman" panose="02020603050405020304" pitchFamily="18" charset="0"/>
                <a:ea typeface="+mj-ea"/>
                <a:cs typeface="Arial"/>
              </a:rPr>
              <a:t>(1 of 2)</a:t>
            </a:r>
          </a:p>
        </p:txBody>
      </p:sp>
      <p:sp>
        <p:nvSpPr>
          <p:cNvPr id="5" name="Text Placeholder 4"/>
          <p:cNvSpPr>
            <a:spLocks noGrp="1"/>
          </p:cNvSpPr>
          <p:nvPr>
            <p:ph type="body" idx="1"/>
          </p:nvPr>
        </p:nvSpPr>
        <p:spPr>
          <a:xfrm>
            <a:off x="1981200" y="1600201"/>
            <a:ext cx="8229600" cy="1212273"/>
          </a:xfrm>
        </p:spPr>
        <p:txBody>
          <a:bodyPr/>
          <a:lstStyle/>
          <a:p>
            <a:pPr eaLnBrk="1" hangingPunct="1"/>
            <a:r>
              <a:rPr lang="en-US" altLang="en-US" sz="2400" dirty="0">
                <a:latin typeface="+mn-lt"/>
              </a:rPr>
              <a:t>A 2D array requires two size declarators</a:t>
            </a:r>
          </a:p>
          <a:p>
            <a:pPr lvl="1" eaLnBrk="1" hangingPunct="1"/>
            <a:r>
              <a:rPr lang="en-US" altLang="en-US" sz="2400" dirty="0">
                <a:latin typeface="+mn-lt"/>
              </a:rPr>
              <a:t>The first for rows, the second for columns</a:t>
            </a:r>
          </a:p>
        </p:txBody>
      </p:sp>
      <p:pic>
        <p:nvPicPr>
          <p:cNvPr id="7" name="Picture 6" descr="The code has 3 lines, as follows. Line 1. c o n s t i n t rows = 3 semicolon. Line 2. c o n s t i n t c o l s = 4 semicolon. Line 3. Double left bracket comma right bracket scores = new double left bracket rows comma c o l s right bracket semicolon."/>
          <p:cNvPicPr>
            <a:picLocks noChangeAspect="1"/>
          </p:cNvPicPr>
          <p:nvPr/>
        </p:nvPicPr>
        <p:blipFill>
          <a:blip r:embed="rId2"/>
          <a:stretch>
            <a:fillRect/>
          </a:stretch>
        </p:blipFill>
        <p:spPr>
          <a:xfrm>
            <a:off x="2821017" y="2688581"/>
            <a:ext cx="5062695" cy="1042689"/>
          </a:xfrm>
          <a:prstGeom prst="rect">
            <a:avLst/>
          </a:prstGeom>
        </p:spPr>
      </p:pic>
      <p:sp>
        <p:nvSpPr>
          <p:cNvPr id="6" name="Text Placeholder 5"/>
          <p:cNvSpPr>
            <a:spLocks noGrp="1"/>
          </p:cNvSpPr>
          <p:nvPr>
            <p:ph type="body" idx="2"/>
          </p:nvPr>
        </p:nvSpPr>
        <p:spPr>
          <a:xfrm>
            <a:off x="1981200" y="3910378"/>
            <a:ext cx="8229600" cy="2188765"/>
          </a:xfrm>
        </p:spPr>
        <p:txBody>
          <a:bodyPr/>
          <a:lstStyle/>
          <a:p>
            <a:pPr eaLnBrk="1" hangingPunct="1"/>
            <a:r>
              <a:rPr lang="en-US" altLang="en-US" sz="2400" dirty="0">
                <a:latin typeface="+mn-lt"/>
              </a:rPr>
              <a:t>This declares that the </a:t>
            </a:r>
            <a:r>
              <a:rPr lang="en-US" altLang="en-US" sz="2400" dirty="0">
                <a:latin typeface="Courier New" panose="02070309020205020404" pitchFamily="49" charset="0"/>
                <a:cs typeface="Courier New" panose="02070309020205020404" pitchFamily="49" charset="0"/>
              </a:rPr>
              <a:t>scores</a:t>
            </a:r>
            <a:r>
              <a:rPr lang="en-US" altLang="en-US" sz="2400" dirty="0">
                <a:latin typeface="+mn-lt"/>
              </a:rPr>
              <a:t> variable references a 2D array</a:t>
            </a:r>
          </a:p>
          <a:p>
            <a:pPr lvl="1" eaLnBrk="1" hangingPunct="1"/>
            <a:r>
              <a:rPr lang="en-US" altLang="en-US" sz="2400" dirty="0">
                <a:latin typeface="Courier New" panose="02070309020205020404" pitchFamily="49" charset="0"/>
                <a:cs typeface="Courier New" panose="02070309020205020404" pitchFamily="49" charset="0"/>
              </a:rPr>
              <a:t>3</a:t>
            </a:r>
            <a:r>
              <a:rPr lang="en-US" altLang="en-US" sz="2400" dirty="0">
                <a:latin typeface="+mn-lt"/>
              </a:rPr>
              <a:t> defines the size of the rows and </a:t>
            </a:r>
            <a:r>
              <a:rPr lang="en-US" altLang="en-US" sz="2400" dirty="0">
                <a:latin typeface="Courier New" panose="02070309020205020404" pitchFamily="49" charset="0"/>
                <a:cs typeface="Courier New" panose="02070309020205020404" pitchFamily="49" charset="0"/>
              </a:rPr>
              <a:t>4</a:t>
            </a:r>
            <a:r>
              <a:rPr lang="en-US" altLang="en-US" sz="2400" dirty="0">
                <a:latin typeface="+mn-lt"/>
              </a:rPr>
              <a:t> defines the size of the columns</a:t>
            </a:r>
          </a:p>
          <a:p>
            <a:pPr lvl="1" eaLnBrk="1" hangingPunct="1"/>
            <a:r>
              <a:rPr lang="en-US" altLang="en-US" sz="2400" dirty="0">
                <a:latin typeface="+mn-lt"/>
              </a:rPr>
              <a:t>Size declarators are separated by a comma</a:t>
            </a:r>
          </a:p>
        </p:txBody>
      </p:sp>
    </p:spTree>
    <p:extLst>
      <p:ext uri="{BB962C8B-B14F-4D97-AF65-F5344CB8AC3E}">
        <p14:creationId xmlns:p14="http://schemas.microsoft.com/office/powerpoint/2010/main" val="3504884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612775"/>
            <a:ext cx="7867650" cy="1325563"/>
          </a:xfrm>
        </p:spPr>
        <p:txBody>
          <a:bodyPr/>
          <a:lstStyle/>
          <a:p>
            <a:r>
              <a:rPr lang="en-US" altLang="en-US" dirty="0">
                <a:latin typeface="Times New Roman" panose="02020603050405020304" pitchFamily="18" charset="0"/>
                <a:cs typeface="Arial"/>
              </a:rPr>
              <a:t>Declaring a 2D Array </a:t>
            </a:r>
            <a:r>
              <a:rPr lang="en-US" altLang="en-US" sz="2000" dirty="0">
                <a:latin typeface="Times New Roman" panose="02020603050405020304" pitchFamily="18" charset="0"/>
                <a:cs typeface="Arial"/>
              </a:rPr>
              <a:t>(2 of 2)</a:t>
            </a:r>
            <a:endParaRPr lang="en-IN" dirty="0"/>
          </a:p>
        </p:txBody>
      </p:sp>
      <p:pic>
        <p:nvPicPr>
          <p:cNvPr id="4" name="Picture 3" descr="A table with 4 columns, labelled column 0, column 1, column 2, and column 3 and 3 rows, labeled row 0, row 1, and row 2. There are 12 squares in the table. Each square is labelled scores and then its row number and column number, surrounded by left and right square brackets. For example, the top-left square is labelled scores left bracket 0 comma 0 right bracket and the bottom-right square is labelled scores left bracket 2 comma 3 right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564" y="2900264"/>
            <a:ext cx="5253372" cy="1952822"/>
          </a:xfrm>
          <a:prstGeom prst="rect">
            <a:avLst/>
          </a:prstGeom>
        </p:spPr>
      </p:pic>
    </p:spTree>
    <p:extLst>
      <p:ext uri="{BB962C8B-B14F-4D97-AF65-F5344CB8AC3E}">
        <p14:creationId xmlns:p14="http://schemas.microsoft.com/office/powerpoint/2010/main" val="1407694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4017"/>
            <a:ext cx="8229600" cy="738633"/>
          </a:xfrm>
        </p:spPr>
        <p:txBody>
          <a:bodyPr vert="horz" lIns="91425" tIns="91425" rIns="91425" bIns="91425" rtlCol="0" anchor="b" anchorCtr="0">
            <a:spAutoFit/>
          </a:bodyPr>
          <a:lstStyle/>
          <a:p>
            <a:pPr lvl="0" fontAlgn="base">
              <a:spcBef>
                <a:spcPct val="0"/>
              </a:spcBef>
              <a:spcAft>
                <a:spcPct val="0"/>
              </a:spcAft>
              <a:buClrTx/>
            </a:pPr>
            <a:r>
              <a:rPr lang="en-IN" altLang="en-US" sz="3600" b="0" dirty="0">
                <a:solidFill>
                  <a:schemeClr val="tx1"/>
                </a:solidFill>
                <a:latin typeface="Times New Roman" panose="02020603050405020304" pitchFamily="18" charset="0"/>
                <a:ea typeface="+mj-ea"/>
                <a:cs typeface="Arial"/>
              </a:rPr>
              <a:t>Accessing Elements in a 2D Array </a:t>
            </a:r>
            <a:r>
              <a:rPr lang="en-IN" altLang="en-US" sz="2400" b="0" dirty="0">
                <a:solidFill>
                  <a:schemeClr val="tx1"/>
                </a:solidFill>
                <a:latin typeface="Times New Roman" panose="02020603050405020304" pitchFamily="18" charset="0"/>
                <a:ea typeface="+mj-ea"/>
                <a:cs typeface="Arial"/>
              </a:rPr>
              <a:t>(1 of 2)</a:t>
            </a:r>
            <a:endParaRPr lang="en-US" altLang="en-US" sz="2400" b="0" dirty="0">
              <a:solidFill>
                <a:schemeClr val="tx1"/>
              </a:solidFill>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1981200" y="1600201"/>
            <a:ext cx="8229600" cy="1406236"/>
          </a:xfrm>
        </p:spPr>
        <p:txBody>
          <a:bodyPr/>
          <a:lstStyle/>
          <a:p>
            <a:pPr eaLnBrk="1" hangingPunct="1"/>
            <a:r>
              <a:rPr lang="en-US" altLang="en-US" sz="2400" dirty="0">
                <a:latin typeface="+mn-lt"/>
              </a:rPr>
              <a:t>Each element in a 2D array has two subscripts</a:t>
            </a:r>
          </a:p>
          <a:p>
            <a:pPr lvl="1" eaLnBrk="1" hangingPunct="1"/>
            <a:r>
              <a:rPr lang="en-US" altLang="en-US" sz="2000" dirty="0">
                <a:latin typeface="+mn-lt"/>
              </a:rPr>
              <a:t>One for its rows and one for its columns:</a:t>
            </a:r>
          </a:p>
          <a:p>
            <a:pPr lvl="1" eaLnBrk="1" hangingPunct="1"/>
            <a:r>
              <a:rPr lang="en-US" altLang="en-US" sz="2000" dirty="0">
                <a:latin typeface="+mn-lt"/>
              </a:rPr>
              <a:t>Elements in row </a:t>
            </a:r>
            <a:r>
              <a:rPr lang="en-US" altLang="en-US" sz="2000" dirty="0">
                <a:latin typeface="Courier New" panose="02070309020205020404" pitchFamily="49" charset="0"/>
                <a:cs typeface="Courier New" panose="02070309020205020404" pitchFamily="49" charset="0"/>
              </a:rPr>
              <a:t>0</a:t>
            </a:r>
            <a:r>
              <a:rPr lang="en-US" altLang="en-US" sz="2000" dirty="0">
                <a:latin typeface="+mn-lt"/>
              </a:rPr>
              <a:t> are:</a:t>
            </a:r>
          </a:p>
        </p:txBody>
      </p:sp>
      <p:pic>
        <p:nvPicPr>
          <p:cNvPr id="7" name="Picture 6" descr="The 4 elements in row 0, as follows. Element 1. Score left bracket 0 comma 0 right bracket. Element 2. Score left bracket 0 comma 1 right bracket. Element 3. Score left bracket 0 comma 2 right bracket. Element 4. Score left bracket 0 comma 3 right bracket."/>
          <p:cNvPicPr>
            <a:picLocks noChangeAspect="1"/>
          </p:cNvPicPr>
          <p:nvPr/>
        </p:nvPicPr>
        <p:blipFill>
          <a:blip r:embed="rId2"/>
          <a:stretch>
            <a:fillRect/>
          </a:stretch>
        </p:blipFill>
        <p:spPr>
          <a:xfrm>
            <a:off x="4742571" y="2776671"/>
            <a:ext cx="1353429" cy="1304657"/>
          </a:xfrm>
          <a:prstGeom prst="rect">
            <a:avLst/>
          </a:prstGeom>
        </p:spPr>
      </p:pic>
      <p:sp>
        <p:nvSpPr>
          <p:cNvPr id="6" name="Text Placeholder 5"/>
          <p:cNvSpPr>
            <a:spLocks noGrp="1"/>
          </p:cNvSpPr>
          <p:nvPr>
            <p:ph type="body" idx="2"/>
          </p:nvPr>
        </p:nvSpPr>
        <p:spPr>
          <a:xfrm>
            <a:off x="1981200" y="4412674"/>
            <a:ext cx="8229600" cy="381000"/>
          </a:xfrm>
        </p:spPr>
        <p:txBody>
          <a:bodyPr>
            <a:noAutofit/>
          </a:bodyPr>
          <a:lstStyle/>
          <a:p>
            <a:pPr marL="741600" lvl="1" indent="-284400">
              <a:buFont typeface="Arial" panose="020B0604020202020204" pitchFamily="34" charset="0"/>
              <a:buChar char="–"/>
            </a:pPr>
            <a:r>
              <a:rPr lang="en-US" altLang="en-US" sz="2000" dirty="0">
                <a:latin typeface="+mn-lt"/>
              </a:rPr>
              <a:t>Elements in row </a:t>
            </a:r>
            <a:r>
              <a:rPr lang="en-US" altLang="en-US" sz="2000" dirty="0">
                <a:latin typeface="Courier New" panose="02070309020205020404" pitchFamily="49" charset="0"/>
                <a:cs typeface="Courier New" panose="02070309020205020404" pitchFamily="49" charset="0"/>
              </a:rPr>
              <a:t>1</a:t>
            </a:r>
            <a:r>
              <a:rPr lang="en-US" altLang="en-US" sz="2000" dirty="0">
                <a:latin typeface="+mn-lt"/>
              </a:rPr>
              <a:t> are:</a:t>
            </a:r>
          </a:p>
        </p:txBody>
      </p:sp>
      <p:pic>
        <p:nvPicPr>
          <p:cNvPr id="18" name="Picture 17" descr="The 4 elements in row 1, as follows. Element 1. Score left bracket 1 comma 0 right bracket. Element 2. Score left bracket 1 comma 1 right bracket. Element 3. Score left bracket 1 comma 2 right bracket. Element 4. Score left bracket 1 comma 3 right bracket."/>
          <p:cNvPicPr>
            <a:picLocks noChangeAspect="1"/>
          </p:cNvPicPr>
          <p:nvPr/>
        </p:nvPicPr>
        <p:blipFill>
          <a:blip r:embed="rId3"/>
          <a:stretch>
            <a:fillRect/>
          </a:stretch>
        </p:blipFill>
        <p:spPr>
          <a:xfrm>
            <a:off x="4742570" y="4895254"/>
            <a:ext cx="1353429" cy="1304657"/>
          </a:xfrm>
          <a:prstGeom prst="rect">
            <a:avLst/>
          </a:prstGeom>
        </p:spPr>
      </p:pic>
    </p:spTree>
    <p:extLst>
      <p:ext uri="{BB962C8B-B14F-4D97-AF65-F5344CB8AC3E}">
        <p14:creationId xmlns:p14="http://schemas.microsoft.com/office/powerpoint/2010/main" val="517880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Arial"/>
              </a:rPr>
              <a:t>Accessing Elements in a 2D Array </a:t>
            </a:r>
            <a:r>
              <a:rPr lang="en-IN" altLang="en-US" sz="2000" dirty="0">
                <a:latin typeface="Times New Roman" panose="02020603050405020304" pitchFamily="18" charset="0"/>
                <a:cs typeface="Arial"/>
              </a:rPr>
              <a:t>(2 of 2)</a:t>
            </a:r>
            <a:endParaRPr lang="en-IN" dirty="0"/>
          </a:p>
        </p:txBody>
      </p:sp>
      <p:pic>
        <p:nvPicPr>
          <p:cNvPr id="4" name="Picture 3" descr="A table with 4 columns, labelled column 0, column 1, column 2, and column 3 and 3 rows, labeled row 0, row 1, and row 2. There are 12 squares in the table. Each square is labelled scores and then its row number and column number, surrounded by left and right square brackets. For example, the top-left square is labelled scores left bracket 0 comma 0 right bracket and the bottom-right square is labelled scores left bracket 2 comma 3 right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046" y="2719433"/>
            <a:ext cx="5201358" cy="1933487"/>
          </a:xfrm>
          <a:prstGeom prst="rect">
            <a:avLst/>
          </a:prstGeom>
        </p:spPr>
      </p:pic>
    </p:spTree>
    <p:extLst>
      <p:ext uri="{BB962C8B-B14F-4D97-AF65-F5344CB8AC3E}">
        <p14:creationId xmlns:p14="http://schemas.microsoft.com/office/powerpoint/2010/main" val="2354115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Assigning Values to Elements</a:t>
            </a:r>
            <a:r>
              <a:rPr lang="en-US" altLang="en-US" b="0" dirty="0">
                <a:latin typeface="Times New Roman" panose="02020603050405020304" pitchFamily="18" charset="0"/>
                <a:ea typeface="+mj-ea"/>
                <a:cs typeface="Arial"/>
              </a:rPr>
              <a:t> </a:t>
            </a:r>
            <a:r>
              <a:rPr lang="en-US" altLang="en-US" sz="2000" dirty="0">
                <a:latin typeface="Times New Roman" panose="02020603050405020304" pitchFamily="18" charset="0"/>
                <a:cs typeface="Arial"/>
              </a:rPr>
              <a:t>(1 of 2)</a:t>
            </a:r>
          </a:p>
        </p:txBody>
      </p:sp>
      <p:sp>
        <p:nvSpPr>
          <p:cNvPr id="5" name="Text Placeholder 4"/>
          <p:cNvSpPr>
            <a:spLocks noGrp="1"/>
          </p:cNvSpPr>
          <p:nvPr>
            <p:ph type="body" idx="1"/>
          </p:nvPr>
        </p:nvSpPr>
        <p:spPr>
          <a:xfrm>
            <a:off x="1981200" y="1600201"/>
            <a:ext cx="8229600" cy="755073"/>
          </a:xfrm>
        </p:spPr>
        <p:txBody>
          <a:bodyPr/>
          <a:lstStyle/>
          <a:p>
            <a:r>
              <a:rPr lang="en-US" altLang="en-US" sz="2400" dirty="0"/>
              <a:t>To assign values to the elements, use:</a:t>
            </a:r>
          </a:p>
        </p:txBody>
      </p:sp>
      <p:pic>
        <p:nvPicPr>
          <p:cNvPr id="6" name="Picture 5" descr="6 lines of elements, as follows. Element 1. Scores left bracket 0 comma 0 right bracket = 71 semicolon. Element 2. Scores left bracket 0 comma 1 right bracket = 67 semicolon. Element 3. Scores left bracket 0 comma 2 right bracket = 45 semicolon. Element 4. Scores left bracket 0 comma 3 right bracket = 82 semicolon. Element 5. Ellipsis. Element 6. Scores left bracket 2 comma 3 right bracket = 61 semicolon."/>
          <p:cNvPicPr>
            <a:picLocks noChangeAspect="1"/>
          </p:cNvPicPr>
          <p:nvPr/>
        </p:nvPicPr>
        <p:blipFill>
          <a:blip r:embed="rId2"/>
          <a:stretch>
            <a:fillRect/>
          </a:stretch>
        </p:blipFill>
        <p:spPr>
          <a:xfrm>
            <a:off x="4606156" y="2122237"/>
            <a:ext cx="2310583" cy="2046517"/>
          </a:xfrm>
          <a:prstGeom prst="rect">
            <a:avLst/>
          </a:prstGeom>
        </p:spPr>
      </p:pic>
      <p:graphicFrame>
        <p:nvGraphicFramePr>
          <p:cNvPr id="3" name="Table 2"/>
          <p:cNvGraphicFramePr>
            <a:graphicFrameLocks noGrp="1"/>
          </p:cNvGraphicFramePr>
          <p:nvPr/>
        </p:nvGraphicFramePr>
        <p:xfrm>
          <a:off x="2972584" y="4276485"/>
          <a:ext cx="6096000" cy="1483360"/>
        </p:xfrm>
        <a:graphic>
          <a:graphicData uri="http://schemas.openxmlformats.org/drawingml/2006/table">
            <a:tbl>
              <a:tblPr firstRow="1" bandRow="1">
                <a:tableStyleId>{2D5ABB26-0587-4C30-8999-92F81FD0307C}</a:tableStyleId>
              </a:tblPr>
              <a:tblGrid>
                <a:gridCol w="755177">
                  <a:extLst>
                    <a:ext uri="{9D8B030D-6E8A-4147-A177-3AD203B41FA5}">
                      <a16:colId xmlns:a16="http://schemas.microsoft.com/office/drawing/2014/main" val="3546129614"/>
                    </a:ext>
                  </a:extLst>
                </a:gridCol>
                <a:gridCol w="1487606">
                  <a:extLst>
                    <a:ext uri="{9D8B030D-6E8A-4147-A177-3AD203B41FA5}">
                      <a16:colId xmlns:a16="http://schemas.microsoft.com/office/drawing/2014/main" val="2479608430"/>
                    </a:ext>
                  </a:extLst>
                </a:gridCol>
                <a:gridCol w="1255594">
                  <a:extLst>
                    <a:ext uri="{9D8B030D-6E8A-4147-A177-3AD203B41FA5}">
                      <a16:colId xmlns:a16="http://schemas.microsoft.com/office/drawing/2014/main" val="1671477980"/>
                    </a:ext>
                  </a:extLst>
                </a:gridCol>
                <a:gridCol w="1228299">
                  <a:extLst>
                    <a:ext uri="{9D8B030D-6E8A-4147-A177-3AD203B41FA5}">
                      <a16:colId xmlns:a16="http://schemas.microsoft.com/office/drawing/2014/main" val="3615557971"/>
                    </a:ext>
                  </a:extLst>
                </a:gridCol>
                <a:gridCol w="1369324">
                  <a:extLst>
                    <a:ext uri="{9D8B030D-6E8A-4147-A177-3AD203B41FA5}">
                      <a16:colId xmlns:a16="http://schemas.microsoft.com/office/drawing/2014/main" val="3195853756"/>
                    </a:ext>
                  </a:extLst>
                </a:gridCol>
              </a:tblGrid>
              <a:tr h="370840">
                <a:tc>
                  <a:txBody>
                    <a:bodyPr/>
                    <a:lstStyle/>
                    <a:p>
                      <a:pPr algn="ctr"/>
                      <a:r>
                        <a:rPr lang="en-US" b="1" dirty="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b="1" dirty="0"/>
                        <a:t>Column</a:t>
                      </a:r>
                      <a:r>
                        <a:rPr lang="en-US" b="1" baseline="0" dirty="0"/>
                        <a:t> 0</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Column</a:t>
                      </a:r>
                      <a:r>
                        <a:rPr lang="en-US" b="1" baseline="0" dirty="0"/>
                        <a:t> 1</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Column</a:t>
                      </a:r>
                      <a:r>
                        <a:rPr lang="en-US" b="1" baseline="0" dirty="0"/>
                        <a:t> 2</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Column</a:t>
                      </a:r>
                      <a:r>
                        <a:rPr lang="en-US" b="1" baseline="0" dirty="0"/>
                        <a:t> 3</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280368"/>
                  </a:ext>
                </a:extLst>
              </a:tr>
              <a:tr h="370840">
                <a:tc>
                  <a:txBody>
                    <a:bodyPr/>
                    <a:lstStyle/>
                    <a:p>
                      <a:r>
                        <a:rPr lang="en-US" dirty="0"/>
                        <a:t>Row 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9151394"/>
                  </a:ext>
                </a:extLst>
              </a:tr>
              <a:tr h="370840">
                <a:tc>
                  <a:txBody>
                    <a:bodyPr/>
                    <a:lstStyle/>
                    <a:p>
                      <a:r>
                        <a:rPr lang="en-US" dirty="0"/>
                        <a:t>Row 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243055"/>
                  </a:ext>
                </a:extLst>
              </a:tr>
              <a:tr h="370840">
                <a:tc>
                  <a:txBody>
                    <a:bodyPr/>
                    <a:lstStyle/>
                    <a:p>
                      <a:r>
                        <a:rPr lang="en-US" dirty="0"/>
                        <a:t>Row 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977675"/>
                  </a:ext>
                </a:extLst>
              </a:tr>
            </a:tbl>
          </a:graphicData>
        </a:graphic>
      </p:graphicFrame>
    </p:spTree>
    <p:extLst>
      <p:ext uri="{BB962C8B-B14F-4D97-AF65-F5344CB8AC3E}">
        <p14:creationId xmlns:p14="http://schemas.microsoft.com/office/powerpoint/2010/main" val="2775499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65125"/>
            <a:ext cx="9829800" cy="1325563"/>
          </a:xfrm>
        </p:spPr>
        <p:txBody>
          <a:bodyPr/>
          <a:lstStyle/>
          <a:p>
            <a:r>
              <a:rPr lang="en-US" altLang="en-US" dirty="0">
                <a:latin typeface="Times New Roman" panose="02020603050405020304" pitchFamily="18" charset="0"/>
                <a:cs typeface="Arial"/>
              </a:rPr>
              <a:t>Assigning Values to Elements</a:t>
            </a:r>
            <a:r>
              <a:rPr lang="en-US" altLang="en-US" b="0" dirty="0">
                <a:latin typeface="Times New Roman" panose="02020603050405020304" pitchFamily="18" charset="0"/>
                <a:cs typeface="Arial"/>
              </a:rPr>
              <a:t> </a:t>
            </a:r>
            <a:r>
              <a:rPr lang="en-US" altLang="en-US" sz="2000" dirty="0">
                <a:latin typeface="Times New Roman" panose="02020603050405020304" pitchFamily="18" charset="0"/>
                <a:cs typeface="Arial"/>
              </a:rPr>
              <a:t>(2 of 2)</a:t>
            </a:r>
            <a:endParaRPr lang="en-IN" dirty="0"/>
          </a:p>
        </p:txBody>
      </p:sp>
      <p:sp>
        <p:nvSpPr>
          <p:cNvPr id="3" name="Text Placeholder 2"/>
          <p:cNvSpPr>
            <a:spLocks noGrp="1"/>
          </p:cNvSpPr>
          <p:nvPr>
            <p:ph type="body" idx="1"/>
          </p:nvPr>
        </p:nvSpPr>
        <p:spPr>
          <a:xfrm>
            <a:off x="1905000" y="1975038"/>
            <a:ext cx="8229600" cy="528850"/>
          </a:xfrm>
        </p:spPr>
        <p:txBody>
          <a:bodyPr/>
          <a:lstStyle/>
          <a:p>
            <a:r>
              <a:rPr lang="en-US" altLang="en-US" sz="2400" dirty="0"/>
              <a:t>To implicitly assign the size and initialization of a 2D array, use:</a:t>
            </a:r>
          </a:p>
        </p:txBody>
      </p:sp>
      <p:pic>
        <p:nvPicPr>
          <p:cNvPr id="4" name="Picture 3" descr="The code has 3 lines, as follows. Line 1. i n t left bracket comma right bracket = left brace left brace 71 comma 67 comma 45 comma 82 right brace comma. Line 2, indented so that the first left brace falls under the second left brace in line 1. left brace 54 comma 87 comma 90 comma 68 right brace comma. Line 3, indented so that the first left brace falls under the first left brace in line 2. left brace 80 comma 75 comma 39 comma 61 right brace right brace semicolon."/>
          <p:cNvPicPr>
            <a:picLocks noChangeAspect="1"/>
          </p:cNvPicPr>
          <p:nvPr/>
        </p:nvPicPr>
        <p:blipFill>
          <a:blip r:embed="rId2"/>
          <a:stretch>
            <a:fillRect/>
          </a:stretch>
        </p:blipFill>
        <p:spPr>
          <a:xfrm>
            <a:off x="2220085" y="2788238"/>
            <a:ext cx="4954030" cy="1151777"/>
          </a:xfrm>
          <a:prstGeom prst="rect">
            <a:avLst/>
          </a:prstGeom>
        </p:spPr>
      </p:pic>
    </p:spTree>
    <p:extLst>
      <p:ext uri="{BB962C8B-B14F-4D97-AF65-F5344CB8AC3E}">
        <p14:creationId xmlns:p14="http://schemas.microsoft.com/office/powerpoint/2010/main" val="765747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675" y="719767"/>
            <a:ext cx="9620250" cy="692482"/>
          </a:xfrm>
        </p:spPr>
        <p:txBody>
          <a:bodyPr vert="horz" wrap="square" lIns="91440" tIns="91425" rIns="91440" bIns="45720" rtlCol="0" anchor="ctr">
            <a:spAutoFit/>
          </a:bodyPr>
          <a:lstStyle/>
          <a:p>
            <a:pPr lvl="0" fontAlgn="base">
              <a:spcBef>
                <a:spcPct val="0"/>
              </a:spcBef>
              <a:spcAft>
                <a:spcPct val="0"/>
              </a:spcAft>
              <a:buClrTx/>
            </a:pPr>
            <a:r>
              <a:rPr lang="en-IN" altLang="en-US" sz="4000" dirty="0">
                <a:latin typeface="Times New Roman" panose="02020603050405020304" pitchFamily="18" charset="0"/>
                <a:cs typeface="Arial"/>
              </a:rPr>
              <a:t>Use Nested Loops to Process 2D Arrays </a:t>
            </a:r>
            <a:r>
              <a:rPr lang="en-IN" altLang="en-US" sz="2800" dirty="0">
                <a:latin typeface="Times New Roman" panose="02020603050405020304" pitchFamily="18" charset="0"/>
                <a:cs typeface="Arial"/>
              </a:rPr>
              <a:t>(1 of 2)</a:t>
            </a:r>
            <a:endParaRPr lang="en-US" altLang="en-US" sz="2800" dirty="0">
              <a:latin typeface="Times New Roman" panose="02020603050405020304" pitchFamily="18" charset="0"/>
              <a:cs typeface="Arial"/>
            </a:endParaRPr>
          </a:p>
        </p:txBody>
      </p:sp>
      <p:pic>
        <p:nvPicPr>
          <p:cNvPr id="5" name="Picture 4" descr="The code has 15 lines, as follows. Line 1. Forward slash forward slash To assign a random number to each element. Line 2. Blank. Line 3. c o n s t i n t rows = 3 semicolon. Line 4. c o n s t i n t c o l s = 4 semicolon. Line 5. i n t left bracket comma right bracket scores = new i n t left bracket rows comma c o l s right bracket semicolon. Line 6. Blank. Line 7. Random r n = new random left parenthesis right parenthesis semicolon. Line 8. Blank. Line 9. For left parenthesis i n t row = 0 semicolon row is less than rows semicolon row plus plus right parenthesis. Line 10. left brace. Line 11, indented. For left parenthesis i n t c o l = 0 semicolon c o l is less than c o l s semicolon c o l plus plus right parenthesis. Line 12, indented. left brace. Line 13, indented twice. Score left bracket row comma c o l right bracket = r n dot next left parenthesis 100 right parenthesis semicolon. Line 14, indented. right brace. Line 15. right brace."/>
          <p:cNvPicPr>
            <a:picLocks noChangeAspect="1"/>
          </p:cNvPicPr>
          <p:nvPr/>
        </p:nvPicPr>
        <p:blipFill>
          <a:blip r:embed="rId2"/>
          <a:stretch>
            <a:fillRect/>
          </a:stretch>
        </p:blipFill>
        <p:spPr>
          <a:xfrm>
            <a:off x="2947170" y="1906791"/>
            <a:ext cx="5688061" cy="4334632"/>
          </a:xfrm>
          <a:prstGeom prst="rect">
            <a:avLst/>
          </a:prstGeom>
        </p:spPr>
      </p:pic>
    </p:spTree>
    <p:extLst>
      <p:ext uri="{BB962C8B-B14F-4D97-AF65-F5344CB8AC3E}">
        <p14:creationId xmlns:p14="http://schemas.microsoft.com/office/powerpoint/2010/main" val="3168485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14798"/>
            <a:ext cx="10515600" cy="886381"/>
          </a:xfrm>
        </p:spPr>
        <p:txBody>
          <a:bodyPr vert="horz" lIns="91440" tIns="91425" rIns="91440" bIns="45720" rtlCol="0" anchor="ctr">
            <a:spAutoFit/>
          </a:bodyPr>
          <a:lstStyle/>
          <a:p>
            <a:pPr lvl="0" fontAlgn="base">
              <a:spcBef>
                <a:spcPct val="0"/>
              </a:spcBef>
              <a:spcAft>
                <a:spcPct val="0"/>
              </a:spcAft>
              <a:buClrTx/>
            </a:pPr>
            <a:r>
              <a:rPr lang="en-IN" altLang="en-US" sz="4000" dirty="0">
                <a:latin typeface="Times New Roman" panose="02020603050405020304" pitchFamily="18" charset="0"/>
                <a:cs typeface="Arial"/>
              </a:rPr>
              <a:t>Use Nested Loops to Process 2D Arrays</a:t>
            </a:r>
            <a:r>
              <a:rPr lang="en-IN" altLang="en-US" sz="5400" dirty="0">
                <a:latin typeface="Times New Roman" panose="02020603050405020304" pitchFamily="18" charset="0"/>
                <a:ea typeface="+mj-ea"/>
                <a:cs typeface="Arial"/>
              </a:rPr>
              <a:t> </a:t>
            </a:r>
            <a:r>
              <a:rPr lang="en-IN" altLang="en-US" sz="2800" dirty="0">
                <a:latin typeface="Times New Roman" panose="02020603050405020304" pitchFamily="18" charset="0"/>
                <a:cs typeface="Arial"/>
              </a:rPr>
              <a:t>(2 of 2)</a:t>
            </a:r>
            <a:endParaRPr lang="en-US" altLang="en-US" sz="2800" dirty="0">
              <a:latin typeface="Times New Roman" panose="02020603050405020304" pitchFamily="18" charset="0"/>
              <a:cs typeface="Arial"/>
            </a:endParaRPr>
          </a:p>
        </p:txBody>
      </p:sp>
      <p:pic>
        <p:nvPicPr>
          <p:cNvPr id="6" name="Picture 5" descr="The code has 13 lines, as follows. Line 1. Forward slash forward slash To add value of each element to a list box. Line 2. Blank. Line 3. c o n s t i n t rows = 3 semicolon. Line 4. c o n s t i n t c o l s = 4 semicolon. Line 5. i n t left bracket comma right bracket scores = new i n t left bracket rows comma c o l s right bracket semicolon. Line 6. Blank. Line 7. For left parenthesis i n t row = 0 semicolon row is less than rows semicolon row plus plus right parenthesis. Line 8. left brace. Line 9, indented. For left parenthesis i n t c o l = 0 semicolon c o l is less than c o l s semicolon c o l plus plus right parenthesis. Line 10, indented. left brace. Line 11, indented twice. List box dot items dot add left parenthesis score left bracket row comma c o l right bracket dot to string left parenthesis right parenthesis right parenthesis semicolon. Line 12, indented. right brace. Line 13. right brace."/>
          <p:cNvPicPr>
            <a:picLocks noChangeAspect="1"/>
          </p:cNvPicPr>
          <p:nvPr/>
        </p:nvPicPr>
        <p:blipFill>
          <a:blip r:embed="rId2"/>
          <a:stretch>
            <a:fillRect/>
          </a:stretch>
        </p:blipFill>
        <p:spPr>
          <a:xfrm>
            <a:off x="2291419" y="1973273"/>
            <a:ext cx="6828112" cy="4102964"/>
          </a:xfrm>
          <a:prstGeom prst="rect">
            <a:avLst/>
          </a:prstGeom>
        </p:spPr>
      </p:pic>
    </p:spTree>
    <p:extLst>
      <p:ext uri="{BB962C8B-B14F-4D97-AF65-F5344CB8AC3E}">
        <p14:creationId xmlns:p14="http://schemas.microsoft.com/office/powerpoint/2010/main" val="3572200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47EC-04A9-F344-DD15-8ED406417746}"/>
              </a:ext>
            </a:extLst>
          </p:cNvPr>
          <p:cNvSpPr>
            <a:spLocks noGrp="1"/>
          </p:cNvSpPr>
          <p:nvPr>
            <p:ph type="title"/>
          </p:nvPr>
        </p:nvSpPr>
        <p:spPr/>
        <p:txBody>
          <a:bodyPr>
            <a:normAutofit/>
          </a:bodyPr>
          <a:lstStyle/>
          <a:p>
            <a:r>
              <a:rPr lang="en-US" sz="4000" dirty="0">
                <a:latin typeface="Times New Roman" panose="02020603050405020304" pitchFamily="18" charset="0"/>
                <a:cs typeface="Arial"/>
              </a:rPr>
              <a:t>Getting the Length of a Two-Dimensional Array</a:t>
            </a:r>
          </a:p>
        </p:txBody>
      </p:sp>
      <p:sp>
        <p:nvSpPr>
          <p:cNvPr id="3" name="Text Placeholder 2">
            <a:extLst>
              <a:ext uri="{FF2B5EF4-FFF2-40B4-BE49-F238E27FC236}">
                <a16:creationId xmlns:a16="http://schemas.microsoft.com/office/drawing/2014/main" id="{AEEA1CD8-9048-030C-395D-53C3DAAC1E96}"/>
              </a:ext>
            </a:extLst>
          </p:cNvPr>
          <p:cNvSpPr>
            <a:spLocks noGrp="1"/>
          </p:cNvSpPr>
          <p:nvPr>
            <p:ph type="body" idx="1"/>
          </p:nvPr>
        </p:nvSpPr>
        <p:spPr>
          <a:xfrm>
            <a:off x="1981200" y="1600201"/>
            <a:ext cx="8229600" cy="1189653"/>
          </a:xfrm>
        </p:spPr>
        <p:txBody>
          <a:bodyPr>
            <a:normAutofit fontScale="92500" lnSpcReduction="10000"/>
          </a:bodyPr>
          <a:lstStyle/>
          <a:p>
            <a:r>
              <a:rPr lang="en-US" dirty="0"/>
              <a:t>The Length property of a two-dimensional array returns the total number of elements in the array.</a:t>
            </a:r>
          </a:p>
          <a:p>
            <a:r>
              <a:rPr lang="en-US" dirty="0"/>
              <a:t>Example:</a:t>
            </a:r>
          </a:p>
          <a:p>
            <a:endParaRPr lang="en-US" dirty="0"/>
          </a:p>
        </p:txBody>
      </p:sp>
      <p:sp>
        <p:nvSpPr>
          <p:cNvPr id="4" name="TextBox 3">
            <a:extLst>
              <a:ext uri="{FF2B5EF4-FFF2-40B4-BE49-F238E27FC236}">
                <a16:creationId xmlns:a16="http://schemas.microsoft.com/office/drawing/2014/main" id="{51FA0711-C6E2-B945-449A-090478F75E08}"/>
              </a:ext>
            </a:extLst>
          </p:cNvPr>
          <p:cNvSpPr txBox="1"/>
          <p:nvPr/>
        </p:nvSpPr>
        <p:spPr>
          <a:xfrm>
            <a:off x="2326434" y="2976465"/>
            <a:ext cx="8655891" cy="1754326"/>
          </a:xfrm>
          <a:prstGeom prst="rect">
            <a:avLst/>
          </a:prstGeom>
          <a:noFill/>
        </p:spPr>
        <p:txBody>
          <a:bodyPr wrap="square" rtlCol="0">
            <a:spAutoFit/>
          </a:bodyPr>
          <a:lstStyle/>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int[,] values = { {1, 2, 3},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{4, 5, 6},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{7, 8, 9}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latin typeface="Cascadia Code" panose="020B0609020000020004" pitchFamily="49" charset="0"/>
                <a:ea typeface="Calibri" panose="020F0502020204030204" pitchFamily="34" charset="0"/>
                <a:cs typeface="Cascadia Code" panose="020B0609020000020004" pitchFamily="49" charset="0"/>
              </a:rPr>
              <a:t> </a:t>
            </a:r>
          </a:p>
          <a:p>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MessageBox.Show</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("The array has " +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values.Length</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 </a:t>
            </a:r>
          </a:p>
          <a:p>
            <a:r>
              <a:rPr lang="en-US" dirty="0">
                <a:latin typeface="Cascadia Code" panose="020B0609020000020004" pitchFamily="49" charset="0"/>
                <a:ea typeface="Calibri" panose="020F0502020204030204" pitchFamily="34" charset="0"/>
                <a:cs typeface="Cascadia Code" panose="020B0609020000020004" pitchFamily="49" charset="0"/>
              </a:rPr>
              <a:t>                </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elements.");</a:t>
            </a:r>
            <a:endParaRPr lang="en-US" dirty="0">
              <a:latin typeface="Cascadia Code" panose="020B0609020000020004" pitchFamily="49" charset="0"/>
              <a:cs typeface="Cascadia Code" panose="020B0609020000020004" pitchFamily="49" charset="0"/>
            </a:endParaRPr>
          </a:p>
        </p:txBody>
      </p:sp>
      <p:sp>
        <p:nvSpPr>
          <p:cNvPr id="5" name="Text Placeholder 2">
            <a:extLst>
              <a:ext uri="{FF2B5EF4-FFF2-40B4-BE49-F238E27FC236}">
                <a16:creationId xmlns:a16="http://schemas.microsoft.com/office/drawing/2014/main" id="{09807FC0-A68D-B20E-7691-5A95F1B62448}"/>
              </a:ext>
            </a:extLst>
          </p:cNvPr>
          <p:cNvSpPr txBox="1">
            <a:spLocks/>
          </p:cNvSpPr>
          <p:nvPr/>
        </p:nvSpPr>
        <p:spPr>
          <a:xfrm>
            <a:off x="2013857" y="5093737"/>
            <a:ext cx="8229600" cy="54273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5600" marR="0" lvl="0" indent="-255600" algn="l" rtl="0">
              <a:lnSpc>
                <a:spcPct val="100000"/>
              </a:lnSpc>
              <a:spcBef>
                <a:spcPts val="1500"/>
              </a:spcBef>
              <a:spcAft>
                <a:spcPts val="0"/>
              </a:spcAft>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This code will display </a:t>
            </a:r>
            <a:r>
              <a:rPr lang="en-US" i="1" dirty="0"/>
              <a:t>The array has 9 elements.</a:t>
            </a:r>
          </a:p>
        </p:txBody>
      </p:sp>
    </p:spTree>
    <p:extLst>
      <p:ext uri="{BB962C8B-B14F-4D97-AF65-F5344CB8AC3E}">
        <p14:creationId xmlns:p14="http://schemas.microsoft.com/office/powerpoint/2010/main" val="4254181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741E-81E2-FADB-C847-6D9E383D5789}"/>
              </a:ext>
            </a:extLst>
          </p:cNvPr>
          <p:cNvSpPr>
            <a:spLocks noGrp="1"/>
          </p:cNvSpPr>
          <p:nvPr>
            <p:ph type="title"/>
          </p:nvPr>
        </p:nvSpPr>
        <p:spPr>
          <a:xfrm>
            <a:off x="1800225" y="274638"/>
            <a:ext cx="8410575" cy="1325563"/>
          </a:xfrm>
        </p:spPr>
        <p:txBody>
          <a:bodyPr/>
          <a:lstStyle/>
          <a:p>
            <a:r>
              <a:rPr lang="en-US" sz="4000" dirty="0">
                <a:latin typeface="Times New Roman" panose="02020603050405020304" pitchFamily="18" charset="0"/>
                <a:cs typeface="Arial"/>
              </a:rPr>
              <a:t>Getting the Number of Dimensions </a:t>
            </a:r>
            <a:r>
              <a:rPr lang="en-US" sz="2400" dirty="0"/>
              <a:t>(1 of 2)</a:t>
            </a:r>
            <a:endParaRPr lang="en-US" b="0" dirty="0"/>
          </a:p>
        </p:txBody>
      </p:sp>
      <p:sp>
        <p:nvSpPr>
          <p:cNvPr id="3" name="Text Placeholder 2">
            <a:extLst>
              <a:ext uri="{FF2B5EF4-FFF2-40B4-BE49-F238E27FC236}">
                <a16:creationId xmlns:a16="http://schemas.microsoft.com/office/drawing/2014/main" id="{1B1DE8B8-65F3-BFAA-684A-89EBB340B9D4}"/>
              </a:ext>
            </a:extLst>
          </p:cNvPr>
          <p:cNvSpPr>
            <a:spLocks noGrp="1"/>
          </p:cNvSpPr>
          <p:nvPr>
            <p:ph type="body" idx="1"/>
          </p:nvPr>
        </p:nvSpPr>
        <p:spPr>
          <a:xfrm>
            <a:off x="1981200" y="1600201"/>
            <a:ext cx="8229600" cy="1828800"/>
          </a:xfrm>
        </p:spPr>
        <p:txBody>
          <a:bodyPr>
            <a:normAutofit fontScale="92500" lnSpcReduction="20000"/>
          </a:bodyPr>
          <a:lstStyle/>
          <a:p>
            <a:r>
              <a:rPr lang="en-US" dirty="0"/>
              <a:t>You can determine the number of rows and columns in an array with the </a:t>
            </a:r>
            <a:r>
              <a:rPr lang="en-US" dirty="0" err="1">
                <a:latin typeface="Cascadia Code" panose="020B0609020000020004" pitchFamily="49" charset="0"/>
                <a:cs typeface="Cascadia Code" panose="020B0609020000020004" pitchFamily="49" charset="0"/>
              </a:rPr>
              <a:t>GetLength</a:t>
            </a:r>
            <a:r>
              <a:rPr lang="en-US" dirty="0"/>
              <a:t> method.</a:t>
            </a:r>
          </a:p>
          <a:p>
            <a:r>
              <a:rPr lang="en-US" dirty="0"/>
              <a:t>You pass 0 as an argument to get the number of rows, or 1 to get the number of columns.</a:t>
            </a:r>
          </a:p>
          <a:p>
            <a:r>
              <a:rPr lang="en-US" dirty="0"/>
              <a:t>Example:</a:t>
            </a:r>
          </a:p>
          <a:p>
            <a:endParaRPr lang="en-US" dirty="0"/>
          </a:p>
        </p:txBody>
      </p:sp>
      <p:sp>
        <p:nvSpPr>
          <p:cNvPr id="4" name="TextBox 3">
            <a:extLst>
              <a:ext uri="{FF2B5EF4-FFF2-40B4-BE49-F238E27FC236}">
                <a16:creationId xmlns:a16="http://schemas.microsoft.com/office/drawing/2014/main" id="{414BBC55-1BDC-416C-01A0-6E7205942155}"/>
              </a:ext>
            </a:extLst>
          </p:cNvPr>
          <p:cNvSpPr txBox="1"/>
          <p:nvPr/>
        </p:nvSpPr>
        <p:spPr>
          <a:xfrm>
            <a:off x="2303496" y="3612198"/>
            <a:ext cx="8070979" cy="1754326"/>
          </a:xfrm>
          <a:prstGeom prst="rect">
            <a:avLst/>
          </a:prstGeom>
          <a:noFill/>
        </p:spPr>
        <p:txBody>
          <a:bodyPr wrap="square" rtlCol="0">
            <a:spAutoFit/>
          </a:bodyPr>
          <a:lstStyle/>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int[,] values = { {1, 2, 3},</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{4, 5, 6}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latin typeface="Cascadia Code" panose="020B0609020000020004" pitchFamily="49" charset="0"/>
                <a:ea typeface="Calibri" panose="020F0502020204030204" pitchFamily="34" charset="0"/>
                <a:cs typeface="Cascadia Code" panose="020B0609020000020004" pitchFamily="49" charset="0"/>
              </a:rPr>
              <a:t> </a:t>
            </a:r>
          </a:p>
          <a:p>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MessageBox.Show</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("The array has " +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values.GetLength</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(0)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 rows and " +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values.GetLength</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(1)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 columns.");</a:t>
            </a:r>
            <a:endParaRPr lang="en-US" dirty="0">
              <a:latin typeface="Cascadia Code" panose="020B0609020000020004" pitchFamily="49" charset="0"/>
              <a:cs typeface="Cascadia Code" panose="020B0609020000020004" pitchFamily="49" charset="0"/>
            </a:endParaRPr>
          </a:p>
        </p:txBody>
      </p:sp>
      <p:sp>
        <p:nvSpPr>
          <p:cNvPr id="5" name="Text Placeholder 2">
            <a:extLst>
              <a:ext uri="{FF2B5EF4-FFF2-40B4-BE49-F238E27FC236}">
                <a16:creationId xmlns:a16="http://schemas.microsoft.com/office/drawing/2014/main" id="{DD310CA6-2540-C808-C525-96376EA67933}"/>
              </a:ext>
            </a:extLst>
          </p:cNvPr>
          <p:cNvSpPr txBox="1">
            <a:spLocks/>
          </p:cNvSpPr>
          <p:nvPr/>
        </p:nvSpPr>
        <p:spPr>
          <a:xfrm>
            <a:off x="1981200" y="5549722"/>
            <a:ext cx="8229600" cy="54273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5600" marR="0" lvl="0" indent="-255600" algn="l" rtl="0">
              <a:lnSpc>
                <a:spcPct val="100000"/>
              </a:lnSpc>
              <a:spcBef>
                <a:spcPts val="1500"/>
              </a:spcBef>
              <a:spcAft>
                <a:spcPts val="0"/>
              </a:spcAft>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This code will display </a:t>
            </a:r>
            <a:r>
              <a:rPr lang="en-US" sz="1800" i="1" dirty="0">
                <a:latin typeface="Calibri" panose="020F0502020204030204" pitchFamily="34" charset="0"/>
                <a:ea typeface="Calibri" panose="020F0502020204030204" pitchFamily="34" charset="0"/>
                <a:cs typeface="Times New Roman" panose="02020603050405020304" pitchFamily="18" charset="0"/>
              </a:rPr>
              <a:t>The array has 2 rows and 3 columns.</a:t>
            </a:r>
            <a:endParaRPr lang="en-US" i="1" dirty="0"/>
          </a:p>
        </p:txBody>
      </p:sp>
    </p:spTree>
    <p:extLst>
      <p:ext uri="{BB962C8B-B14F-4D97-AF65-F5344CB8AC3E}">
        <p14:creationId xmlns:p14="http://schemas.microsoft.com/office/powerpoint/2010/main" val="234250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Arial"/>
              </a:rPr>
              <a:t>How a Reference Type Works </a:t>
            </a:r>
            <a:r>
              <a:rPr lang="en-IN" altLang="en-US" sz="2000" dirty="0">
                <a:latin typeface="Times New Roman" panose="02020603050405020304" pitchFamily="18" charset="0"/>
                <a:cs typeface="Arial"/>
              </a:rPr>
              <a:t>(2 of 2)</a:t>
            </a:r>
            <a:endParaRPr lang="en-IN" dirty="0"/>
          </a:p>
        </p:txBody>
      </p:sp>
      <p:sp>
        <p:nvSpPr>
          <p:cNvPr id="3" name="Text Placeholder 2"/>
          <p:cNvSpPr>
            <a:spLocks noGrp="1"/>
          </p:cNvSpPr>
          <p:nvPr>
            <p:ph type="body" idx="1"/>
          </p:nvPr>
        </p:nvSpPr>
        <p:spPr>
          <a:xfrm>
            <a:off x="990600" y="2000251"/>
            <a:ext cx="8953500" cy="1877291"/>
          </a:xfrm>
        </p:spPr>
        <p:txBody>
          <a:bodyPr/>
          <a:lstStyle/>
          <a:p>
            <a:pPr marL="228600" lvl="1" eaLnBrk="1" hangingPunct="1"/>
            <a:r>
              <a:rPr lang="en-US" altLang="en-US" dirty="0"/>
              <a:t>A reference type links the variable that holds actual data to the object</a:t>
            </a:r>
          </a:p>
          <a:p>
            <a:pPr eaLnBrk="1" hangingPunct="1"/>
            <a:r>
              <a:rPr lang="en-US" altLang="en-US" sz="2400" dirty="0"/>
              <a:t>If a kite is the object, then the spool of string that holds the kite is the reference</a:t>
            </a:r>
          </a:p>
        </p:txBody>
      </p:sp>
    </p:spTree>
    <p:extLst>
      <p:ext uri="{BB962C8B-B14F-4D97-AF65-F5344CB8AC3E}">
        <p14:creationId xmlns:p14="http://schemas.microsoft.com/office/powerpoint/2010/main" val="1854529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741E-81E2-FADB-C847-6D9E383D5789}"/>
              </a:ext>
            </a:extLst>
          </p:cNvPr>
          <p:cNvSpPr>
            <a:spLocks noGrp="1"/>
          </p:cNvSpPr>
          <p:nvPr>
            <p:ph type="title"/>
          </p:nvPr>
        </p:nvSpPr>
        <p:spPr>
          <a:xfrm>
            <a:off x="1809750" y="365125"/>
            <a:ext cx="9544050" cy="1325563"/>
          </a:xfrm>
        </p:spPr>
        <p:txBody>
          <a:bodyPr/>
          <a:lstStyle/>
          <a:p>
            <a:r>
              <a:rPr lang="en-US" sz="4000" dirty="0">
                <a:latin typeface="Times New Roman" panose="02020603050405020304" pitchFamily="18" charset="0"/>
                <a:cs typeface="Arial"/>
              </a:rPr>
              <a:t>Getting the Number of Dimensions </a:t>
            </a:r>
            <a:r>
              <a:rPr lang="en-US" sz="2400" dirty="0"/>
              <a:t>(2 of 2)</a:t>
            </a:r>
            <a:endParaRPr lang="en-US" b="0" dirty="0"/>
          </a:p>
        </p:txBody>
      </p:sp>
      <p:sp>
        <p:nvSpPr>
          <p:cNvPr id="3" name="Text Placeholder 2">
            <a:extLst>
              <a:ext uri="{FF2B5EF4-FFF2-40B4-BE49-F238E27FC236}">
                <a16:creationId xmlns:a16="http://schemas.microsoft.com/office/drawing/2014/main" id="{1B1DE8B8-65F3-BFAA-684A-89EBB340B9D4}"/>
              </a:ext>
            </a:extLst>
          </p:cNvPr>
          <p:cNvSpPr>
            <a:spLocks noGrp="1"/>
          </p:cNvSpPr>
          <p:nvPr>
            <p:ph type="body" idx="1"/>
          </p:nvPr>
        </p:nvSpPr>
        <p:spPr>
          <a:xfrm>
            <a:off x="1981200" y="1885952"/>
            <a:ext cx="8229600" cy="1097279"/>
          </a:xfrm>
        </p:spPr>
        <p:txBody>
          <a:bodyPr>
            <a:normAutofit fontScale="92500" lnSpcReduction="20000"/>
          </a:bodyPr>
          <a:lstStyle/>
          <a:p>
            <a:r>
              <a:rPr lang="en-US" dirty="0"/>
              <a:t>The </a:t>
            </a:r>
            <a:r>
              <a:rPr lang="en-US" dirty="0" err="1">
                <a:latin typeface="Cascadia Code" panose="020B0609020000020004" pitchFamily="49" charset="0"/>
                <a:cs typeface="Cascadia Code" panose="020B0609020000020004" pitchFamily="49" charset="0"/>
              </a:rPr>
              <a:t>GetLength</a:t>
            </a:r>
            <a:r>
              <a:rPr lang="en-US" dirty="0"/>
              <a:t> method is useful in loops that step through the elements of a two-dimensional array.</a:t>
            </a:r>
          </a:p>
          <a:p>
            <a:r>
              <a:rPr lang="en-US" dirty="0"/>
              <a:t>Example:</a:t>
            </a:r>
          </a:p>
          <a:p>
            <a:endParaRPr lang="en-US" dirty="0"/>
          </a:p>
        </p:txBody>
      </p:sp>
      <p:sp>
        <p:nvSpPr>
          <p:cNvPr id="4" name="TextBox 3">
            <a:extLst>
              <a:ext uri="{FF2B5EF4-FFF2-40B4-BE49-F238E27FC236}">
                <a16:creationId xmlns:a16="http://schemas.microsoft.com/office/drawing/2014/main" id="{414BBC55-1BDC-416C-01A0-6E7205942155}"/>
              </a:ext>
            </a:extLst>
          </p:cNvPr>
          <p:cNvSpPr txBox="1"/>
          <p:nvPr/>
        </p:nvSpPr>
        <p:spPr>
          <a:xfrm>
            <a:off x="2060511" y="3280112"/>
            <a:ext cx="8070979" cy="2554545"/>
          </a:xfrm>
          <a:prstGeom prst="rect">
            <a:avLst/>
          </a:prstGeom>
          <a:noFill/>
        </p:spPr>
        <p:txBody>
          <a:bodyPr wrap="square" rtlCol="0">
            <a:spAutoFit/>
          </a:bodyPr>
          <a:lstStyle/>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int[,] values = { {1, 2, 3},</a:t>
            </a:r>
          </a:p>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{4, 5, 6} };</a:t>
            </a:r>
          </a:p>
          <a:p>
            <a:endPar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endParaRPr>
          </a:p>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for (int row = 0; row &lt; </a:t>
            </a:r>
            <a:r>
              <a:rPr lang="en-US" sz="1600"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values.GetLength</a:t>
            </a:r>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(0); row++)</a:t>
            </a:r>
          </a:p>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p>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for (int col = 0; col &lt; </a:t>
            </a:r>
            <a:r>
              <a:rPr lang="en-US" sz="1600"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values.GetLength</a:t>
            </a:r>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(1); col++)</a:t>
            </a:r>
          </a:p>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a:t>
            </a:r>
          </a:p>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a:t>
            </a:r>
            <a:r>
              <a:rPr lang="en-US" sz="1600"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outputListBox.Items.Add</a:t>
            </a:r>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(values[row, col].</a:t>
            </a:r>
            <a:r>
              <a:rPr lang="en-US" sz="1600"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ToString</a:t>
            </a:r>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p>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a:t>
            </a:r>
          </a:p>
          <a:p>
            <a:r>
              <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4073213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741E-81E2-FADB-C847-6D9E383D5789}"/>
              </a:ext>
            </a:extLst>
          </p:cNvPr>
          <p:cNvSpPr>
            <a:spLocks noGrp="1"/>
          </p:cNvSpPr>
          <p:nvPr>
            <p:ph type="title"/>
          </p:nvPr>
        </p:nvSpPr>
        <p:spPr/>
        <p:txBody>
          <a:bodyPr/>
          <a:lstStyle/>
          <a:p>
            <a:r>
              <a:rPr lang="en-US" sz="4000" dirty="0">
                <a:latin typeface="Times New Roman" panose="02020603050405020304" pitchFamily="18" charset="0"/>
                <a:cs typeface="Arial"/>
              </a:rPr>
              <a:t>Passing a Two-Dimensional Array to a Method</a:t>
            </a:r>
          </a:p>
        </p:txBody>
      </p:sp>
      <p:sp>
        <p:nvSpPr>
          <p:cNvPr id="3" name="Text Placeholder 2">
            <a:extLst>
              <a:ext uri="{FF2B5EF4-FFF2-40B4-BE49-F238E27FC236}">
                <a16:creationId xmlns:a16="http://schemas.microsoft.com/office/drawing/2014/main" id="{1B1DE8B8-65F3-BFAA-684A-89EBB340B9D4}"/>
              </a:ext>
            </a:extLst>
          </p:cNvPr>
          <p:cNvSpPr>
            <a:spLocks noGrp="1"/>
          </p:cNvSpPr>
          <p:nvPr>
            <p:ph type="body" idx="1"/>
          </p:nvPr>
        </p:nvSpPr>
        <p:spPr>
          <a:xfrm>
            <a:off x="1695450" y="1863865"/>
            <a:ext cx="8296275" cy="1165085"/>
          </a:xfrm>
        </p:spPr>
        <p:txBody>
          <a:bodyPr>
            <a:normAutofit fontScale="47500" lnSpcReduction="20000"/>
          </a:bodyPr>
          <a:lstStyle/>
          <a:p>
            <a:r>
              <a:rPr lang="en-US" sz="4400" dirty="0"/>
              <a:t>If a method is to receive a two-dimensional array as an argument, its parameter must be declared accordingly.</a:t>
            </a:r>
          </a:p>
          <a:p>
            <a:r>
              <a:rPr lang="en-US" sz="4400" dirty="0"/>
              <a:t>For example, the following method receives a two-dimensional </a:t>
            </a:r>
            <a:r>
              <a:rPr lang="en-US" sz="4400" dirty="0">
                <a:latin typeface="Cascadia Code" panose="020B0609020000020004" pitchFamily="49" charset="0"/>
                <a:cs typeface="Cascadia Code" panose="020B0609020000020004" pitchFamily="49" charset="0"/>
              </a:rPr>
              <a:t>string</a:t>
            </a:r>
            <a:r>
              <a:rPr lang="en-US" sz="4400" dirty="0"/>
              <a:t> array as its argument:</a:t>
            </a:r>
          </a:p>
          <a:p>
            <a:endParaRPr lang="en-US" sz="2400" dirty="0"/>
          </a:p>
        </p:txBody>
      </p:sp>
      <p:sp>
        <p:nvSpPr>
          <p:cNvPr id="4" name="TextBox 3">
            <a:extLst>
              <a:ext uri="{FF2B5EF4-FFF2-40B4-BE49-F238E27FC236}">
                <a16:creationId xmlns:a16="http://schemas.microsoft.com/office/drawing/2014/main" id="{414BBC55-1BDC-416C-01A0-6E7205942155}"/>
              </a:ext>
            </a:extLst>
          </p:cNvPr>
          <p:cNvSpPr txBox="1"/>
          <p:nvPr/>
        </p:nvSpPr>
        <p:spPr>
          <a:xfrm>
            <a:off x="2060510" y="3562946"/>
            <a:ext cx="8070979" cy="3139321"/>
          </a:xfrm>
          <a:prstGeom prst="rect">
            <a:avLst/>
          </a:prstGeom>
          <a:noFill/>
        </p:spPr>
        <p:txBody>
          <a:bodyPr wrap="square" rtlCol="0">
            <a:spAutoFit/>
          </a:bodyPr>
          <a:lstStyle/>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private void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DisplayArray</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(string[,] array)</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for (int row = 0; row &lt;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array.GetLength</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(0); row++)</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for (int col = 0; col &lt;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array.GetLength</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(1); col++)</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outputListBox.Items.Add</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(array[row, col]);</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latin typeface="Cascadia Code" panose="020B0609020000020004" pitchFamily="49" charset="0"/>
                <a:ea typeface="Calibri" panose="020F0502020204030204" pitchFamily="34" charset="0"/>
                <a:cs typeface="Cascadia Code" panose="020B0609020000020004" pitchFamily="49" charset="0"/>
              </a:rPr>
              <a:t> </a:t>
            </a: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endParaRPr lang="en-US" sz="1600" dirty="0">
              <a:solidFill>
                <a:srgbClr val="000000"/>
              </a:solidFill>
              <a:latin typeface="Cascadia Code" panose="020B0609020000020004" pitchFamily="49" charset="0"/>
              <a:ea typeface="Calibri" panose="020F0502020204030204" pitchFamily="34" charset="0"/>
              <a:cs typeface="Cascadia Code" panose="020B0609020000020004" pitchFamily="49" charset="0"/>
            </a:endParaRPr>
          </a:p>
        </p:txBody>
      </p:sp>
    </p:spTree>
    <p:extLst>
      <p:ext uri="{BB962C8B-B14F-4D97-AF65-F5344CB8AC3E}">
        <p14:creationId xmlns:p14="http://schemas.microsoft.com/office/powerpoint/2010/main" val="3960241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Jagged Arrays </a:t>
            </a:r>
            <a:r>
              <a:rPr lang="en-IN" altLang="en-US" sz="2000" dirty="0">
                <a:latin typeface="Times New Roman" panose="02020603050405020304" pitchFamily="18" charset="0"/>
                <a:cs typeface="Arial"/>
              </a:rPr>
              <a:t>(1 of 2)</a:t>
            </a:r>
            <a:endParaRPr lang="en-US" altLang="en-US" sz="2000" dirty="0">
              <a:latin typeface="Times New Roman" panose="02020603050405020304" pitchFamily="18" charset="0"/>
              <a:cs typeface="Arial"/>
            </a:endParaRPr>
          </a:p>
        </p:txBody>
      </p:sp>
      <p:sp>
        <p:nvSpPr>
          <p:cNvPr id="12" name="Content Placeholder 11"/>
          <p:cNvSpPr>
            <a:spLocks noGrp="1"/>
          </p:cNvSpPr>
          <p:nvPr>
            <p:ph idx="1"/>
          </p:nvPr>
        </p:nvSpPr>
        <p:spPr>
          <a:xfrm>
            <a:off x="1981200" y="1679660"/>
            <a:ext cx="8229600" cy="883693"/>
          </a:xfrm>
        </p:spPr>
        <p:txBody>
          <a:bodyPr/>
          <a:lstStyle/>
          <a:p>
            <a:pPr indent="-255600"/>
            <a:r>
              <a:rPr lang="en-US" altLang="en-US" sz="2400" dirty="0"/>
              <a:t>A jagged array is special type of 2D array</a:t>
            </a:r>
          </a:p>
          <a:p>
            <a:pPr lvl="1" indent="-284400"/>
            <a:r>
              <a:rPr lang="en-US" altLang="en-US" dirty="0"/>
              <a:t>rows in a jagged array can have different lengths</a:t>
            </a:r>
          </a:p>
        </p:txBody>
      </p:sp>
      <p:pic>
        <p:nvPicPr>
          <p:cNvPr id="14" name="Picture 13" descr="The code has 4 lines, as follows. Line 1. i n t left bracket right bracket left bracket right bracket j a g a r r = new i n t left bracket 3 right bracket left bracket right bracket semicolon. Line 2. j a g a r r left bracket 0 right bracket = new i n t left bracket 4 right bracket left brace 1 comma 2 comma 3 comma 4 right brace forward slash forward slash 4 columns. Line 3. j a g a r r left bracket 1 right bracket = new i n t left bracket 3 right bracket left brace 5 comma 6 comma 7 right brace forward slash forward slash 3 columns. Line 4. j a g a r r left bracket 2 right bracket = new i n t left bracket 5 right bracket left brace 8 comma 9 comma 10 comma 11 comma 12 right brace forward slash forward slash 5 columns."/>
          <p:cNvPicPr>
            <a:picLocks noChangeAspect="1"/>
          </p:cNvPicPr>
          <p:nvPr/>
        </p:nvPicPr>
        <p:blipFill>
          <a:blip r:embed="rId2"/>
          <a:stretch>
            <a:fillRect/>
          </a:stretch>
        </p:blipFill>
        <p:spPr>
          <a:xfrm>
            <a:off x="2725755" y="2725934"/>
            <a:ext cx="6533101" cy="1317704"/>
          </a:xfrm>
          <a:prstGeom prst="rect">
            <a:avLst/>
          </a:prstGeom>
        </p:spPr>
      </p:pic>
      <p:pic>
        <p:nvPicPr>
          <p:cNvPr id="15" name="Picture 14" descr="A jagged table with 3 rows, each with a different number of columns. The top row, called Row 0, has 4 columns and the squares are labelled 1, 2, 3, and 4 from left to right. The middle row, called row 1, has 3 columns and the squares are labelled 5, 6, and 7 from left to right. The bottom row, called row 2, has 5 columns and the squares are labelled 8, 9, 10, 11, and 12 from left to righ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754" y="4368799"/>
            <a:ext cx="3594100" cy="1778000"/>
          </a:xfrm>
          <a:prstGeom prst="rect">
            <a:avLst/>
          </a:prstGeom>
        </p:spPr>
      </p:pic>
    </p:spTree>
    <p:extLst>
      <p:ext uri="{BB962C8B-B14F-4D97-AF65-F5344CB8AC3E}">
        <p14:creationId xmlns:p14="http://schemas.microsoft.com/office/powerpoint/2010/main" val="2290095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575" y="215372"/>
            <a:ext cx="7877176" cy="1097279"/>
          </a:xfrm>
        </p:spPr>
        <p:txBody>
          <a:bodyPr/>
          <a:lstStyle/>
          <a:p>
            <a:r>
              <a:rPr lang="en-IN" altLang="en-US" sz="4400" b="0" dirty="0">
                <a:solidFill>
                  <a:schemeClr val="tx1"/>
                </a:solidFill>
                <a:latin typeface="Times New Roman" panose="02020603050405020304" pitchFamily="18" charset="0"/>
                <a:ea typeface="+mj-ea"/>
                <a:cs typeface="Arial"/>
              </a:rPr>
              <a:t>Jagged Arrays </a:t>
            </a:r>
            <a:r>
              <a:rPr lang="en-IN" altLang="en-US" sz="2000" b="0" dirty="0">
                <a:solidFill>
                  <a:schemeClr val="tx1"/>
                </a:solidFill>
                <a:latin typeface="Times New Roman" panose="02020603050405020304" pitchFamily="18" charset="0"/>
                <a:cs typeface="Arial"/>
              </a:rPr>
              <a:t>(2 of 2)</a:t>
            </a:r>
            <a:endParaRPr lang="en-IN" b="0" dirty="0">
              <a:solidFill>
                <a:schemeClr val="tx1"/>
              </a:solidFill>
            </a:endParaRPr>
          </a:p>
        </p:txBody>
      </p:sp>
      <p:sp>
        <p:nvSpPr>
          <p:cNvPr id="4" name="Text Placeholder 3"/>
          <p:cNvSpPr>
            <a:spLocks noGrp="1"/>
          </p:cNvSpPr>
          <p:nvPr>
            <p:ph type="body" idx="1"/>
          </p:nvPr>
        </p:nvSpPr>
        <p:spPr>
          <a:xfrm>
            <a:off x="1981200" y="1819277"/>
            <a:ext cx="8229600" cy="544953"/>
          </a:xfrm>
        </p:spPr>
        <p:txBody>
          <a:bodyPr/>
          <a:lstStyle/>
          <a:p>
            <a:r>
              <a:rPr lang="en-US" altLang="en-US" sz="2400" dirty="0">
                <a:latin typeface="+mn-lt"/>
              </a:rPr>
              <a:t>To access an element, use:</a:t>
            </a:r>
          </a:p>
        </p:txBody>
      </p:sp>
      <p:pic>
        <p:nvPicPr>
          <p:cNvPr id="7" name="Picture 6" descr="A line of code, as follows. message box dot show left parenthesis j a g a r r left bracket 1 right bracket left bracket 2 right bracket dot to string left parenthesis right parenthesis right parenthesis semicolon."/>
          <p:cNvPicPr>
            <a:picLocks noChangeAspect="1"/>
          </p:cNvPicPr>
          <p:nvPr/>
        </p:nvPicPr>
        <p:blipFill>
          <a:blip r:embed="rId2"/>
          <a:stretch>
            <a:fillRect/>
          </a:stretch>
        </p:blipFill>
        <p:spPr>
          <a:xfrm>
            <a:off x="2469215" y="2561510"/>
            <a:ext cx="5042713" cy="448526"/>
          </a:xfrm>
          <a:prstGeom prst="rect">
            <a:avLst/>
          </a:prstGeom>
        </p:spPr>
      </p:pic>
      <p:sp>
        <p:nvSpPr>
          <p:cNvPr id="5" name="Text Placeholder 4"/>
          <p:cNvSpPr>
            <a:spLocks noGrp="1"/>
          </p:cNvSpPr>
          <p:nvPr>
            <p:ph type="body" idx="2"/>
          </p:nvPr>
        </p:nvSpPr>
        <p:spPr>
          <a:xfrm>
            <a:off x="1981200" y="3516459"/>
            <a:ext cx="8229600" cy="455751"/>
          </a:xfrm>
        </p:spPr>
        <p:txBody>
          <a:bodyPr>
            <a:normAutofit fontScale="92500" lnSpcReduction="20000"/>
          </a:bodyPr>
          <a:lstStyle/>
          <a:p>
            <a:r>
              <a:rPr lang="en-US" altLang="en-US" sz="2400" dirty="0">
                <a:latin typeface="+mn-lt"/>
              </a:rPr>
              <a:t>To assign a value to row </a:t>
            </a:r>
            <a:r>
              <a:rPr lang="en-US" altLang="en-US" sz="2400" dirty="0">
                <a:latin typeface="Courier New" panose="02070309020205020404" pitchFamily="49" charset="0"/>
                <a:cs typeface="Courier New" panose="02070309020205020404" pitchFamily="49" charset="0"/>
              </a:rPr>
              <a:t>0</a:t>
            </a:r>
            <a:r>
              <a:rPr lang="en-US" altLang="en-US" sz="2400" dirty="0">
                <a:latin typeface="+mn-lt"/>
              </a:rPr>
              <a:t>, column </a:t>
            </a:r>
            <a:r>
              <a:rPr lang="en-US" altLang="en-US" sz="2400" dirty="0">
                <a:latin typeface="Courier New" panose="02070309020205020404" pitchFamily="49" charset="0"/>
                <a:cs typeface="Courier New" panose="02070309020205020404" pitchFamily="49" charset="0"/>
              </a:rPr>
              <a:t>3</a:t>
            </a:r>
            <a:r>
              <a:rPr lang="en-US" altLang="en-US" sz="2400" dirty="0">
                <a:latin typeface="+mn-lt"/>
              </a:rPr>
              <a:t>, use:</a:t>
            </a:r>
          </a:p>
        </p:txBody>
      </p:sp>
      <p:pic>
        <p:nvPicPr>
          <p:cNvPr id="8" name="Picture 7" descr="A line of code, as follows. j a r a r r left bracket 0 right bracket left bracket 3 right bracket = 99 semicolon."/>
          <p:cNvPicPr>
            <a:picLocks noChangeAspect="1"/>
          </p:cNvPicPr>
          <p:nvPr/>
        </p:nvPicPr>
        <p:blipFill>
          <a:blip r:embed="rId3"/>
          <a:stretch>
            <a:fillRect/>
          </a:stretch>
        </p:blipFill>
        <p:spPr>
          <a:xfrm>
            <a:off x="2558042" y="4017421"/>
            <a:ext cx="2432529" cy="461212"/>
          </a:xfrm>
          <a:prstGeom prst="rect">
            <a:avLst/>
          </a:prstGeom>
        </p:spPr>
      </p:pic>
      <p:pic>
        <p:nvPicPr>
          <p:cNvPr id="9" name="Picture 8" descr="A jagged table with 3 rows, each with a different number of columns. The top row, called Row 0, has 4 columns and the squares are labelled 1, 2, 3, and 99 from left to right. The middle row, called row 1, has 3 columns and the squares are labelled 5, 6, and 7 from left to right. The bottom row, called row 2, has 5 columns and the squares are labelled 8, 9, 10, 11, and 12 from left to right."/>
          <p:cNvPicPr>
            <a:picLocks noChangeAspect="1"/>
          </p:cNvPicPr>
          <p:nvPr/>
        </p:nvPicPr>
        <p:blipFill>
          <a:blip r:embed="rId4"/>
          <a:stretch>
            <a:fillRect/>
          </a:stretch>
        </p:blipFill>
        <p:spPr>
          <a:xfrm>
            <a:off x="2558042" y="4788621"/>
            <a:ext cx="3645724" cy="1231499"/>
          </a:xfrm>
          <a:prstGeom prst="rect">
            <a:avLst/>
          </a:prstGeom>
        </p:spPr>
      </p:pic>
    </p:spTree>
    <p:extLst>
      <p:ext uri="{BB962C8B-B14F-4D97-AF65-F5344CB8AC3E}">
        <p14:creationId xmlns:p14="http://schemas.microsoft.com/office/powerpoint/2010/main" val="3725625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53965"/>
            <a:ext cx="10210800" cy="747882"/>
          </a:xfrm>
        </p:spPr>
        <p:txBody>
          <a:bodyPr vert="horz" wrap="square" lIns="91440" tIns="91425" rIns="91440" bIns="45720" rtlCol="0" anchor="ctr">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Use Nested Loops to Process Jagged Arrays</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1752600" y="1756779"/>
            <a:ext cx="8248650" cy="2567571"/>
          </a:xfrm>
        </p:spPr>
        <p:txBody>
          <a:bodyPr/>
          <a:lstStyle/>
          <a:p>
            <a:pPr eaLnBrk="1" hangingPunct="1"/>
            <a:r>
              <a:rPr lang="en-US" altLang="en-US" sz="2400" dirty="0"/>
              <a:t>Jagged arrays have a </a:t>
            </a:r>
            <a:r>
              <a:rPr lang="en-US" altLang="en-US" sz="2400" b="1" dirty="0">
                <a:latin typeface="Courier New" panose="02070309020205020404" pitchFamily="49" charset="0"/>
                <a:cs typeface="Courier New" panose="02070309020205020404" pitchFamily="49" charset="0"/>
              </a:rPr>
              <a:t>Length</a:t>
            </a:r>
            <a:r>
              <a:rPr lang="en-US" altLang="en-US" sz="2400" dirty="0"/>
              <a:t> property</a:t>
            </a:r>
          </a:p>
          <a:p>
            <a:pPr lvl="1" eaLnBrk="1" hangingPunct="1"/>
            <a:r>
              <a:rPr lang="en-US" altLang="en-US" dirty="0"/>
              <a:t>Holds the number of rows</a:t>
            </a:r>
          </a:p>
          <a:p>
            <a:pPr eaLnBrk="1" hangingPunct="1"/>
            <a:r>
              <a:rPr lang="en-US" altLang="en-US" sz="2400" dirty="0"/>
              <a:t>Each row also has a </a:t>
            </a:r>
            <a:r>
              <a:rPr lang="en-US" altLang="en-US" sz="2400" dirty="0">
                <a:latin typeface="Courier New" panose="02070309020205020404" pitchFamily="49" charset="0"/>
                <a:cs typeface="Courier New" panose="02070309020205020404" pitchFamily="49" charset="0"/>
              </a:rPr>
              <a:t>Length</a:t>
            </a:r>
            <a:r>
              <a:rPr lang="en-US" altLang="en-US" sz="2400" dirty="0"/>
              <a:t> property</a:t>
            </a:r>
          </a:p>
          <a:p>
            <a:pPr lvl="1" eaLnBrk="1" hangingPunct="1"/>
            <a:r>
              <a:rPr lang="en-US" altLang="en-US" dirty="0"/>
              <a:t>Holds the number of columns</a:t>
            </a:r>
          </a:p>
          <a:p>
            <a:pPr eaLnBrk="1" hangingPunct="1"/>
            <a:r>
              <a:rPr lang="en-US" altLang="en-US" sz="2400" dirty="0"/>
              <a:t>The following nested loops display all the values of a jagged array:</a:t>
            </a:r>
          </a:p>
        </p:txBody>
      </p:sp>
      <p:pic>
        <p:nvPicPr>
          <p:cNvPr id="6" name="Picture 5" descr="The code has 7 lines, as follows. Line 1. For left parenthesis i n t row = 0 semicolon row is less than j a g a r r dot length semicolon row plus plus right parenthesis. Line 2. left brace. Line 3, indented. For left parenthesis i n t col = 0 semicolon c o l is less than j a g a r r left bracket row right bracket dot length semicolon c o l plus plus right parenthesis. Line 4, indented. left brace. Line 5, indented twice. Message box dot show left parenthesis j a g a r r left bracket row right bracket left bracket c o l right bracket dot to string left parenthesis right parenthesis right parenthesis semicolon. Line 6, indented. right brace. Line 7. right brace."/>
          <p:cNvPicPr>
            <a:picLocks noChangeAspect="1"/>
          </p:cNvPicPr>
          <p:nvPr/>
        </p:nvPicPr>
        <p:blipFill>
          <a:blip r:embed="rId2"/>
          <a:stretch>
            <a:fillRect/>
          </a:stretch>
        </p:blipFill>
        <p:spPr>
          <a:xfrm>
            <a:off x="2090842" y="4603888"/>
            <a:ext cx="5076619" cy="1806590"/>
          </a:xfrm>
          <a:prstGeom prst="rect">
            <a:avLst/>
          </a:prstGeom>
        </p:spPr>
      </p:pic>
    </p:spTree>
    <p:extLst>
      <p:ext uri="{BB962C8B-B14F-4D97-AF65-F5344CB8AC3E}">
        <p14:creationId xmlns:p14="http://schemas.microsoft.com/office/powerpoint/2010/main" val="1155416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List Collection</a:t>
            </a:r>
          </a:p>
        </p:txBody>
      </p:sp>
      <p:sp>
        <p:nvSpPr>
          <p:cNvPr id="6" name="Text Placeholder 5"/>
          <p:cNvSpPr>
            <a:spLocks noGrp="1"/>
          </p:cNvSpPr>
          <p:nvPr>
            <p:ph idx="13"/>
          </p:nvPr>
        </p:nvSpPr>
        <p:spPr>
          <a:xfrm>
            <a:off x="1977422" y="1451776"/>
            <a:ext cx="8229600" cy="2261825"/>
          </a:xfrm>
        </p:spPr>
        <p:txBody>
          <a:bodyPr/>
          <a:lstStyle/>
          <a:p>
            <a:r>
              <a:rPr lang="en-US" altLang="en-US" sz="2400" dirty="0">
                <a:latin typeface="Courier New" panose="02070309020205020404" pitchFamily="49" charset="0"/>
                <a:cs typeface="Courier New" panose="02070309020205020404" pitchFamily="49" charset="0"/>
              </a:rPr>
              <a:t>The C#</a:t>
            </a:r>
            <a:r>
              <a:rPr lang="en-US" altLang="en-US" sz="2400" b="1" dirty="0">
                <a:latin typeface="Courier New" panose="02070309020205020404" pitchFamily="49" charset="0"/>
                <a:cs typeface="Courier New" panose="02070309020205020404" pitchFamily="49" charset="0"/>
              </a:rPr>
              <a:t> List</a:t>
            </a:r>
            <a:r>
              <a:rPr lang="en-US" altLang="en-US" sz="2400" b="1" dirty="0"/>
              <a:t> </a:t>
            </a:r>
            <a:r>
              <a:rPr lang="en-US" altLang="en-US" sz="2400" dirty="0"/>
              <a:t>is a class in .NET that is similar to an array with the following advantages:</a:t>
            </a:r>
          </a:p>
          <a:p>
            <a:pPr lvl="1" indent="-284400"/>
            <a:r>
              <a:rPr lang="en-US" altLang="en-US" sz="2400" dirty="0"/>
              <a:t>A </a:t>
            </a:r>
            <a:r>
              <a:rPr lang="en-US" altLang="en-US" sz="2400" dirty="0">
                <a:latin typeface="Courier New" panose="02070309020205020404" pitchFamily="49" charset="0"/>
                <a:cs typeface="Courier New" panose="02070309020205020404" pitchFamily="49" charset="0"/>
              </a:rPr>
              <a:t>List</a:t>
            </a:r>
            <a:r>
              <a:rPr lang="en-US" altLang="en-US" sz="2400" dirty="0"/>
              <a:t> object does not require a size declaration</a:t>
            </a:r>
          </a:p>
          <a:p>
            <a:pPr marL="685800" lvl="2" indent="-285750"/>
            <a:r>
              <a:rPr lang="en-US" altLang="en-US" sz="2400" dirty="0"/>
              <a:t>Its size is automatically adjusted</a:t>
            </a:r>
          </a:p>
          <a:p>
            <a:pPr lvl="1" indent="-284400"/>
            <a:r>
              <a:rPr lang="en-US" altLang="en-US" sz="2400" dirty="0"/>
              <a:t>You can add or remove items</a:t>
            </a:r>
          </a:p>
        </p:txBody>
      </p:sp>
      <p:sp>
        <p:nvSpPr>
          <p:cNvPr id="7" name="Content Placeholder 6"/>
          <p:cNvSpPr>
            <a:spLocks noGrp="1"/>
          </p:cNvSpPr>
          <p:nvPr>
            <p:ph idx="14"/>
          </p:nvPr>
        </p:nvSpPr>
        <p:spPr>
          <a:xfrm>
            <a:off x="1984978" y="3608061"/>
            <a:ext cx="8229600" cy="504493"/>
          </a:xfrm>
        </p:spPr>
        <p:txBody>
          <a:bodyPr/>
          <a:lstStyle/>
          <a:p>
            <a:pPr marL="255600" indent="-255600"/>
            <a:r>
              <a:rPr lang="en-US" altLang="en-US" sz="2400" dirty="0"/>
              <a:t>Syntax to create a </a:t>
            </a:r>
            <a:r>
              <a:rPr lang="en-US" altLang="en-US" sz="2400" dirty="0">
                <a:latin typeface="Courier New" panose="02070309020205020404" pitchFamily="49" charset="0"/>
                <a:cs typeface="Courier New" panose="02070309020205020404" pitchFamily="49" charset="0"/>
              </a:rPr>
              <a:t>List</a:t>
            </a:r>
            <a:r>
              <a:rPr lang="en-US" altLang="en-US" sz="2400" dirty="0"/>
              <a:t> is:</a:t>
            </a:r>
          </a:p>
        </p:txBody>
      </p:sp>
      <p:pic>
        <p:nvPicPr>
          <p:cNvPr id="8" name="Picture 7" descr="A line of code, as follows. List left angle bracket data type right angle bracket list name = new list left angle bracket data type right angle bracket left parenthesis right parenthesis semicolon."/>
          <p:cNvPicPr>
            <a:picLocks noChangeAspect="1"/>
          </p:cNvPicPr>
          <p:nvPr/>
        </p:nvPicPr>
        <p:blipFill>
          <a:blip r:embed="rId2"/>
          <a:stretch>
            <a:fillRect/>
          </a:stretch>
        </p:blipFill>
        <p:spPr>
          <a:xfrm>
            <a:off x="2689122" y="4112554"/>
            <a:ext cx="5144912" cy="401239"/>
          </a:xfrm>
          <a:prstGeom prst="rect">
            <a:avLst/>
          </a:prstGeom>
        </p:spPr>
      </p:pic>
      <p:sp>
        <p:nvSpPr>
          <p:cNvPr id="4" name="Content Placeholder 3"/>
          <p:cNvSpPr>
            <a:spLocks noGrp="1"/>
          </p:cNvSpPr>
          <p:nvPr>
            <p:ph idx="15"/>
          </p:nvPr>
        </p:nvSpPr>
        <p:spPr>
          <a:xfrm>
            <a:off x="1977422" y="4722833"/>
            <a:ext cx="8229600" cy="523019"/>
          </a:xfrm>
        </p:spPr>
        <p:txBody>
          <a:bodyPr/>
          <a:lstStyle/>
          <a:p>
            <a:pPr marL="741600" lvl="1" indent="-284400"/>
            <a:r>
              <a:rPr lang="en-US" altLang="en-US" sz="2400" dirty="0"/>
              <a:t>For example,</a:t>
            </a:r>
            <a:endParaRPr lang="en-US" dirty="0">
              <a:latin typeface="+mn-lt"/>
            </a:endParaRPr>
          </a:p>
        </p:txBody>
      </p:sp>
      <p:pic>
        <p:nvPicPr>
          <p:cNvPr id="10" name="Picture 9" descr="The code has 2 lines, as follows. Line 1. List left angle bracket string right angle bracket names = new List left angle bracket string right angle bracket left parenthesis right parenthesis semicolon forward slash forward slash a list that holds strings. Line 2. List left angle bracket i n t right angle bracket names = new List left angle bracket i n t right angle bracket left parenthesis right parenthesis semicolon forward slash forward slash a list that holds integers."/>
          <p:cNvPicPr>
            <a:picLocks noChangeAspect="1"/>
          </p:cNvPicPr>
          <p:nvPr/>
        </p:nvPicPr>
        <p:blipFill>
          <a:blip r:embed="rId3"/>
          <a:stretch>
            <a:fillRect/>
          </a:stretch>
        </p:blipFill>
        <p:spPr>
          <a:xfrm>
            <a:off x="2521858" y="5245852"/>
            <a:ext cx="7206097" cy="634039"/>
          </a:xfrm>
          <a:prstGeom prst="rect">
            <a:avLst/>
          </a:prstGeom>
        </p:spPr>
      </p:pic>
    </p:spTree>
    <p:extLst>
      <p:ext uri="{BB962C8B-B14F-4D97-AF65-F5344CB8AC3E}">
        <p14:creationId xmlns:p14="http://schemas.microsoft.com/office/powerpoint/2010/main" val="1916864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8405-8C9C-685D-3EAF-1C23EF8F58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Using var to Declare a List</a:t>
            </a:r>
          </a:p>
        </p:txBody>
      </p:sp>
      <p:sp>
        <p:nvSpPr>
          <p:cNvPr id="7" name="Text Placeholder 6">
            <a:extLst>
              <a:ext uri="{FF2B5EF4-FFF2-40B4-BE49-F238E27FC236}">
                <a16:creationId xmlns:a16="http://schemas.microsoft.com/office/drawing/2014/main" id="{A10B0E06-A6D4-B0D3-9493-3C4EF7A09569}"/>
              </a:ext>
            </a:extLst>
          </p:cNvPr>
          <p:cNvSpPr txBox="1">
            <a:spLocks/>
          </p:cNvSpPr>
          <p:nvPr/>
        </p:nvSpPr>
        <p:spPr>
          <a:xfrm>
            <a:off x="1981200" y="1600201"/>
            <a:ext cx="8229600" cy="138559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154432" algn="l" rtl="0">
              <a:lnSpc>
                <a:spcPct val="100000"/>
              </a:lnSpc>
              <a:spcBef>
                <a:spcPts val="15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r>
              <a:rPr lang="en-US" altLang="en-US" sz="2400" dirty="0">
                <a:latin typeface="+mn-lt"/>
              </a:rPr>
              <a:t>If you are declaring a </a:t>
            </a:r>
            <a:r>
              <a:rPr lang="en-US" altLang="en-US" sz="2400" dirty="0">
                <a:latin typeface="Cascadia Code" panose="020B0609020000020004" pitchFamily="49" charset="0"/>
                <a:cs typeface="Cascadia Code" panose="020B0609020000020004" pitchFamily="49" charset="0"/>
              </a:rPr>
              <a:t>List</a:t>
            </a:r>
            <a:r>
              <a:rPr lang="en-US" altLang="en-US" sz="2400" dirty="0">
                <a:latin typeface="+mn-lt"/>
              </a:rPr>
              <a:t> inside a method, you can use the </a:t>
            </a:r>
            <a:r>
              <a:rPr lang="en-US" altLang="en-US" sz="2400" dirty="0">
                <a:latin typeface="Cascadia Code" panose="020B0609020000020004" pitchFamily="49" charset="0"/>
                <a:cs typeface="Cascadia Code" panose="020B0609020000020004" pitchFamily="49" charset="0"/>
              </a:rPr>
              <a:t>var</a:t>
            </a:r>
            <a:r>
              <a:rPr lang="en-US" altLang="en-US" sz="2400" dirty="0">
                <a:latin typeface="+mn-lt"/>
              </a:rPr>
              <a:t> keyword to further simplify the declaration:</a:t>
            </a:r>
          </a:p>
        </p:txBody>
      </p:sp>
      <p:sp>
        <p:nvSpPr>
          <p:cNvPr id="8" name="TextBox 7">
            <a:extLst>
              <a:ext uri="{FF2B5EF4-FFF2-40B4-BE49-F238E27FC236}">
                <a16:creationId xmlns:a16="http://schemas.microsoft.com/office/drawing/2014/main" id="{AB390F54-1F1A-0DA4-1AC9-4E96ECEC22D8}"/>
              </a:ext>
            </a:extLst>
          </p:cNvPr>
          <p:cNvSpPr txBox="1"/>
          <p:nvPr/>
        </p:nvSpPr>
        <p:spPr>
          <a:xfrm>
            <a:off x="2204145" y="2925764"/>
            <a:ext cx="6183511" cy="400110"/>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var </a:t>
            </a:r>
            <a:r>
              <a:rPr lang="en-US" sz="2000" dirty="0" err="1">
                <a:latin typeface="Cascadia Code" panose="020B0609020000020004" pitchFamily="49" charset="0"/>
                <a:cs typeface="Cascadia Code" panose="020B0609020000020004" pitchFamily="49" charset="0"/>
              </a:rPr>
              <a:t>numberList</a:t>
            </a:r>
            <a:r>
              <a:rPr lang="en-US" sz="2000" dirty="0">
                <a:latin typeface="Cascadia Code" panose="020B0609020000020004" pitchFamily="49" charset="0"/>
                <a:cs typeface="Cascadia Code" panose="020B0609020000020004" pitchFamily="49" charset="0"/>
              </a:rPr>
              <a:t> = new List&lt;int&gt;();</a:t>
            </a:r>
          </a:p>
        </p:txBody>
      </p:sp>
    </p:spTree>
    <p:extLst>
      <p:ext uri="{BB962C8B-B14F-4D97-AF65-F5344CB8AC3E}">
        <p14:creationId xmlns:p14="http://schemas.microsoft.com/office/powerpoint/2010/main" val="3443897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2F25-3E0F-1269-AF08-E0D1B4030DA6}"/>
              </a:ext>
            </a:extLst>
          </p:cNvPr>
          <p:cNvSpPr>
            <a:spLocks noGrp="1"/>
          </p:cNvSpPr>
          <p:nvPr>
            <p:ph type="title"/>
          </p:nvPr>
        </p:nvSpPr>
        <p:spPr>
          <a:xfrm>
            <a:off x="1981200" y="274637"/>
            <a:ext cx="6248400" cy="1325563"/>
          </a:xfrm>
        </p:spPr>
        <p:txBody>
          <a:bodyPr/>
          <a:lstStyle/>
          <a:p>
            <a:r>
              <a:rPr lang="en-US" dirty="0">
                <a:latin typeface="Times New Roman" panose="02020603050405020304" pitchFamily="18" charset="0"/>
                <a:cs typeface="Times New Roman" panose="02020603050405020304" pitchFamily="18" charset="0"/>
              </a:rPr>
              <a:t>Initializing a List</a:t>
            </a:r>
          </a:p>
        </p:txBody>
      </p:sp>
      <p:sp>
        <p:nvSpPr>
          <p:cNvPr id="3" name="Content Placeholder 2">
            <a:extLst>
              <a:ext uri="{FF2B5EF4-FFF2-40B4-BE49-F238E27FC236}">
                <a16:creationId xmlns:a16="http://schemas.microsoft.com/office/drawing/2014/main" id="{F5B09A37-DC3A-2E96-5A8E-89CF13F2D623}"/>
              </a:ext>
            </a:extLst>
          </p:cNvPr>
          <p:cNvSpPr>
            <a:spLocks noGrp="1"/>
          </p:cNvSpPr>
          <p:nvPr>
            <p:ph idx="1"/>
          </p:nvPr>
        </p:nvSpPr>
        <p:spPr>
          <a:xfrm>
            <a:off x="1981200" y="1600200"/>
            <a:ext cx="8229600" cy="1236306"/>
          </a:xfrm>
        </p:spPr>
        <p:txBody>
          <a:bodyPr>
            <a:normAutofit/>
          </a:bodyPr>
          <a:lstStyle/>
          <a:p>
            <a:r>
              <a:rPr lang="en-US" sz="2400" dirty="0">
                <a:latin typeface="SabonLTPro-Roman"/>
              </a:rPr>
              <a:t>You can optionally initialize a </a:t>
            </a:r>
            <a:r>
              <a:rPr lang="en-US" sz="2400" dirty="0">
                <a:latin typeface="Cascadia Code" panose="020B0609020000020004" pitchFamily="49" charset="0"/>
                <a:cs typeface="Cascadia Code" panose="020B0609020000020004" pitchFamily="49" charset="0"/>
              </a:rPr>
              <a:t>List</a:t>
            </a:r>
            <a:r>
              <a:rPr lang="en-US" sz="2400" dirty="0"/>
              <a:t> when</a:t>
            </a:r>
            <a:r>
              <a:rPr lang="en-US" sz="2400" dirty="0">
                <a:latin typeface="SabonLTPro-Roman"/>
              </a:rPr>
              <a:t> you declare it. </a:t>
            </a:r>
          </a:p>
          <a:p>
            <a:r>
              <a:rPr lang="en-US" sz="2400" dirty="0">
                <a:latin typeface="SabonLTPro-Roman"/>
              </a:rPr>
              <a:t>Examples:</a:t>
            </a:r>
            <a:endParaRPr lang="en-US" sz="2000" dirty="0"/>
          </a:p>
        </p:txBody>
      </p:sp>
      <p:sp>
        <p:nvSpPr>
          <p:cNvPr id="7" name="TextBox 6">
            <a:extLst>
              <a:ext uri="{FF2B5EF4-FFF2-40B4-BE49-F238E27FC236}">
                <a16:creationId xmlns:a16="http://schemas.microsoft.com/office/drawing/2014/main" id="{3A0F61D8-26F9-1C78-B16B-5FD0E346E4BA}"/>
              </a:ext>
            </a:extLst>
          </p:cNvPr>
          <p:cNvSpPr txBox="1"/>
          <p:nvPr/>
        </p:nvSpPr>
        <p:spPr>
          <a:xfrm>
            <a:off x="2317102" y="2836506"/>
            <a:ext cx="7016620" cy="369332"/>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List&lt;int&gt; </a:t>
            </a:r>
            <a:r>
              <a:rPr lang="en-US" dirty="0" err="1">
                <a:latin typeface="Cascadia Code" panose="020B0609020000020004" pitchFamily="49" charset="0"/>
                <a:cs typeface="Cascadia Code" panose="020B0609020000020004" pitchFamily="49" charset="0"/>
              </a:rPr>
              <a:t>numberList</a:t>
            </a:r>
            <a:r>
              <a:rPr lang="en-US" dirty="0">
                <a:latin typeface="Cascadia Code" panose="020B0609020000020004" pitchFamily="49" charset="0"/>
                <a:cs typeface="Cascadia Code" panose="020B0609020000020004" pitchFamily="49" charset="0"/>
              </a:rPr>
              <a:t> = new List&lt;int&gt;() { 1, 2, 3 };</a:t>
            </a:r>
          </a:p>
        </p:txBody>
      </p:sp>
      <p:sp>
        <p:nvSpPr>
          <p:cNvPr id="8" name="TextBox 7">
            <a:extLst>
              <a:ext uri="{FF2B5EF4-FFF2-40B4-BE49-F238E27FC236}">
                <a16:creationId xmlns:a16="http://schemas.microsoft.com/office/drawing/2014/main" id="{43DA21BD-69A8-A8AA-993D-5698E4206341}"/>
              </a:ext>
            </a:extLst>
          </p:cNvPr>
          <p:cNvSpPr txBox="1"/>
          <p:nvPr/>
        </p:nvSpPr>
        <p:spPr>
          <a:xfrm>
            <a:off x="2317102" y="3467497"/>
            <a:ext cx="7016620" cy="369332"/>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var </a:t>
            </a:r>
            <a:r>
              <a:rPr lang="en-US" dirty="0" err="1">
                <a:latin typeface="Cascadia Code" panose="020B0609020000020004" pitchFamily="49" charset="0"/>
                <a:cs typeface="Cascadia Code" panose="020B0609020000020004" pitchFamily="49" charset="0"/>
              </a:rPr>
              <a:t>myNumbers</a:t>
            </a:r>
            <a:r>
              <a:rPr lang="en-US" dirty="0">
                <a:latin typeface="Cascadia Code" panose="020B0609020000020004" pitchFamily="49" charset="0"/>
                <a:cs typeface="Cascadia Code" panose="020B0609020000020004" pitchFamily="49" charset="0"/>
              </a:rPr>
              <a:t> = new List&lt;int&gt;() { 10, 20, 30 };</a:t>
            </a:r>
          </a:p>
        </p:txBody>
      </p:sp>
      <p:sp>
        <p:nvSpPr>
          <p:cNvPr id="9" name="TextBox 8">
            <a:extLst>
              <a:ext uri="{FF2B5EF4-FFF2-40B4-BE49-F238E27FC236}">
                <a16:creationId xmlns:a16="http://schemas.microsoft.com/office/drawing/2014/main" id="{C6B2078A-EFAD-6D98-C792-A522C930D5FA}"/>
              </a:ext>
            </a:extLst>
          </p:cNvPr>
          <p:cNvSpPr txBox="1"/>
          <p:nvPr/>
        </p:nvSpPr>
        <p:spPr>
          <a:xfrm>
            <a:off x="2317102" y="4098489"/>
            <a:ext cx="8141348" cy="646331"/>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var </a:t>
            </a:r>
            <a:r>
              <a:rPr lang="en-US" dirty="0" err="1">
                <a:latin typeface="Cascadia Code" panose="020B0609020000020004" pitchFamily="49" charset="0"/>
                <a:cs typeface="Cascadia Code" panose="020B0609020000020004" pitchFamily="49" charset="0"/>
              </a:rPr>
              <a:t>nameList</a:t>
            </a:r>
            <a:r>
              <a:rPr lang="en-US" dirty="0">
                <a:latin typeface="Cascadia Code" panose="020B0609020000020004" pitchFamily="49" charset="0"/>
                <a:cs typeface="Cascadia Code" panose="020B0609020000020004" pitchFamily="49" charset="0"/>
              </a:rPr>
              <a:t> = new List&lt;string&gt;() { "Kris",</a:t>
            </a:r>
          </a:p>
          <a:p>
            <a:r>
              <a:rPr lang="en-US" dirty="0">
                <a:latin typeface="Cascadia Code" panose="020B0609020000020004" pitchFamily="49" charset="0"/>
                <a:cs typeface="Cascadia Code" panose="020B0609020000020004" pitchFamily="49" charset="0"/>
              </a:rPr>
              <a:t>    "Nina", "Ravi" };</a:t>
            </a:r>
          </a:p>
        </p:txBody>
      </p:sp>
    </p:spTree>
    <p:extLst>
      <p:ext uri="{BB962C8B-B14F-4D97-AF65-F5344CB8AC3E}">
        <p14:creationId xmlns:p14="http://schemas.microsoft.com/office/powerpoint/2010/main" val="1172536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575" y="472221"/>
            <a:ext cx="9277350" cy="800189"/>
          </a:xfrm>
        </p:spPr>
        <p:txBody>
          <a:bodyPr vert="horz" wrap="square"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ea typeface="+mj-ea"/>
                <a:cs typeface="Times New Roman" panose="02020603050405020304" pitchFamily="18" charset="0"/>
              </a:rPr>
              <a:t>Add or Remove Items From a List </a:t>
            </a:r>
            <a:r>
              <a:rPr lang="en-US" altLang="en-US" sz="2800" b="0" dirty="0">
                <a:solidFill>
                  <a:schemeClr val="tx1"/>
                </a:solidFill>
                <a:latin typeface="Times New Roman" panose="02020603050405020304" pitchFamily="18" charset="0"/>
                <a:ea typeface="+mj-ea"/>
                <a:cs typeface="Times New Roman" panose="02020603050405020304" pitchFamily="18" charset="0"/>
              </a:rPr>
              <a:t>(1 of 2)</a:t>
            </a:r>
          </a:p>
        </p:txBody>
      </p:sp>
      <p:sp>
        <p:nvSpPr>
          <p:cNvPr id="5" name="Text Placeholder 4"/>
          <p:cNvSpPr>
            <a:spLocks noGrp="1"/>
          </p:cNvSpPr>
          <p:nvPr>
            <p:ph type="body" idx="1"/>
          </p:nvPr>
        </p:nvSpPr>
        <p:spPr>
          <a:xfrm>
            <a:off x="1981200" y="1600201"/>
            <a:ext cx="8229600" cy="664029"/>
          </a:xfrm>
        </p:spPr>
        <p:txBody>
          <a:bodyPr/>
          <a:lstStyle/>
          <a:p>
            <a:r>
              <a:rPr lang="en-US" altLang="en-US" sz="2400" dirty="0">
                <a:latin typeface="+mn-lt"/>
              </a:rPr>
              <a:t>To add items, use the</a:t>
            </a:r>
            <a:r>
              <a:rPr lang="en-US" altLang="en-US" sz="2400" b="1" dirty="0">
                <a:latin typeface="+mn-lt"/>
              </a:rPr>
              <a:t> </a:t>
            </a:r>
            <a:r>
              <a:rPr lang="en-US" altLang="en-US" sz="2400" b="1" dirty="0">
                <a:latin typeface="Courier New" panose="02070309020205020404" pitchFamily="49" charset="0"/>
                <a:cs typeface="Courier New" panose="02070309020205020404" pitchFamily="49" charset="0"/>
              </a:rPr>
              <a:t>Add</a:t>
            </a:r>
            <a:r>
              <a:rPr lang="en-US" altLang="en-US" sz="2400" b="1" dirty="0">
                <a:latin typeface="+mn-lt"/>
              </a:rPr>
              <a:t> </a:t>
            </a:r>
            <a:r>
              <a:rPr lang="en-US" altLang="en-US" sz="2400" dirty="0">
                <a:latin typeface="+mn-lt"/>
              </a:rPr>
              <a:t>method</a:t>
            </a:r>
          </a:p>
        </p:txBody>
      </p:sp>
      <p:pic>
        <p:nvPicPr>
          <p:cNvPr id="7" name="Picture 6" descr="The code has 3 lines, as follows. List left angle bracket string right angle bracket name list = new list left angle bracket string right angle bracket left parenthesis right parenthesis semicolon. Line 2. Name list dot add left parenthesis double quote chris double quote right parenthesis semicolon. Line 3. Name list dot add left parenthesis double quote bill double quote right parenthesis semicolon."/>
          <p:cNvPicPr>
            <a:picLocks noChangeAspect="1"/>
          </p:cNvPicPr>
          <p:nvPr/>
        </p:nvPicPr>
        <p:blipFill>
          <a:blip r:embed="rId2"/>
          <a:stretch>
            <a:fillRect/>
          </a:stretch>
        </p:blipFill>
        <p:spPr>
          <a:xfrm>
            <a:off x="2432278" y="2264230"/>
            <a:ext cx="4965245" cy="993049"/>
          </a:xfrm>
          <a:prstGeom prst="rect">
            <a:avLst/>
          </a:prstGeom>
        </p:spPr>
      </p:pic>
      <p:sp>
        <p:nvSpPr>
          <p:cNvPr id="6" name="Text Placeholder 5"/>
          <p:cNvSpPr>
            <a:spLocks noGrp="1"/>
          </p:cNvSpPr>
          <p:nvPr>
            <p:ph type="body" idx="2"/>
          </p:nvPr>
        </p:nvSpPr>
        <p:spPr>
          <a:xfrm>
            <a:off x="1981198" y="3585070"/>
            <a:ext cx="8229600" cy="972457"/>
          </a:xfrm>
        </p:spPr>
        <p:txBody>
          <a:bodyPr/>
          <a:lstStyle/>
          <a:p>
            <a:r>
              <a:rPr lang="en-US" altLang="en-US" sz="2400" dirty="0">
                <a:latin typeface="+mn-lt"/>
              </a:rPr>
              <a:t>To insert an item, use the </a:t>
            </a:r>
            <a:r>
              <a:rPr lang="en-US" altLang="en-US" sz="2400" b="1" dirty="0">
                <a:latin typeface="Courier New" panose="02070309020205020404" pitchFamily="49" charset="0"/>
                <a:cs typeface="Courier New" panose="02070309020205020404" pitchFamily="49" charset="0"/>
              </a:rPr>
              <a:t>Insert</a:t>
            </a:r>
            <a:r>
              <a:rPr lang="en-US" altLang="en-US" sz="2400" dirty="0">
                <a:latin typeface="+mn-lt"/>
              </a:rPr>
              <a:t> method to insert an item at a specific index</a:t>
            </a:r>
          </a:p>
        </p:txBody>
      </p:sp>
      <p:pic>
        <p:nvPicPr>
          <p:cNvPr id="8" name="Picture 7" descr="A line of code, as follows. name list dot insert left parenthesis double quotes Joanne double quotes comma 0 right parenthesis semicolon."/>
          <p:cNvPicPr>
            <a:picLocks noChangeAspect="1"/>
          </p:cNvPicPr>
          <p:nvPr/>
        </p:nvPicPr>
        <p:blipFill>
          <a:blip r:embed="rId3"/>
          <a:stretch>
            <a:fillRect/>
          </a:stretch>
        </p:blipFill>
        <p:spPr>
          <a:xfrm>
            <a:off x="2489426" y="4578119"/>
            <a:ext cx="3468925" cy="426757"/>
          </a:xfrm>
          <a:prstGeom prst="rect">
            <a:avLst/>
          </a:prstGeom>
        </p:spPr>
      </p:pic>
    </p:spTree>
    <p:extLst>
      <p:ext uri="{BB962C8B-B14F-4D97-AF65-F5344CB8AC3E}">
        <p14:creationId xmlns:p14="http://schemas.microsoft.com/office/powerpoint/2010/main" val="2532969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latin typeface="Times New Roman" panose="02020603050405020304" pitchFamily="18" charset="0"/>
                <a:cs typeface="Arial"/>
              </a:rPr>
              <a:t>Add or Remove Items From a </a:t>
            </a:r>
            <a:r>
              <a:rPr lang="en-US" altLang="en-US" dirty="0">
                <a:latin typeface="Courier New" panose="02070309020205020404" pitchFamily="49" charset="0"/>
                <a:cs typeface="Courier New" panose="02070309020205020404" pitchFamily="49" charset="0"/>
              </a:rPr>
              <a:t>List</a:t>
            </a:r>
            <a:r>
              <a:rPr lang="en-US" altLang="en-US" dirty="0">
                <a:latin typeface="Times New Roman" panose="02020603050405020304" pitchFamily="18" charset="0"/>
                <a:cs typeface="Arial"/>
              </a:rPr>
              <a:t> </a:t>
            </a:r>
            <a:r>
              <a:rPr lang="en-US" altLang="en-US" sz="2000" dirty="0">
                <a:latin typeface="Times New Roman" panose="02020603050405020304" pitchFamily="18" charset="0"/>
                <a:cs typeface="Arial"/>
              </a:rPr>
              <a:t>(2 of 2)</a:t>
            </a:r>
            <a:endParaRPr lang="en-US" dirty="0"/>
          </a:p>
        </p:txBody>
      </p:sp>
      <p:sp>
        <p:nvSpPr>
          <p:cNvPr id="6" name="Text Placeholder 5"/>
          <p:cNvSpPr>
            <a:spLocks noGrp="1"/>
          </p:cNvSpPr>
          <p:nvPr>
            <p:ph type="body" idx="1"/>
          </p:nvPr>
        </p:nvSpPr>
        <p:spPr>
          <a:xfrm>
            <a:off x="1981200" y="1600201"/>
            <a:ext cx="8229600" cy="4436705"/>
          </a:xfrm>
        </p:spPr>
        <p:txBody>
          <a:bodyPr>
            <a:normAutofit/>
          </a:bodyPr>
          <a:lstStyle/>
          <a:p>
            <a:pPr eaLnBrk="1" hangingPunct="1"/>
            <a:r>
              <a:rPr lang="en-US" altLang="en-US" dirty="0"/>
              <a:t>To remove items, use:</a:t>
            </a:r>
          </a:p>
          <a:p>
            <a:pPr marL="741600" lvl="1" indent="-284400"/>
            <a:r>
              <a:rPr lang="en-US" altLang="en-US" sz="2800" b="1" dirty="0">
                <a:latin typeface="Courier New" panose="02070309020205020404" pitchFamily="49" charset="0"/>
                <a:cs typeface="Courier New" panose="02070309020205020404" pitchFamily="49" charset="0"/>
              </a:rPr>
              <a:t>Remove</a:t>
            </a:r>
            <a:r>
              <a:rPr lang="en-US" altLang="en-US" sz="2800" dirty="0"/>
              <a:t> method: remove an item by its value</a:t>
            </a:r>
            <a:br>
              <a:rPr lang="en-US" altLang="en-US" sz="2800" dirty="0"/>
            </a:br>
            <a:br>
              <a:rPr lang="en-US" altLang="en-US" sz="2800" dirty="0"/>
            </a:br>
            <a:r>
              <a:rPr lang="en-US" altLang="en-US" sz="2000" dirty="0" err="1">
                <a:latin typeface="Cascadia Code" panose="020B0609020000020004" pitchFamily="49" charset="0"/>
                <a:cs typeface="Cascadia Code" panose="020B0609020000020004" pitchFamily="49" charset="0"/>
              </a:rPr>
              <a:t>nameList.Remove</a:t>
            </a:r>
            <a:r>
              <a:rPr lang="en-US" altLang="en-US" sz="2000" dirty="0">
                <a:latin typeface="Cascadia Code" panose="020B0609020000020004" pitchFamily="49" charset="0"/>
                <a:cs typeface="Cascadia Code" panose="020B0609020000020004" pitchFamily="49" charset="0"/>
              </a:rPr>
              <a:t>("Bill");</a:t>
            </a:r>
            <a:br>
              <a:rPr lang="en-US" altLang="en-US" sz="2800" dirty="0"/>
            </a:br>
            <a:endParaRPr lang="en-US" altLang="en-US" sz="2800" dirty="0"/>
          </a:p>
          <a:p>
            <a:pPr marL="741600" lvl="1" indent="-284400"/>
            <a:r>
              <a:rPr lang="en-US" altLang="en-US" sz="2800" b="1" dirty="0" err="1"/>
              <a:t>RemoveAt</a:t>
            </a:r>
            <a:r>
              <a:rPr lang="en-US" altLang="en-US" sz="2800" dirty="0"/>
              <a:t> method: remove an item at a specific index</a:t>
            </a:r>
            <a:br>
              <a:rPr lang="en-US" altLang="en-US" sz="2800" dirty="0"/>
            </a:br>
            <a:br>
              <a:rPr lang="en-US" altLang="en-US" sz="2000" dirty="0"/>
            </a:br>
            <a:r>
              <a:rPr lang="en-US" altLang="en-US" sz="2000" dirty="0" err="1">
                <a:latin typeface="Cascadia Code" panose="020B0609020000020004" pitchFamily="49" charset="0"/>
                <a:cs typeface="Cascadia Code" panose="020B0609020000020004" pitchFamily="49" charset="0"/>
              </a:rPr>
              <a:t>nameList.RemoveAt</a:t>
            </a:r>
            <a:r>
              <a:rPr lang="en-US" altLang="en-US" sz="2000" dirty="0">
                <a:latin typeface="Cascadia Code" panose="020B0609020000020004" pitchFamily="49" charset="0"/>
                <a:cs typeface="Cascadia Code" panose="020B0609020000020004" pitchFamily="49" charset="0"/>
              </a:rPr>
              <a:t>(0);</a:t>
            </a:r>
            <a:endParaRPr lang="en-US" altLang="en-US" sz="28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56167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4794"/>
            <a:ext cx="7467600" cy="707856"/>
          </a:xfrm>
        </p:spPr>
        <p:txBody>
          <a:bodyPr vert="horz" wrap="square" lIns="91425" tIns="91425" rIns="91425" bIns="91425" rtlCol="0" anchor="b" anchorCtr="0">
            <a:spAutoFit/>
          </a:bodyPr>
          <a:lstStyle/>
          <a:p>
            <a:pPr lvl="0" fontAlgn="base">
              <a:spcBef>
                <a:spcPct val="0"/>
              </a:spcBef>
              <a:spcAft>
                <a:spcPct val="0"/>
              </a:spcAft>
              <a:buClrTx/>
            </a:pPr>
            <a:r>
              <a:rPr lang="en-US" altLang="en-US" dirty="0">
                <a:solidFill>
                  <a:schemeClr val="tx1"/>
                </a:solidFill>
                <a:latin typeface="Times New Roman" panose="02020603050405020304" pitchFamily="18" charset="0"/>
                <a:ea typeface="+mj-ea"/>
                <a:cs typeface="Arial"/>
              </a:rPr>
              <a:t>Creating a Reference Type </a:t>
            </a:r>
            <a:r>
              <a:rPr lang="en-US" altLang="en-US" sz="2000" b="0" dirty="0">
                <a:solidFill>
                  <a:schemeClr val="tx1"/>
                </a:solidFill>
                <a:latin typeface="Times New Roman" panose="02020603050405020304" pitchFamily="18" charset="0"/>
                <a:ea typeface="+mj-ea"/>
                <a:cs typeface="Arial"/>
              </a:rPr>
              <a:t>(1 of 2)</a:t>
            </a:r>
          </a:p>
        </p:txBody>
      </p:sp>
      <p:sp>
        <p:nvSpPr>
          <p:cNvPr id="10" name="Text Placeholder 9"/>
          <p:cNvSpPr>
            <a:spLocks noGrp="1"/>
          </p:cNvSpPr>
          <p:nvPr>
            <p:ph type="body" idx="1"/>
          </p:nvPr>
        </p:nvSpPr>
        <p:spPr>
          <a:xfrm>
            <a:off x="1981200" y="1600200"/>
            <a:ext cx="8229600" cy="2320636"/>
          </a:xfrm>
        </p:spPr>
        <p:txBody>
          <a:bodyPr/>
          <a:lstStyle/>
          <a:p>
            <a:pPr eaLnBrk="1" hangingPunct="1"/>
            <a:r>
              <a:rPr lang="en-US" altLang="en-US" sz="2400" dirty="0">
                <a:latin typeface="+mn-lt"/>
              </a:rPr>
              <a:t>Two steps are typically required:</a:t>
            </a:r>
          </a:p>
          <a:p>
            <a:pPr lvl="1" eaLnBrk="1" hangingPunct="1"/>
            <a:r>
              <a:rPr lang="en-US" altLang="en-US" sz="2400" dirty="0">
                <a:latin typeface="+mn-lt"/>
              </a:rPr>
              <a:t>Declare a reference variable</a:t>
            </a:r>
          </a:p>
          <a:p>
            <a:pPr lvl="1" eaLnBrk="1" hangingPunct="1"/>
            <a:r>
              <a:rPr lang="en-US" altLang="en-US" sz="2400" dirty="0">
                <a:latin typeface="+mn-lt"/>
              </a:rPr>
              <a:t>Create an object and associate it with the reference variable</a:t>
            </a:r>
          </a:p>
          <a:p>
            <a:pPr eaLnBrk="1" hangingPunct="1"/>
            <a:r>
              <a:rPr lang="en-US" altLang="en-US" sz="2400" dirty="0">
                <a:latin typeface="+mn-lt"/>
              </a:rPr>
              <a:t>An example is the </a:t>
            </a:r>
            <a:r>
              <a:rPr lang="en-US" altLang="en-US" sz="2400" b="1" dirty="0">
                <a:latin typeface="Courier New" panose="02070309020205020404" pitchFamily="49" charset="0"/>
                <a:cs typeface="Courier New" panose="02070309020205020404" pitchFamily="49" charset="0"/>
              </a:rPr>
              <a:t>Random</a:t>
            </a:r>
            <a:r>
              <a:rPr lang="en-US" altLang="en-US" sz="2400" dirty="0"/>
              <a:t> </a:t>
            </a:r>
            <a:r>
              <a:rPr lang="en-US" altLang="en-US" sz="2400" dirty="0">
                <a:latin typeface="+mn-lt"/>
              </a:rPr>
              <a:t>class</a:t>
            </a:r>
          </a:p>
        </p:txBody>
      </p:sp>
      <p:sp>
        <p:nvSpPr>
          <p:cNvPr id="11" name="Text Placeholder 10"/>
          <p:cNvSpPr>
            <a:spLocks noGrp="1"/>
          </p:cNvSpPr>
          <p:nvPr>
            <p:ph type="body" idx="2"/>
          </p:nvPr>
        </p:nvSpPr>
        <p:spPr>
          <a:xfrm>
            <a:off x="1857375" y="4564129"/>
            <a:ext cx="8229600" cy="942108"/>
          </a:xfrm>
        </p:spPr>
        <p:txBody>
          <a:bodyPr/>
          <a:lstStyle/>
          <a:p>
            <a:pPr marL="741600" lvl="1" indent="-284400">
              <a:buFont typeface="Arial" panose="020B0604020202020204" pitchFamily="34" charset="0"/>
              <a:buChar char="–"/>
            </a:pPr>
            <a:r>
              <a:rPr lang="en-US" altLang="en-US" sz="2400" dirty="0">
                <a:latin typeface="+mn-lt"/>
              </a:rPr>
              <a:t>The</a:t>
            </a:r>
            <a:r>
              <a:rPr lang="en-US" altLang="en-US" sz="2400" dirty="0"/>
              <a:t> </a:t>
            </a:r>
            <a:r>
              <a:rPr lang="en-US" altLang="en-US" sz="2400" dirty="0">
                <a:latin typeface="Courier New" panose="02070309020205020404" pitchFamily="49" charset="0"/>
                <a:cs typeface="Courier New" panose="02070309020205020404" pitchFamily="49" charset="0"/>
              </a:rPr>
              <a:t>Random rand</a:t>
            </a:r>
            <a:r>
              <a:rPr lang="en-US" altLang="en-US" sz="2400" dirty="0"/>
              <a:t> </a:t>
            </a:r>
            <a:r>
              <a:rPr lang="en-US" altLang="en-US" sz="2400" dirty="0">
                <a:latin typeface="+mn-lt"/>
              </a:rPr>
              <a:t>part declares a variable named </a:t>
            </a:r>
            <a:r>
              <a:rPr lang="en-US" altLang="en-US" sz="2400" dirty="0">
                <a:latin typeface="Courier New" panose="02070309020205020404" pitchFamily="49" charset="0"/>
                <a:cs typeface="Courier New" panose="02070309020205020404" pitchFamily="49" charset="0"/>
              </a:rPr>
              <a:t>rand </a:t>
            </a:r>
            <a:r>
              <a:rPr lang="en-US" altLang="en-US" sz="2400" dirty="0"/>
              <a:t>which will be of the </a:t>
            </a:r>
            <a:r>
              <a:rPr lang="en-US" altLang="en-US" sz="2400" dirty="0">
                <a:latin typeface="Courier New" panose="02070309020205020404" pitchFamily="49" charset="0"/>
                <a:cs typeface="Courier New" panose="02070309020205020404" pitchFamily="49" charset="0"/>
              </a:rPr>
              <a:t>Random</a:t>
            </a:r>
            <a:r>
              <a:rPr lang="en-US" altLang="en-US" sz="2400" dirty="0"/>
              <a:t> class</a:t>
            </a:r>
            <a:endParaRPr lang="en-US" altLang="en-US" sz="24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65ABECD0-A7DE-CA5F-7245-EA302972F014}"/>
              </a:ext>
            </a:extLst>
          </p:cNvPr>
          <p:cNvSpPr txBox="1"/>
          <p:nvPr/>
        </p:nvSpPr>
        <p:spPr>
          <a:xfrm>
            <a:off x="2381094" y="3977553"/>
            <a:ext cx="5187004" cy="400110"/>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Random rand = new Random();</a:t>
            </a:r>
          </a:p>
        </p:txBody>
      </p:sp>
    </p:spTree>
    <p:extLst>
      <p:ext uri="{BB962C8B-B14F-4D97-AF65-F5344CB8AC3E}">
        <p14:creationId xmlns:p14="http://schemas.microsoft.com/office/powerpoint/2010/main" val="3101022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2461"/>
            <a:ext cx="8229600" cy="800189"/>
          </a:xfrm>
        </p:spPr>
        <p:txBody>
          <a:bodyPr vert="horz"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ea typeface="+mj-ea"/>
                <a:cs typeface="Arial"/>
              </a:rPr>
              <a:t>Initializing a </a:t>
            </a:r>
            <a:r>
              <a:rPr lang="en-US" altLang="en-US" sz="4000" b="0" dirty="0">
                <a:solidFill>
                  <a:schemeClr val="tx1"/>
                </a:solidFill>
                <a:latin typeface="Courier New" panose="02070309020205020404" pitchFamily="49" charset="0"/>
                <a:ea typeface="+mj-ea"/>
                <a:cs typeface="Courier New" panose="02070309020205020404" pitchFamily="49" charset="0"/>
              </a:rPr>
              <a:t>List</a:t>
            </a:r>
            <a:r>
              <a:rPr lang="en-US" altLang="en-US" sz="4000" b="0" dirty="0">
                <a:solidFill>
                  <a:schemeClr val="tx1"/>
                </a:solidFill>
                <a:latin typeface="Times New Roman" panose="02020603050405020304" pitchFamily="18" charset="0"/>
                <a:ea typeface="+mj-ea"/>
                <a:cs typeface="Arial"/>
              </a:rPr>
              <a:t> Implicitly</a:t>
            </a:r>
          </a:p>
        </p:txBody>
      </p:sp>
      <p:sp>
        <p:nvSpPr>
          <p:cNvPr id="5" name="Text Placeholder 4"/>
          <p:cNvSpPr>
            <a:spLocks noGrp="1"/>
          </p:cNvSpPr>
          <p:nvPr>
            <p:ph type="body" idx="1"/>
          </p:nvPr>
        </p:nvSpPr>
        <p:spPr>
          <a:xfrm>
            <a:off x="1981200" y="1600201"/>
            <a:ext cx="8229600" cy="925286"/>
          </a:xfrm>
        </p:spPr>
        <p:txBody>
          <a:bodyPr/>
          <a:lstStyle/>
          <a:p>
            <a:r>
              <a:rPr lang="en-US" altLang="en-US" sz="2400" dirty="0">
                <a:latin typeface="+mn-lt"/>
              </a:rPr>
              <a:t>To initialize a </a:t>
            </a:r>
            <a:r>
              <a:rPr lang="en-US" altLang="en-US" sz="2400" dirty="0">
                <a:latin typeface="Courier New" panose="02070309020205020404" pitchFamily="49" charset="0"/>
                <a:cs typeface="Courier New" panose="02070309020205020404" pitchFamily="49" charset="0"/>
              </a:rPr>
              <a:t>List</a:t>
            </a:r>
            <a:r>
              <a:rPr lang="en-US" altLang="en-US" sz="2400" dirty="0">
                <a:latin typeface="+mn-lt"/>
              </a:rPr>
              <a:t> implicitly, simply define its items when you declare it</a:t>
            </a:r>
            <a:endParaRPr lang="en-US" sz="2400" dirty="0">
              <a:latin typeface="+mn-lt"/>
            </a:endParaRPr>
          </a:p>
        </p:txBody>
      </p:sp>
      <p:sp>
        <p:nvSpPr>
          <p:cNvPr id="6" name="Text Placeholder 5"/>
          <p:cNvSpPr>
            <a:spLocks noGrp="1"/>
          </p:cNvSpPr>
          <p:nvPr>
            <p:ph type="body" idx="2"/>
          </p:nvPr>
        </p:nvSpPr>
        <p:spPr>
          <a:xfrm>
            <a:off x="1981199" y="3346516"/>
            <a:ext cx="9115425" cy="1414020"/>
          </a:xfrm>
        </p:spPr>
        <p:txBody>
          <a:bodyPr/>
          <a:lstStyle/>
          <a:p>
            <a:pPr eaLnBrk="1" hangingPunct="1"/>
            <a:r>
              <a:rPr lang="en-US" altLang="en-US" sz="2400" dirty="0">
                <a:latin typeface="+mn-lt"/>
              </a:rPr>
              <a:t>The </a:t>
            </a:r>
            <a:r>
              <a:rPr lang="en-US" altLang="en-US" sz="2400" b="1" dirty="0">
                <a:latin typeface="Courier New" panose="02070309020205020404" pitchFamily="49" charset="0"/>
                <a:cs typeface="Courier New" panose="02070309020205020404" pitchFamily="49" charset="0"/>
              </a:rPr>
              <a:t>Count</a:t>
            </a:r>
            <a:r>
              <a:rPr lang="en-US" altLang="en-US" sz="2400" dirty="0">
                <a:latin typeface="+mn-lt"/>
              </a:rPr>
              <a:t> property holds the number of items stored in the </a:t>
            </a:r>
            <a:r>
              <a:rPr lang="en-US" altLang="en-US" sz="2400" dirty="0">
                <a:latin typeface="Courier New" panose="02070309020205020404" pitchFamily="49" charset="0"/>
                <a:cs typeface="Courier New" panose="02070309020205020404" pitchFamily="49" charset="0"/>
              </a:rPr>
              <a:t>List</a:t>
            </a:r>
          </a:p>
          <a:p>
            <a:pPr lvl="1" eaLnBrk="1" hangingPunct="1"/>
            <a:r>
              <a:rPr lang="en-US" altLang="en-US" sz="2400" dirty="0">
                <a:latin typeface="+mn-lt"/>
              </a:rPr>
              <a:t>Useful in accessing all items in a </a:t>
            </a:r>
            <a:r>
              <a:rPr lang="en-US" altLang="en-US" sz="2400" dirty="0">
                <a:latin typeface="Courier New" panose="02070309020205020404" pitchFamily="49" charset="0"/>
                <a:cs typeface="Courier New" panose="02070309020205020404" pitchFamily="49" charset="0"/>
              </a:rPr>
              <a:t>List</a:t>
            </a:r>
          </a:p>
        </p:txBody>
      </p:sp>
      <p:pic>
        <p:nvPicPr>
          <p:cNvPr id="8" name="Picture 7" descr="The code has 4 lines, as follows. Line 1. For left parenthesis i n t index = 0 semicolon index is less than name list dot count semicolon index plus plus right parenthesis. Line 2. left brace. Line 3, indented. Message box dot show left parenthesis name list left bracket index right bracket right parenthesis semicolon. Line 4. right brace."/>
          <p:cNvPicPr>
            <a:picLocks noChangeAspect="1"/>
          </p:cNvPicPr>
          <p:nvPr/>
        </p:nvPicPr>
        <p:blipFill>
          <a:blip r:embed="rId2"/>
          <a:stretch>
            <a:fillRect/>
          </a:stretch>
        </p:blipFill>
        <p:spPr>
          <a:xfrm>
            <a:off x="2771463" y="4465262"/>
            <a:ext cx="6023370" cy="1304657"/>
          </a:xfrm>
          <a:prstGeom prst="rect">
            <a:avLst/>
          </a:prstGeom>
        </p:spPr>
      </p:pic>
      <p:sp>
        <p:nvSpPr>
          <p:cNvPr id="3" name="TextBox 2">
            <a:extLst>
              <a:ext uri="{FF2B5EF4-FFF2-40B4-BE49-F238E27FC236}">
                <a16:creationId xmlns:a16="http://schemas.microsoft.com/office/drawing/2014/main" id="{149D59F3-D739-86CB-D388-55E5FC75FC1F}"/>
              </a:ext>
            </a:extLst>
          </p:cNvPr>
          <p:cNvSpPr txBox="1"/>
          <p:nvPr/>
        </p:nvSpPr>
        <p:spPr>
          <a:xfrm>
            <a:off x="2340429" y="2593041"/>
            <a:ext cx="7511142" cy="584775"/>
          </a:xfrm>
          <a:prstGeom prst="rect">
            <a:avLst/>
          </a:prstGeom>
          <a:noFill/>
        </p:spPr>
        <p:txBody>
          <a:bodyPr wrap="square" rtlCol="0">
            <a:spAutoFit/>
          </a:bodyPr>
          <a:lstStyle/>
          <a:p>
            <a:r>
              <a:rPr lang="en-US" sz="1600" dirty="0">
                <a:latin typeface="Cascadia Code" panose="020B0609020000020004" pitchFamily="49" charset="0"/>
                <a:cs typeface="Cascadia Code" panose="020B0609020000020004" pitchFamily="49" charset="0"/>
              </a:rPr>
              <a:t>var </a:t>
            </a:r>
            <a:r>
              <a:rPr lang="en-US" sz="1600" dirty="0" err="1">
                <a:latin typeface="Cascadia Code" panose="020B0609020000020004" pitchFamily="49" charset="0"/>
                <a:cs typeface="Cascadia Code" panose="020B0609020000020004" pitchFamily="49" charset="0"/>
              </a:rPr>
              <a:t>numberList</a:t>
            </a:r>
            <a:r>
              <a:rPr lang="en-US" sz="1600" dirty="0">
                <a:latin typeface="Cascadia Code" panose="020B0609020000020004" pitchFamily="49" charset="0"/>
                <a:cs typeface="Cascadia Code" panose="020B0609020000020004" pitchFamily="49" charset="0"/>
              </a:rPr>
              <a:t> = new List&lt;int&gt;() { 1, 2, 3 };</a:t>
            </a:r>
          </a:p>
          <a:p>
            <a:r>
              <a:rPr lang="en-US" sz="1600" dirty="0">
                <a:latin typeface="Cascadia Code" panose="020B0609020000020004" pitchFamily="49" charset="0"/>
                <a:cs typeface="Cascadia Code" panose="020B0609020000020004" pitchFamily="49" charset="0"/>
              </a:rPr>
              <a:t>var </a:t>
            </a:r>
            <a:r>
              <a:rPr lang="en-US" sz="1600" dirty="0" err="1">
                <a:latin typeface="Cascadia Code" panose="020B0609020000020004" pitchFamily="49" charset="0"/>
                <a:cs typeface="Cascadia Code" panose="020B0609020000020004" pitchFamily="49" charset="0"/>
              </a:rPr>
              <a:t>nameList</a:t>
            </a:r>
            <a:r>
              <a:rPr lang="en-US" sz="1600" dirty="0">
                <a:latin typeface="Cascadia Code" panose="020B0609020000020004" pitchFamily="49" charset="0"/>
                <a:cs typeface="Cascadia Code" panose="020B0609020000020004" pitchFamily="49" charset="0"/>
              </a:rPr>
              <a:t> = new List&lt;string&gt;() { "Kris", "Nina", "Ravi" };</a:t>
            </a:r>
          </a:p>
        </p:txBody>
      </p:sp>
    </p:spTree>
    <p:extLst>
      <p:ext uri="{BB962C8B-B14F-4D97-AF65-F5344CB8AC3E}">
        <p14:creationId xmlns:p14="http://schemas.microsoft.com/office/powerpoint/2010/main" val="86593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325" y="374650"/>
            <a:ext cx="8591550" cy="1325563"/>
          </a:xfrm>
        </p:spPr>
        <p:txBody>
          <a:bodyPr>
            <a:normAutofit/>
          </a:bodyPr>
          <a:lstStyle/>
          <a:p>
            <a:r>
              <a:rPr lang="en-US" altLang="en-US" sz="4000" dirty="0">
                <a:latin typeface="Times New Roman" panose="02020603050405020304" pitchFamily="18" charset="0"/>
                <a:cs typeface="Arial"/>
              </a:rPr>
              <a:t>Creating a Reference Type </a:t>
            </a:r>
            <a:r>
              <a:rPr lang="en-US" altLang="en-US" sz="1800" dirty="0">
                <a:latin typeface="Times New Roman" panose="02020603050405020304" pitchFamily="18" charset="0"/>
                <a:cs typeface="Arial"/>
              </a:rPr>
              <a:t>(2 of 2)</a:t>
            </a:r>
            <a:endParaRPr lang="en-IN" sz="4000" dirty="0"/>
          </a:p>
        </p:txBody>
      </p:sp>
      <p:sp>
        <p:nvSpPr>
          <p:cNvPr id="3" name="Text Placeholder 2"/>
          <p:cNvSpPr>
            <a:spLocks noGrp="1"/>
          </p:cNvSpPr>
          <p:nvPr>
            <p:ph type="body" idx="1"/>
          </p:nvPr>
        </p:nvSpPr>
        <p:spPr>
          <a:xfrm>
            <a:off x="1457325" y="1840515"/>
            <a:ext cx="8229600" cy="1918855"/>
          </a:xfrm>
        </p:spPr>
        <p:txBody>
          <a:bodyPr/>
          <a:lstStyle/>
          <a:p>
            <a:pPr lvl="1" eaLnBrk="1" hangingPunct="1"/>
            <a:r>
              <a:rPr lang="en-US" altLang="en-US" dirty="0"/>
              <a:t>The </a:t>
            </a:r>
            <a:r>
              <a:rPr lang="en-US" altLang="en-US" dirty="0">
                <a:latin typeface="Courier New" panose="02070309020205020404" pitchFamily="49" charset="0"/>
                <a:cs typeface="Courier New" panose="02070309020205020404" pitchFamily="49" charset="0"/>
              </a:rPr>
              <a:t>new Random()</a:t>
            </a:r>
            <a:r>
              <a:rPr lang="en-US" altLang="en-US" dirty="0"/>
              <a:t> part creates an object and returns a reference to the object</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 assigns the reference that was returned from the </a:t>
            </a:r>
            <a:r>
              <a:rPr lang="en-US" altLang="en-US" dirty="0">
                <a:latin typeface="Courier New" panose="02070309020205020404" pitchFamily="49" charset="0"/>
                <a:cs typeface="Courier New" panose="02070309020205020404" pitchFamily="49" charset="0"/>
              </a:rPr>
              <a:t>new</a:t>
            </a:r>
            <a:r>
              <a:rPr lang="en-US" altLang="en-US" dirty="0"/>
              <a:t> operator to the </a:t>
            </a:r>
            <a:r>
              <a:rPr lang="en-US" altLang="en-US" dirty="0">
                <a:latin typeface="Courier New" panose="02070309020205020404" pitchFamily="49" charset="0"/>
                <a:cs typeface="Courier New" panose="02070309020205020404" pitchFamily="49" charset="0"/>
              </a:rPr>
              <a:t>rand</a:t>
            </a:r>
            <a:r>
              <a:rPr lang="en-US" altLang="en-US" dirty="0"/>
              <a:t> variable</a:t>
            </a:r>
          </a:p>
        </p:txBody>
      </p:sp>
      <p:pic>
        <p:nvPicPr>
          <p:cNvPr id="5" name="Picture 4" descr="In a flowchart, a r a n d square points to a random object."/>
          <p:cNvPicPr>
            <a:picLocks noChangeAspect="1"/>
          </p:cNvPicPr>
          <p:nvPr/>
        </p:nvPicPr>
        <p:blipFill>
          <a:blip r:embed="rId2"/>
          <a:stretch>
            <a:fillRect/>
          </a:stretch>
        </p:blipFill>
        <p:spPr>
          <a:xfrm>
            <a:off x="2621287" y="3899672"/>
            <a:ext cx="2795388" cy="844935"/>
          </a:xfrm>
          <a:prstGeom prst="rect">
            <a:avLst/>
          </a:prstGeom>
        </p:spPr>
      </p:pic>
    </p:spTree>
    <p:extLst>
      <p:ext uri="{BB962C8B-B14F-4D97-AF65-F5344CB8AC3E}">
        <p14:creationId xmlns:p14="http://schemas.microsoft.com/office/powerpoint/2010/main" val="251814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Array Basics </a:t>
            </a:r>
            <a:r>
              <a:rPr lang="en-US" altLang="en-US" sz="2000" dirty="0">
                <a:latin typeface="Times New Roman" panose="02020603050405020304" pitchFamily="18" charset="0"/>
                <a:cs typeface="Arial"/>
              </a:rPr>
              <a:t>(1 of 7)</a:t>
            </a:r>
          </a:p>
        </p:txBody>
      </p:sp>
      <p:sp>
        <p:nvSpPr>
          <p:cNvPr id="5" name="Text Placeholder 4"/>
          <p:cNvSpPr>
            <a:spLocks noGrp="1"/>
          </p:cNvSpPr>
          <p:nvPr>
            <p:ph type="body" idx="1"/>
          </p:nvPr>
        </p:nvSpPr>
        <p:spPr>
          <a:xfrm>
            <a:off x="1981200" y="1600201"/>
            <a:ext cx="8229600" cy="2785001"/>
          </a:xfrm>
        </p:spPr>
        <p:txBody>
          <a:bodyPr>
            <a:normAutofit/>
          </a:bodyPr>
          <a:lstStyle/>
          <a:p>
            <a:pPr eaLnBrk="1" hangingPunct="1"/>
            <a:r>
              <a:rPr lang="en-US" altLang="en-US" sz="2400" dirty="0"/>
              <a:t>An </a:t>
            </a:r>
            <a:r>
              <a:rPr lang="en-US" altLang="en-US" sz="2400" b="1" dirty="0"/>
              <a:t>array</a:t>
            </a:r>
            <a:r>
              <a:rPr lang="en-US" altLang="en-US" sz="2400" dirty="0"/>
              <a:t> allows you to store a group of items of the same data type together in memory</a:t>
            </a:r>
          </a:p>
          <a:p>
            <a:pPr eaLnBrk="1" hangingPunct="1"/>
            <a:r>
              <a:rPr lang="en-US" altLang="en-US" sz="2400" dirty="0"/>
              <a:t>Processing a large number of items in an array is usually easier than processing a large number of items stored in separate variables</a:t>
            </a:r>
          </a:p>
          <a:p>
            <a:pPr lvl="1" eaLnBrk="1" hangingPunct="1"/>
            <a:r>
              <a:rPr lang="en-US" altLang="en-US" dirty="0"/>
              <a:t>This is because each variable can only hold one piece of data: </a:t>
            </a:r>
          </a:p>
        </p:txBody>
      </p:sp>
      <p:pic>
        <p:nvPicPr>
          <p:cNvPr id="7" name="Picture 6" descr="The code has 2 lines, as follows. Line 1. i n t number 1 = 99 semicolon. Line 2. i n t number 2 = 100 semicolon."/>
          <p:cNvPicPr>
            <a:picLocks noChangeAspect="1"/>
          </p:cNvPicPr>
          <p:nvPr/>
        </p:nvPicPr>
        <p:blipFill>
          <a:blip r:embed="rId2"/>
          <a:stretch>
            <a:fillRect/>
          </a:stretch>
        </p:blipFill>
        <p:spPr>
          <a:xfrm>
            <a:off x="2516859" y="4652740"/>
            <a:ext cx="3067022" cy="821325"/>
          </a:xfrm>
          <a:prstGeom prst="rect">
            <a:avLst/>
          </a:prstGeom>
        </p:spPr>
      </p:pic>
    </p:spTree>
    <p:extLst>
      <p:ext uri="{BB962C8B-B14F-4D97-AF65-F5344CB8AC3E}">
        <p14:creationId xmlns:p14="http://schemas.microsoft.com/office/powerpoint/2010/main" val="87034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174" y="365125"/>
            <a:ext cx="9953625" cy="1325563"/>
          </a:xfrm>
        </p:spPr>
        <p:txBody>
          <a:bodyPr/>
          <a:lstStyle/>
          <a:p>
            <a:r>
              <a:rPr lang="en-US" altLang="en-US" dirty="0">
                <a:latin typeface="Times New Roman" panose="02020603050405020304" pitchFamily="18" charset="0"/>
                <a:cs typeface="Arial"/>
              </a:rPr>
              <a:t>Array Basics </a:t>
            </a:r>
            <a:r>
              <a:rPr lang="en-US" altLang="en-US" sz="2000" dirty="0">
                <a:latin typeface="Times New Roman" panose="02020603050405020304" pitchFamily="18" charset="0"/>
                <a:cs typeface="Arial"/>
              </a:rPr>
              <a:t>(2 of 7)</a:t>
            </a:r>
            <a:endParaRPr lang="en-IN" dirty="0"/>
          </a:p>
        </p:txBody>
      </p:sp>
      <p:sp>
        <p:nvSpPr>
          <p:cNvPr id="3" name="Text Placeholder 2"/>
          <p:cNvSpPr>
            <a:spLocks noGrp="1"/>
          </p:cNvSpPr>
          <p:nvPr>
            <p:ph type="body" idx="1"/>
          </p:nvPr>
        </p:nvSpPr>
        <p:spPr/>
        <p:txBody>
          <a:bodyPr>
            <a:normAutofit/>
          </a:bodyPr>
          <a:lstStyle/>
          <a:p>
            <a:pPr lvl="1" eaLnBrk="1" hangingPunct="1"/>
            <a:r>
              <a:rPr lang="en-US" altLang="en-US" sz="2800" dirty="0"/>
              <a:t>Each variable is a separate item that must be declared and individually processed</a:t>
            </a:r>
          </a:p>
          <a:p>
            <a:pPr lvl="1" eaLnBrk="1" hangingPunct="1"/>
            <a:r>
              <a:rPr lang="en-US" altLang="en-US" sz="2800" dirty="0"/>
              <a:t>Variables are not ideal for storing and processing lists of data</a:t>
            </a:r>
          </a:p>
        </p:txBody>
      </p:sp>
    </p:spTree>
    <p:extLst>
      <p:ext uri="{BB962C8B-B14F-4D97-AF65-F5344CB8AC3E}">
        <p14:creationId xmlns:p14="http://schemas.microsoft.com/office/powerpoint/2010/main" val="3904511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2636</Words>
  <Application>Microsoft Office PowerPoint</Application>
  <PresentationFormat>Widescreen</PresentationFormat>
  <Paragraphs>270</Paragraphs>
  <Slides>60</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Arial (Body)</vt:lpstr>
      <vt:lpstr>Noto Sans Symbols</vt:lpstr>
      <vt:lpstr>SabonLTPro-Roman</vt:lpstr>
      <vt:lpstr>Arial</vt:lpstr>
      <vt:lpstr>Calibri</vt:lpstr>
      <vt:lpstr>Calibri Light</vt:lpstr>
      <vt:lpstr>Cascadia Code</vt:lpstr>
      <vt:lpstr>Courier New</vt:lpstr>
      <vt:lpstr>Times New Roman</vt:lpstr>
      <vt:lpstr>Office Theme</vt:lpstr>
      <vt:lpstr>Equation</vt:lpstr>
      <vt:lpstr>Arrays and Lists </vt:lpstr>
      <vt:lpstr>Value Types and Reference Types</vt:lpstr>
      <vt:lpstr>How a Value Type Works</vt:lpstr>
      <vt:lpstr>How a Reference Type Works (1 of 2)</vt:lpstr>
      <vt:lpstr>How a Reference Type Works (2 of 2)</vt:lpstr>
      <vt:lpstr>Creating a Reference Type (1 of 2)</vt:lpstr>
      <vt:lpstr>Creating a Reference Type (2 of 2)</vt:lpstr>
      <vt:lpstr>Array Basics (1 of 7)</vt:lpstr>
      <vt:lpstr>Array Basics (2 of 7)</vt:lpstr>
      <vt:lpstr>Array Basics (3 of 7)</vt:lpstr>
      <vt:lpstr>Array Basics (4 of 7)</vt:lpstr>
      <vt:lpstr>Array Basics (5 of 7)</vt:lpstr>
      <vt:lpstr>Array Basics (6 of 7)</vt:lpstr>
      <vt:lpstr>Array Basics (7 of 7)</vt:lpstr>
      <vt:lpstr>Array Elements (1 of 2)</vt:lpstr>
      <vt:lpstr>Array Elements (2 of 2)</vt:lpstr>
      <vt:lpstr>Working with Array Elements</vt:lpstr>
      <vt:lpstr>Array Initialization</vt:lpstr>
      <vt:lpstr>Using a Loop to Step through An Array</vt:lpstr>
      <vt:lpstr>The Length Property</vt:lpstr>
      <vt:lpstr>Using the foreach Loop with Arrays (1 of 2)</vt:lpstr>
      <vt:lpstr>Using the foreach Loop with Arrays (2 of 2)</vt:lpstr>
      <vt:lpstr>Working with Files and Array</vt:lpstr>
      <vt:lpstr>Reading Values from a File to An Array</vt:lpstr>
      <vt:lpstr>Passing Array as Argument to Methods (1 of 2)</vt:lpstr>
      <vt:lpstr>Passing Array as Argument to Methods (2 of 2)</vt:lpstr>
      <vt:lpstr>Some Useful Array Algorithms (1 of 2)</vt:lpstr>
      <vt:lpstr>Some Useful Array Algorithms (2 of 2)</vt:lpstr>
      <vt:lpstr>Useful Array Algorithms (1 of 2)</vt:lpstr>
      <vt:lpstr>Useful Array Algorithms (2 of 2)</vt:lpstr>
      <vt:lpstr>Finding the Highest Value in An Array (1 of 3)</vt:lpstr>
      <vt:lpstr>Finding the Highest Value in An Array (2 of 3)</vt:lpstr>
      <vt:lpstr>Finding the Highest Value in An Array (3 of 3)</vt:lpstr>
      <vt:lpstr>Advanced Algorithms for Sorting and Searching (1 of 3)</vt:lpstr>
      <vt:lpstr>Advanced Algorithms for Sorting and Searching (2 of 3)</vt:lpstr>
      <vt:lpstr>Advanced Algorithms for Sorting and Searching (3 of 3)</vt:lpstr>
      <vt:lpstr>The Binary Search Algorithm</vt:lpstr>
      <vt:lpstr>Sample Code</vt:lpstr>
      <vt:lpstr>Two-Dimensional Arrays</vt:lpstr>
      <vt:lpstr>Declaring a 2D Array (1 of 2)</vt:lpstr>
      <vt:lpstr>Declaring a 2D Array (2 of 2)</vt:lpstr>
      <vt:lpstr>Accessing Elements in a 2D Array (1 of 2)</vt:lpstr>
      <vt:lpstr>Accessing Elements in a 2D Array (2 of 2)</vt:lpstr>
      <vt:lpstr>Assigning Values to Elements (1 of 2)</vt:lpstr>
      <vt:lpstr>Assigning Values to Elements (2 of 2)</vt:lpstr>
      <vt:lpstr>Use Nested Loops to Process 2D Arrays (1 of 2)</vt:lpstr>
      <vt:lpstr>Use Nested Loops to Process 2D Arrays (2 of 2)</vt:lpstr>
      <vt:lpstr>Getting the Length of a Two-Dimensional Array</vt:lpstr>
      <vt:lpstr>Getting the Number of Dimensions (1 of 2)</vt:lpstr>
      <vt:lpstr>Getting the Number of Dimensions (2 of 2)</vt:lpstr>
      <vt:lpstr>Passing a Two-Dimensional Array to a Method</vt:lpstr>
      <vt:lpstr>Jagged Arrays (1 of 2)</vt:lpstr>
      <vt:lpstr>Jagged Arrays (2 of 2)</vt:lpstr>
      <vt:lpstr>Use Nested Loops to Process Jagged Arrays</vt:lpstr>
      <vt:lpstr>The List Collection</vt:lpstr>
      <vt:lpstr>Using var to Declare a List</vt:lpstr>
      <vt:lpstr>Initializing a List</vt:lpstr>
      <vt:lpstr>Add or Remove Items From a List (1 of 2)</vt:lpstr>
      <vt:lpstr>Add or Remove Items From a List (2 of 2)</vt:lpstr>
      <vt:lpstr>Initializing a List Implicitly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Lists </dc:title>
  <dc:creator>Kwak, Myungjae</dc:creator>
  <cp:lastModifiedBy>Kwak, Myungjae</cp:lastModifiedBy>
  <cp:revision>2</cp:revision>
  <dcterms:created xsi:type="dcterms:W3CDTF">2024-07-09T00:52:17Z</dcterms:created>
  <dcterms:modified xsi:type="dcterms:W3CDTF">2024-07-09T01:24:36Z</dcterms:modified>
</cp:coreProperties>
</file>