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4" r:id="rId2"/>
    <p:sldId id="308" r:id="rId3"/>
    <p:sldId id="309" r:id="rId4"/>
    <p:sldId id="310" r:id="rId5"/>
    <p:sldId id="311" r:id="rId6"/>
    <p:sldId id="312" r:id="rId7"/>
    <p:sldId id="339" r:id="rId8"/>
    <p:sldId id="313" r:id="rId9"/>
    <p:sldId id="350" r:id="rId10"/>
    <p:sldId id="314" r:id="rId11"/>
    <p:sldId id="342" r:id="rId12"/>
    <p:sldId id="315" r:id="rId13"/>
    <p:sldId id="316" r:id="rId14"/>
    <p:sldId id="317" r:id="rId15"/>
    <p:sldId id="318" r:id="rId16"/>
    <p:sldId id="319" r:id="rId17"/>
    <p:sldId id="320" r:id="rId18"/>
    <p:sldId id="353" r:id="rId19"/>
    <p:sldId id="321" r:id="rId20"/>
    <p:sldId id="322" r:id="rId21"/>
    <p:sldId id="323" r:id="rId22"/>
    <p:sldId id="348" r:id="rId23"/>
    <p:sldId id="324" r:id="rId24"/>
    <p:sldId id="349" r:id="rId25"/>
    <p:sldId id="325" r:id="rId26"/>
    <p:sldId id="326" r:id="rId27"/>
    <p:sldId id="327" r:id="rId28"/>
    <p:sldId id="328" r:id="rId29"/>
    <p:sldId id="329" r:id="rId30"/>
    <p:sldId id="330" r:id="rId31"/>
    <p:sldId id="351" r:id="rId32"/>
    <p:sldId id="332" r:id="rId33"/>
    <p:sldId id="333" r:id="rId34"/>
    <p:sldId id="334" r:id="rId35"/>
    <p:sldId id="335" r:id="rId36"/>
    <p:sldId id="33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0"/>
  </p:normalViewPr>
  <p:slideViewPr>
    <p:cSldViewPr snapToGrid="0">
      <p:cViewPr varScale="1">
        <p:scale>
          <a:sx n="100" d="100"/>
          <a:sy n="100" d="100"/>
        </p:scale>
        <p:origin x="10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C89A-AE5F-95E9-6514-BF1F2979AD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B415A1-B64D-3335-4D03-179A45896F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970448-6868-FFC1-734E-40180DD1AF19}"/>
              </a:ext>
            </a:extLst>
          </p:cNvPr>
          <p:cNvSpPr>
            <a:spLocks noGrp="1"/>
          </p:cNvSpPr>
          <p:nvPr>
            <p:ph type="dt" sz="half" idx="10"/>
          </p:nvPr>
        </p:nvSpPr>
        <p:spPr/>
        <p:txBody>
          <a:bodyPr/>
          <a:lstStyle/>
          <a:p>
            <a:fld id="{C80263A2-5007-4B1E-AA8A-FA9562096AC9}" type="datetimeFigureOut">
              <a:rPr lang="en-US" smtClean="0"/>
              <a:t>7/8/2024</a:t>
            </a:fld>
            <a:endParaRPr lang="en-US"/>
          </a:p>
        </p:txBody>
      </p:sp>
      <p:sp>
        <p:nvSpPr>
          <p:cNvPr id="5" name="Footer Placeholder 4">
            <a:extLst>
              <a:ext uri="{FF2B5EF4-FFF2-40B4-BE49-F238E27FC236}">
                <a16:creationId xmlns:a16="http://schemas.microsoft.com/office/drawing/2014/main" id="{F9AA5D8F-1DAB-B9E7-2314-39B24C646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9DFF9-A4FA-726F-71C8-F90DADA99787}"/>
              </a:ext>
            </a:extLst>
          </p:cNvPr>
          <p:cNvSpPr>
            <a:spLocks noGrp="1"/>
          </p:cNvSpPr>
          <p:nvPr>
            <p:ph type="sldNum" sz="quarter" idx="12"/>
          </p:nvPr>
        </p:nvSpPr>
        <p:spPr/>
        <p:txBody>
          <a:bodyPr/>
          <a:lstStyle/>
          <a:p>
            <a:fld id="{73A91C3D-5B1E-40DD-ACA4-C22AFA783ED5}" type="slidenum">
              <a:rPr lang="en-US" smtClean="0"/>
              <a:t>‹#›</a:t>
            </a:fld>
            <a:endParaRPr lang="en-US"/>
          </a:p>
        </p:txBody>
      </p:sp>
    </p:spTree>
    <p:extLst>
      <p:ext uri="{BB962C8B-B14F-4D97-AF65-F5344CB8AC3E}">
        <p14:creationId xmlns:p14="http://schemas.microsoft.com/office/powerpoint/2010/main" val="2289422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89ABF-F927-B7C8-39D6-A9912186A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DA2D3D-D10E-F8DB-CD01-01E4F2ABFA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995AF-69DA-11CF-487B-B7895906ADB6}"/>
              </a:ext>
            </a:extLst>
          </p:cNvPr>
          <p:cNvSpPr>
            <a:spLocks noGrp="1"/>
          </p:cNvSpPr>
          <p:nvPr>
            <p:ph type="dt" sz="half" idx="10"/>
          </p:nvPr>
        </p:nvSpPr>
        <p:spPr/>
        <p:txBody>
          <a:bodyPr/>
          <a:lstStyle/>
          <a:p>
            <a:fld id="{C80263A2-5007-4B1E-AA8A-FA9562096AC9}" type="datetimeFigureOut">
              <a:rPr lang="en-US" smtClean="0"/>
              <a:t>7/8/2024</a:t>
            </a:fld>
            <a:endParaRPr lang="en-US"/>
          </a:p>
        </p:txBody>
      </p:sp>
      <p:sp>
        <p:nvSpPr>
          <p:cNvPr id="5" name="Footer Placeholder 4">
            <a:extLst>
              <a:ext uri="{FF2B5EF4-FFF2-40B4-BE49-F238E27FC236}">
                <a16:creationId xmlns:a16="http://schemas.microsoft.com/office/drawing/2014/main" id="{4353C397-5F88-74DD-4EEB-F597A05EE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57640-3606-EB77-DEB7-6741EFB8F7E8}"/>
              </a:ext>
            </a:extLst>
          </p:cNvPr>
          <p:cNvSpPr>
            <a:spLocks noGrp="1"/>
          </p:cNvSpPr>
          <p:nvPr>
            <p:ph type="sldNum" sz="quarter" idx="12"/>
          </p:nvPr>
        </p:nvSpPr>
        <p:spPr/>
        <p:txBody>
          <a:bodyPr/>
          <a:lstStyle/>
          <a:p>
            <a:fld id="{73A91C3D-5B1E-40DD-ACA4-C22AFA783ED5}" type="slidenum">
              <a:rPr lang="en-US" smtClean="0"/>
              <a:t>‹#›</a:t>
            </a:fld>
            <a:endParaRPr lang="en-US"/>
          </a:p>
        </p:txBody>
      </p:sp>
    </p:spTree>
    <p:extLst>
      <p:ext uri="{BB962C8B-B14F-4D97-AF65-F5344CB8AC3E}">
        <p14:creationId xmlns:p14="http://schemas.microsoft.com/office/powerpoint/2010/main" val="2783173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99D9DB-41DC-1779-6ED5-19C34488FE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FD2298-5CF9-2BFB-0944-7EB848C519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2E204C-CCFD-6ABA-936D-5B0EC1A5BF45}"/>
              </a:ext>
            </a:extLst>
          </p:cNvPr>
          <p:cNvSpPr>
            <a:spLocks noGrp="1"/>
          </p:cNvSpPr>
          <p:nvPr>
            <p:ph type="dt" sz="half" idx="10"/>
          </p:nvPr>
        </p:nvSpPr>
        <p:spPr/>
        <p:txBody>
          <a:bodyPr/>
          <a:lstStyle/>
          <a:p>
            <a:fld id="{C80263A2-5007-4B1E-AA8A-FA9562096AC9}" type="datetimeFigureOut">
              <a:rPr lang="en-US" smtClean="0"/>
              <a:t>7/8/2024</a:t>
            </a:fld>
            <a:endParaRPr lang="en-US"/>
          </a:p>
        </p:txBody>
      </p:sp>
      <p:sp>
        <p:nvSpPr>
          <p:cNvPr id="5" name="Footer Placeholder 4">
            <a:extLst>
              <a:ext uri="{FF2B5EF4-FFF2-40B4-BE49-F238E27FC236}">
                <a16:creationId xmlns:a16="http://schemas.microsoft.com/office/drawing/2014/main" id="{09C97279-3707-1373-B683-FCA03DBAE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329F5-4ACE-840F-443A-FD3559515F50}"/>
              </a:ext>
            </a:extLst>
          </p:cNvPr>
          <p:cNvSpPr>
            <a:spLocks noGrp="1"/>
          </p:cNvSpPr>
          <p:nvPr>
            <p:ph type="sldNum" sz="quarter" idx="12"/>
          </p:nvPr>
        </p:nvSpPr>
        <p:spPr/>
        <p:txBody>
          <a:bodyPr/>
          <a:lstStyle/>
          <a:p>
            <a:fld id="{73A91C3D-5B1E-40DD-ACA4-C22AFA783ED5}" type="slidenum">
              <a:rPr lang="en-US" smtClean="0"/>
              <a:t>‹#›</a:t>
            </a:fld>
            <a:endParaRPr lang="en-US"/>
          </a:p>
        </p:txBody>
      </p:sp>
    </p:spTree>
    <p:extLst>
      <p:ext uri="{BB962C8B-B14F-4D97-AF65-F5344CB8AC3E}">
        <p14:creationId xmlns:p14="http://schemas.microsoft.com/office/powerpoint/2010/main" val="3781064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010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631627" y="2807084"/>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31627" y="4013968"/>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7275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447801"/>
            <a:ext cx="4673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609600" y="2286001"/>
            <a:ext cx="4673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609600" y="3048001"/>
            <a:ext cx="4673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609600" y="3733800"/>
            <a:ext cx="4673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5791200" y="3733800"/>
            <a:ext cx="51816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609600" y="4876800"/>
            <a:ext cx="46736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5791200" y="4874552"/>
            <a:ext cx="51816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5791200" y="1494526"/>
            <a:ext cx="5181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2726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631627" y="264168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09600" y="368316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609600" y="472464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4675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1"/>
          </p:nvPr>
        </p:nvSpPr>
        <p:spPr>
          <a:xfrm>
            <a:off x="125292" y="6172201"/>
            <a:ext cx="11460480" cy="235463"/>
          </a:xfrm>
        </p:spPr>
        <p:txBody>
          <a:bodyPr/>
          <a:lstStyle/>
          <a:p>
            <a:endParaRPr lang="en-US" dirty="0"/>
          </a:p>
        </p:txBody>
      </p:sp>
      <p:sp>
        <p:nvSpPr>
          <p:cNvPr id="9" name="Date Placeholder 3"/>
          <p:cNvSpPr>
            <a:spLocks noGrp="1"/>
          </p:cNvSpPr>
          <p:nvPr>
            <p:ph type="dt" sz="half" idx="10"/>
          </p:nvPr>
        </p:nvSpPr>
        <p:spPr>
          <a:xfrm>
            <a:off x="8447617" y="113072"/>
            <a:ext cx="2844800" cy="182880"/>
          </a:xfrm>
        </p:spPr>
        <p:txBody>
          <a:bodyPr/>
          <a:lstStyle/>
          <a:p>
            <a:fld id="{A9DF6EFB-3F44-496C-A842-1E0B3D3B975A}" type="datetimeFigureOut">
              <a:rPr lang="en-US" smtClean="0"/>
              <a:pPr/>
              <a:t>7/8/2024</a:t>
            </a:fld>
            <a:endParaRPr lang="en-US" dirty="0"/>
          </a:p>
        </p:txBody>
      </p:sp>
      <p:sp>
        <p:nvSpPr>
          <p:cNvPr id="10" name="Slide Number Placeholder 5"/>
          <p:cNvSpPr>
            <a:spLocks noGrp="1"/>
          </p:cNvSpPr>
          <p:nvPr>
            <p:ph type="sldNum" sz="quarter" idx="12"/>
          </p:nvPr>
        </p:nvSpPr>
        <p:spPr>
          <a:xfrm>
            <a:off x="11292417" y="113072"/>
            <a:ext cx="735711"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37541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447801"/>
            <a:ext cx="109728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609600" y="2286001"/>
            <a:ext cx="109728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609600" y="3048001"/>
            <a:ext cx="109728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609600" y="3733800"/>
            <a:ext cx="4673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609600" y="4876800"/>
            <a:ext cx="46736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6214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E1CB9-D4AF-33AB-A773-6CE24D901B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640C3B-51FD-335A-66D5-CC410E143A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F9095D-C8B6-BF10-B4ED-029DB5EB254D}"/>
              </a:ext>
            </a:extLst>
          </p:cNvPr>
          <p:cNvSpPr>
            <a:spLocks noGrp="1"/>
          </p:cNvSpPr>
          <p:nvPr>
            <p:ph type="dt" sz="half" idx="10"/>
          </p:nvPr>
        </p:nvSpPr>
        <p:spPr/>
        <p:txBody>
          <a:bodyPr/>
          <a:lstStyle/>
          <a:p>
            <a:fld id="{C80263A2-5007-4B1E-AA8A-FA9562096AC9}" type="datetimeFigureOut">
              <a:rPr lang="en-US" smtClean="0"/>
              <a:t>7/8/2024</a:t>
            </a:fld>
            <a:endParaRPr lang="en-US"/>
          </a:p>
        </p:txBody>
      </p:sp>
      <p:sp>
        <p:nvSpPr>
          <p:cNvPr id="5" name="Footer Placeholder 4">
            <a:extLst>
              <a:ext uri="{FF2B5EF4-FFF2-40B4-BE49-F238E27FC236}">
                <a16:creationId xmlns:a16="http://schemas.microsoft.com/office/drawing/2014/main" id="{09D06D23-8D7C-F87A-5D6A-414193D17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21F1E-BD79-B796-26CC-249E33E8E0CC}"/>
              </a:ext>
            </a:extLst>
          </p:cNvPr>
          <p:cNvSpPr>
            <a:spLocks noGrp="1"/>
          </p:cNvSpPr>
          <p:nvPr>
            <p:ph type="sldNum" sz="quarter" idx="12"/>
          </p:nvPr>
        </p:nvSpPr>
        <p:spPr/>
        <p:txBody>
          <a:bodyPr/>
          <a:lstStyle/>
          <a:p>
            <a:fld id="{73A91C3D-5B1E-40DD-ACA4-C22AFA783ED5}" type="slidenum">
              <a:rPr lang="en-US" smtClean="0"/>
              <a:t>‹#›</a:t>
            </a:fld>
            <a:endParaRPr lang="en-US"/>
          </a:p>
        </p:txBody>
      </p:sp>
    </p:spTree>
    <p:extLst>
      <p:ext uri="{BB962C8B-B14F-4D97-AF65-F5344CB8AC3E}">
        <p14:creationId xmlns:p14="http://schemas.microsoft.com/office/powerpoint/2010/main" val="2823723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7F8F-C785-18F9-DF2F-CB7B529A54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4CFEED-6B2D-D2C0-1D0A-9FA4423EE2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7257FC-584D-EB8A-6983-71F5E2B4ACD0}"/>
              </a:ext>
            </a:extLst>
          </p:cNvPr>
          <p:cNvSpPr>
            <a:spLocks noGrp="1"/>
          </p:cNvSpPr>
          <p:nvPr>
            <p:ph type="dt" sz="half" idx="10"/>
          </p:nvPr>
        </p:nvSpPr>
        <p:spPr/>
        <p:txBody>
          <a:bodyPr/>
          <a:lstStyle/>
          <a:p>
            <a:fld id="{C80263A2-5007-4B1E-AA8A-FA9562096AC9}" type="datetimeFigureOut">
              <a:rPr lang="en-US" smtClean="0"/>
              <a:t>7/8/2024</a:t>
            </a:fld>
            <a:endParaRPr lang="en-US"/>
          </a:p>
        </p:txBody>
      </p:sp>
      <p:sp>
        <p:nvSpPr>
          <p:cNvPr id="5" name="Footer Placeholder 4">
            <a:extLst>
              <a:ext uri="{FF2B5EF4-FFF2-40B4-BE49-F238E27FC236}">
                <a16:creationId xmlns:a16="http://schemas.microsoft.com/office/drawing/2014/main" id="{DD9175F0-F75B-E7DD-FEC7-7CB464092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C59DB-A746-64F8-2A17-E8C4F75EE4C1}"/>
              </a:ext>
            </a:extLst>
          </p:cNvPr>
          <p:cNvSpPr>
            <a:spLocks noGrp="1"/>
          </p:cNvSpPr>
          <p:nvPr>
            <p:ph type="sldNum" sz="quarter" idx="12"/>
          </p:nvPr>
        </p:nvSpPr>
        <p:spPr/>
        <p:txBody>
          <a:bodyPr/>
          <a:lstStyle/>
          <a:p>
            <a:fld id="{73A91C3D-5B1E-40DD-ACA4-C22AFA783ED5}" type="slidenum">
              <a:rPr lang="en-US" smtClean="0"/>
              <a:t>‹#›</a:t>
            </a:fld>
            <a:endParaRPr lang="en-US"/>
          </a:p>
        </p:txBody>
      </p:sp>
    </p:spTree>
    <p:extLst>
      <p:ext uri="{BB962C8B-B14F-4D97-AF65-F5344CB8AC3E}">
        <p14:creationId xmlns:p14="http://schemas.microsoft.com/office/powerpoint/2010/main" val="141531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655B-27F8-C683-EF87-50065F22F9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554A2C-E8D7-C7F2-DED4-8B38A847E2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46EAA0-5174-5221-E7E4-85D97D9B73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E50479-B827-B7A5-5F87-7E34DF1820AE}"/>
              </a:ext>
            </a:extLst>
          </p:cNvPr>
          <p:cNvSpPr>
            <a:spLocks noGrp="1"/>
          </p:cNvSpPr>
          <p:nvPr>
            <p:ph type="dt" sz="half" idx="10"/>
          </p:nvPr>
        </p:nvSpPr>
        <p:spPr/>
        <p:txBody>
          <a:bodyPr/>
          <a:lstStyle/>
          <a:p>
            <a:fld id="{C80263A2-5007-4B1E-AA8A-FA9562096AC9}" type="datetimeFigureOut">
              <a:rPr lang="en-US" smtClean="0"/>
              <a:t>7/8/2024</a:t>
            </a:fld>
            <a:endParaRPr lang="en-US"/>
          </a:p>
        </p:txBody>
      </p:sp>
      <p:sp>
        <p:nvSpPr>
          <p:cNvPr id="6" name="Footer Placeholder 5">
            <a:extLst>
              <a:ext uri="{FF2B5EF4-FFF2-40B4-BE49-F238E27FC236}">
                <a16:creationId xmlns:a16="http://schemas.microsoft.com/office/drawing/2014/main" id="{E89B7F45-846E-6A3D-FA0B-9B9588DBB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FAB8F3-7CB4-74FD-0BFD-2B5BDC9FEA16}"/>
              </a:ext>
            </a:extLst>
          </p:cNvPr>
          <p:cNvSpPr>
            <a:spLocks noGrp="1"/>
          </p:cNvSpPr>
          <p:nvPr>
            <p:ph type="sldNum" sz="quarter" idx="12"/>
          </p:nvPr>
        </p:nvSpPr>
        <p:spPr/>
        <p:txBody>
          <a:bodyPr/>
          <a:lstStyle/>
          <a:p>
            <a:fld id="{73A91C3D-5B1E-40DD-ACA4-C22AFA783ED5}" type="slidenum">
              <a:rPr lang="en-US" smtClean="0"/>
              <a:t>‹#›</a:t>
            </a:fld>
            <a:endParaRPr lang="en-US"/>
          </a:p>
        </p:txBody>
      </p:sp>
    </p:spTree>
    <p:extLst>
      <p:ext uri="{BB962C8B-B14F-4D97-AF65-F5344CB8AC3E}">
        <p14:creationId xmlns:p14="http://schemas.microsoft.com/office/powerpoint/2010/main" val="2207555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49F9-B406-2359-D47D-C2E3ABA282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354B39-1A4C-F04C-511B-95C4480A5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AC5473-C34E-B27A-F1E6-170A962C98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E98B86-A992-94DA-D1C7-1202DB8ED3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33ADDA-FC73-99DA-B4FF-27DAEC7CAC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D56DC0-3CC7-1E1C-191E-227B963E9A34}"/>
              </a:ext>
            </a:extLst>
          </p:cNvPr>
          <p:cNvSpPr>
            <a:spLocks noGrp="1"/>
          </p:cNvSpPr>
          <p:nvPr>
            <p:ph type="dt" sz="half" idx="10"/>
          </p:nvPr>
        </p:nvSpPr>
        <p:spPr/>
        <p:txBody>
          <a:bodyPr/>
          <a:lstStyle/>
          <a:p>
            <a:fld id="{C80263A2-5007-4B1E-AA8A-FA9562096AC9}" type="datetimeFigureOut">
              <a:rPr lang="en-US" smtClean="0"/>
              <a:t>7/8/2024</a:t>
            </a:fld>
            <a:endParaRPr lang="en-US"/>
          </a:p>
        </p:txBody>
      </p:sp>
      <p:sp>
        <p:nvSpPr>
          <p:cNvPr id="8" name="Footer Placeholder 7">
            <a:extLst>
              <a:ext uri="{FF2B5EF4-FFF2-40B4-BE49-F238E27FC236}">
                <a16:creationId xmlns:a16="http://schemas.microsoft.com/office/drawing/2014/main" id="{DA5A2E93-871D-E741-199C-1CDE7E64EB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EC4E95-3159-CB38-B2B5-5F1A4269AD5F}"/>
              </a:ext>
            </a:extLst>
          </p:cNvPr>
          <p:cNvSpPr>
            <a:spLocks noGrp="1"/>
          </p:cNvSpPr>
          <p:nvPr>
            <p:ph type="sldNum" sz="quarter" idx="12"/>
          </p:nvPr>
        </p:nvSpPr>
        <p:spPr/>
        <p:txBody>
          <a:bodyPr/>
          <a:lstStyle/>
          <a:p>
            <a:fld id="{73A91C3D-5B1E-40DD-ACA4-C22AFA783ED5}" type="slidenum">
              <a:rPr lang="en-US" smtClean="0"/>
              <a:t>‹#›</a:t>
            </a:fld>
            <a:endParaRPr lang="en-US"/>
          </a:p>
        </p:txBody>
      </p:sp>
    </p:spTree>
    <p:extLst>
      <p:ext uri="{BB962C8B-B14F-4D97-AF65-F5344CB8AC3E}">
        <p14:creationId xmlns:p14="http://schemas.microsoft.com/office/powerpoint/2010/main" val="2342763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C502-8D76-E0B5-6A5B-36618D5131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E4A192-D6A1-1601-07D8-DFAFB26FCAFE}"/>
              </a:ext>
            </a:extLst>
          </p:cNvPr>
          <p:cNvSpPr>
            <a:spLocks noGrp="1"/>
          </p:cNvSpPr>
          <p:nvPr>
            <p:ph type="dt" sz="half" idx="10"/>
          </p:nvPr>
        </p:nvSpPr>
        <p:spPr/>
        <p:txBody>
          <a:bodyPr/>
          <a:lstStyle/>
          <a:p>
            <a:fld id="{C80263A2-5007-4B1E-AA8A-FA9562096AC9}" type="datetimeFigureOut">
              <a:rPr lang="en-US" smtClean="0"/>
              <a:t>7/8/2024</a:t>
            </a:fld>
            <a:endParaRPr lang="en-US"/>
          </a:p>
        </p:txBody>
      </p:sp>
      <p:sp>
        <p:nvSpPr>
          <p:cNvPr id="4" name="Footer Placeholder 3">
            <a:extLst>
              <a:ext uri="{FF2B5EF4-FFF2-40B4-BE49-F238E27FC236}">
                <a16:creationId xmlns:a16="http://schemas.microsoft.com/office/drawing/2014/main" id="{23997C42-4D27-E836-5EFC-400495BE93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060F0B-3FF9-4830-70EC-9A9055EAD8C1}"/>
              </a:ext>
            </a:extLst>
          </p:cNvPr>
          <p:cNvSpPr>
            <a:spLocks noGrp="1"/>
          </p:cNvSpPr>
          <p:nvPr>
            <p:ph type="sldNum" sz="quarter" idx="12"/>
          </p:nvPr>
        </p:nvSpPr>
        <p:spPr/>
        <p:txBody>
          <a:bodyPr/>
          <a:lstStyle/>
          <a:p>
            <a:fld id="{73A91C3D-5B1E-40DD-ACA4-C22AFA783ED5}" type="slidenum">
              <a:rPr lang="en-US" smtClean="0"/>
              <a:t>‹#›</a:t>
            </a:fld>
            <a:endParaRPr lang="en-US"/>
          </a:p>
        </p:txBody>
      </p:sp>
    </p:spTree>
    <p:extLst>
      <p:ext uri="{BB962C8B-B14F-4D97-AF65-F5344CB8AC3E}">
        <p14:creationId xmlns:p14="http://schemas.microsoft.com/office/powerpoint/2010/main" val="84785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86777B-AF74-1A6A-7A41-8FDEC6438981}"/>
              </a:ext>
            </a:extLst>
          </p:cNvPr>
          <p:cNvSpPr>
            <a:spLocks noGrp="1"/>
          </p:cNvSpPr>
          <p:nvPr>
            <p:ph type="dt" sz="half" idx="10"/>
          </p:nvPr>
        </p:nvSpPr>
        <p:spPr/>
        <p:txBody>
          <a:bodyPr/>
          <a:lstStyle/>
          <a:p>
            <a:fld id="{C80263A2-5007-4B1E-AA8A-FA9562096AC9}" type="datetimeFigureOut">
              <a:rPr lang="en-US" smtClean="0"/>
              <a:t>7/8/2024</a:t>
            </a:fld>
            <a:endParaRPr lang="en-US"/>
          </a:p>
        </p:txBody>
      </p:sp>
      <p:sp>
        <p:nvSpPr>
          <p:cNvPr id="3" name="Footer Placeholder 2">
            <a:extLst>
              <a:ext uri="{FF2B5EF4-FFF2-40B4-BE49-F238E27FC236}">
                <a16:creationId xmlns:a16="http://schemas.microsoft.com/office/drawing/2014/main" id="{E765070B-CE4B-4A47-A9B5-1B0C08DBB5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F2C201-F878-6156-D5A4-1DCA1CF941C1}"/>
              </a:ext>
            </a:extLst>
          </p:cNvPr>
          <p:cNvSpPr>
            <a:spLocks noGrp="1"/>
          </p:cNvSpPr>
          <p:nvPr>
            <p:ph type="sldNum" sz="quarter" idx="12"/>
          </p:nvPr>
        </p:nvSpPr>
        <p:spPr/>
        <p:txBody>
          <a:bodyPr/>
          <a:lstStyle/>
          <a:p>
            <a:fld id="{73A91C3D-5B1E-40DD-ACA4-C22AFA783ED5}" type="slidenum">
              <a:rPr lang="en-US" smtClean="0"/>
              <a:t>‹#›</a:t>
            </a:fld>
            <a:endParaRPr lang="en-US"/>
          </a:p>
        </p:txBody>
      </p:sp>
    </p:spTree>
    <p:extLst>
      <p:ext uri="{BB962C8B-B14F-4D97-AF65-F5344CB8AC3E}">
        <p14:creationId xmlns:p14="http://schemas.microsoft.com/office/powerpoint/2010/main" val="175842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73FD-E0EF-3522-0B26-2932EDB36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8E7CB6-4354-8F93-9AE1-7D8985E2A2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2B47AC-65A7-F660-2364-7000A88E4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CC750-B018-C5D9-8CE8-A961299B9AD7}"/>
              </a:ext>
            </a:extLst>
          </p:cNvPr>
          <p:cNvSpPr>
            <a:spLocks noGrp="1"/>
          </p:cNvSpPr>
          <p:nvPr>
            <p:ph type="dt" sz="half" idx="10"/>
          </p:nvPr>
        </p:nvSpPr>
        <p:spPr/>
        <p:txBody>
          <a:bodyPr/>
          <a:lstStyle/>
          <a:p>
            <a:fld id="{C80263A2-5007-4B1E-AA8A-FA9562096AC9}" type="datetimeFigureOut">
              <a:rPr lang="en-US" smtClean="0"/>
              <a:t>7/8/2024</a:t>
            </a:fld>
            <a:endParaRPr lang="en-US"/>
          </a:p>
        </p:txBody>
      </p:sp>
      <p:sp>
        <p:nvSpPr>
          <p:cNvPr id="6" name="Footer Placeholder 5">
            <a:extLst>
              <a:ext uri="{FF2B5EF4-FFF2-40B4-BE49-F238E27FC236}">
                <a16:creationId xmlns:a16="http://schemas.microsoft.com/office/drawing/2014/main" id="{820DCA5B-FF10-AA59-E123-E212C47B00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FB9578-5617-6056-CBA4-F062E22B0476}"/>
              </a:ext>
            </a:extLst>
          </p:cNvPr>
          <p:cNvSpPr>
            <a:spLocks noGrp="1"/>
          </p:cNvSpPr>
          <p:nvPr>
            <p:ph type="sldNum" sz="quarter" idx="12"/>
          </p:nvPr>
        </p:nvSpPr>
        <p:spPr/>
        <p:txBody>
          <a:bodyPr/>
          <a:lstStyle/>
          <a:p>
            <a:fld id="{73A91C3D-5B1E-40DD-ACA4-C22AFA783ED5}" type="slidenum">
              <a:rPr lang="en-US" smtClean="0"/>
              <a:t>‹#›</a:t>
            </a:fld>
            <a:endParaRPr lang="en-US"/>
          </a:p>
        </p:txBody>
      </p:sp>
    </p:spTree>
    <p:extLst>
      <p:ext uri="{BB962C8B-B14F-4D97-AF65-F5344CB8AC3E}">
        <p14:creationId xmlns:p14="http://schemas.microsoft.com/office/powerpoint/2010/main" val="2019345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546D1-11CA-4641-F291-6907F7CB05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D04810-D59D-8F40-075F-9EFE4496F1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F8893A-60B1-93AD-AB94-FE8F07DE4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FC255-C483-444B-2F5C-098EF8C16363}"/>
              </a:ext>
            </a:extLst>
          </p:cNvPr>
          <p:cNvSpPr>
            <a:spLocks noGrp="1"/>
          </p:cNvSpPr>
          <p:nvPr>
            <p:ph type="dt" sz="half" idx="10"/>
          </p:nvPr>
        </p:nvSpPr>
        <p:spPr/>
        <p:txBody>
          <a:bodyPr/>
          <a:lstStyle/>
          <a:p>
            <a:fld id="{C80263A2-5007-4B1E-AA8A-FA9562096AC9}" type="datetimeFigureOut">
              <a:rPr lang="en-US" smtClean="0"/>
              <a:t>7/8/2024</a:t>
            </a:fld>
            <a:endParaRPr lang="en-US"/>
          </a:p>
        </p:txBody>
      </p:sp>
      <p:sp>
        <p:nvSpPr>
          <p:cNvPr id="6" name="Footer Placeholder 5">
            <a:extLst>
              <a:ext uri="{FF2B5EF4-FFF2-40B4-BE49-F238E27FC236}">
                <a16:creationId xmlns:a16="http://schemas.microsoft.com/office/drawing/2014/main" id="{D231AAD9-FF1D-F09F-9AE4-979C39330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E1F92A-33BB-7227-E2D1-71736C7ED72D}"/>
              </a:ext>
            </a:extLst>
          </p:cNvPr>
          <p:cNvSpPr>
            <a:spLocks noGrp="1"/>
          </p:cNvSpPr>
          <p:nvPr>
            <p:ph type="sldNum" sz="quarter" idx="12"/>
          </p:nvPr>
        </p:nvSpPr>
        <p:spPr/>
        <p:txBody>
          <a:bodyPr/>
          <a:lstStyle/>
          <a:p>
            <a:fld id="{73A91C3D-5B1E-40DD-ACA4-C22AFA783ED5}" type="slidenum">
              <a:rPr lang="en-US" smtClean="0"/>
              <a:t>‹#›</a:t>
            </a:fld>
            <a:endParaRPr lang="en-US"/>
          </a:p>
        </p:txBody>
      </p:sp>
    </p:spTree>
    <p:extLst>
      <p:ext uri="{BB962C8B-B14F-4D97-AF65-F5344CB8AC3E}">
        <p14:creationId xmlns:p14="http://schemas.microsoft.com/office/powerpoint/2010/main" val="119702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9E779-EDF0-E1BF-FF05-2614B242C4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8BFD63-9D8F-A57F-5CF2-6C556EA2C8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98FCD-FB3F-6526-7407-EDD471B35F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263A2-5007-4B1E-AA8A-FA9562096AC9}" type="datetimeFigureOut">
              <a:rPr lang="en-US" smtClean="0"/>
              <a:t>7/8/2024</a:t>
            </a:fld>
            <a:endParaRPr lang="en-US"/>
          </a:p>
        </p:txBody>
      </p:sp>
      <p:sp>
        <p:nvSpPr>
          <p:cNvPr id="5" name="Footer Placeholder 4">
            <a:extLst>
              <a:ext uri="{FF2B5EF4-FFF2-40B4-BE49-F238E27FC236}">
                <a16:creationId xmlns:a16="http://schemas.microsoft.com/office/drawing/2014/main" id="{3B862849-4116-7F36-63BC-C85E5668FA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53B65C-B507-609B-5FBA-9BCD606865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A91C3D-5B1E-40DD-ACA4-C22AFA783ED5}" type="slidenum">
              <a:rPr lang="en-US" smtClean="0"/>
              <a:t>‹#›</a:t>
            </a:fld>
            <a:endParaRPr lang="en-US"/>
          </a:p>
        </p:txBody>
      </p:sp>
    </p:spTree>
    <p:extLst>
      <p:ext uri="{BB962C8B-B14F-4D97-AF65-F5344CB8AC3E}">
        <p14:creationId xmlns:p14="http://schemas.microsoft.com/office/powerpoint/2010/main" val="3974798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7.jpg"/><Relationship Id="rId4" Type="http://schemas.openxmlformats.org/officeDocument/2006/relationships/image" Target="../media/image6.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29F51-BA77-B023-8811-F73C4AFED451}"/>
              </a:ext>
            </a:extLst>
          </p:cNvPr>
          <p:cNvSpPr>
            <a:spLocks noGrp="1"/>
          </p:cNvSpPr>
          <p:nvPr>
            <p:ph type="ctrTitle"/>
          </p:nvPr>
        </p:nvSpPr>
        <p:spPr/>
        <p:txBody>
          <a:bodyPr/>
          <a:lstStyle/>
          <a:p>
            <a:r>
              <a:rPr lang="en-US" b="1" dirty="0"/>
              <a:t>Methods</a:t>
            </a:r>
          </a:p>
        </p:txBody>
      </p:sp>
      <p:sp>
        <p:nvSpPr>
          <p:cNvPr id="3" name="Subtitle 2">
            <a:extLst>
              <a:ext uri="{FF2B5EF4-FFF2-40B4-BE49-F238E27FC236}">
                <a16:creationId xmlns:a16="http://schemas.microsoft.com/office/drawing/2014/main" id="{2DA5B78B-674D-F37A-5017-791D61C5212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79022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730165"/>
            <a:ext cx="10515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Calling a Method </a:t>
            </a:r>
            <a:r>
              <a:rPr lang="en-US" altLang="en-US" sz="2000" dirty="0">
                <a:latin typeface="Times New Roman" panose="02020603050405020304" pitchFamily="18" charset="0"/>
                <a:cs typeface="Arial"/>
              </a:rPr>
              <a:t>(1 of 2)</a:t>
            </a:r>
          </a:p>
        </p:txBody>
      </p:sp>
      <p:sp>
        <p:nvSpPr>
          <p:cNvPr id="3" name="Content Placeholder 2"/>
          <p:cNvSpPr>
            <a:spLocks noGrp="1"/>
          </p:cNvSpPr>
          <p:nvPr>
            <p:ph type="body" idx="1"/>
          </p:nvPr>
        </p:nvSpPr>
        <p:spPr>
          <a:xfrm>
            <a:off x="1181100" y="1962151"/>
            <a:ext cx="9134475" cy="2103110"/>
          </a:xfrm>
        </p:spPr>
        <p:txBody>
          <a:bodyPr vert="horz" wrap="square" lIns="91425" tIns="91425" rIns="91425" bIns="91425" rtlCol="0">
            <a:spAutoFit/>
          </a:bodyPr>
          <a:lstStyle/>
          <a:p>
            <a:pPr marL="255651" indent="-255651" fontAlgn="base">
              <a:spcAft>
                <a:spcPct val="0"/>
              </a:spcAft>
            </a:pPr>
            <a:r>
              <a:rPr lang="en-US" altLang="en-US" sz="2400" dirty="0">
                <a:solidFill>
                  <a:srgbClr val="000000"/>
                </a:solidFill>
                <a:latin typeface="Arial (Body)"/>
              </a:rPr>
              <a:t>A method executes when it is called</a:t>
            </a:r>
          </a:p>
          <a:p>
            <a:pPr marL="255651" indent="-255651" fontAlgn="base">
              <a:spcAft>
                <a:spcPct val="0"/>
              </a:spcAft>
            </a:pPr>
            <a:r>
              <a:rPr lang="en-US" altLang="en-US" sz="2400" dirty="0">
                <a:solidFill>
                  <a:srgbClr val="000000"/>
                </a:solidFill>
                <a:latin typeface="Arial (Body)"/>
              </a:rPr>
              <a:t>Event handlers are called when specific events take place. However, methods are executed by </a:t>
            </a:r>
            <a:r>
              <a:rPr lang="en-US" altLang="en-US" sz="2400" b="1" dirty="0">
                <a:solidFill>
                  <a:srgbClr val="000000"/>
                </a:solidFill>
                <a:latin typeface="Arial (Body)"/>
              </a:rPr>
              <a:t>method call statements</a:t>
            </a:r>
            <a:r>
              <a:rPr lang="en-US" altLang="en-US" sz="2400" dirty="0">
                <a:solidFill>
                  <a:srgbClr val="000000"/>
                </a:solidFill>
                <a:latin typeface="Arial (Body)"/>
              </a:rPr>
              <a:t>.</a:t>
            </a:r>
          </a:p>
          <a:p>
            <a:pPr marL="255651" indent="-255651" fontAlgn="base">
              <a:spcAft>
                <a:spcPct val="0"/>
              </a:spcAft>
            </a:pPr>
            <a:r>
              <a:rPr lang="en-US" altLang="en-US" sz="2400" dirty="0">
                <a:solidFill>
                  <a:srgbClr val="000000"/>
                </a:solidFill>
                <a:latin typeface="Arial (Body)"/>
              </a:rPr>
              <a:t>A method call statement is the name of the method followed by a pair of parentheses. For example: (see next slide)</a:t>
            </a:r>
          </a:p>
        </p:txBody>
      </p:sp>
    </p:spTree>
    <p:extLst>
      <p:ext uri="{BB962C8B-B14F-4D97-AF65-F5344CB8AC3E}">
        <p14:creationId xmlns:p14="http://schemas.microsoft.com/office/powerpoint/2010/main" val="415022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624" y="682540"/>
            <a:ext cx="7515225" cy="747882"/>
          </a:xfrm>
        </p:spPr>
        <p:txBody>
          <a:bodyPr vert="horz" wrap="square"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Calling a Method </a:t>
            </a:r>
            <a:r>
              <a:rPr lang="en-US" altLang="en-US" sz="2000" dirty="0">
                <a:latin typeface="Times New Roman" panose="02020603050405020304" pitchFamily="18" charset="0"/>
                <a:cs typeface="Arial"/>
              </a:rPr>
              <a:t>(2 of 2)</a:t>
            </a:r>
          </a:p>
        </p:txBody>
      </p:sp>
      <p:grpSp>
        <p:nvGrpSpPr>
          <p:cNvPr id="12" name="Group 11" descr="The code has 10 lines, as follows. Line 1. Private void go button underscore click left parenthesis object sender comma, event a r g s e right parenthesis. Line 2. Left brace. Line 3, indented. Message box period show left parenthesis double quote this is the go button underscore click method period double quote right parenthesis semicolon. Line 4, indented. Display message left parenthesis right parenthesis semicolon. Line 5. Right brace. Line 6. Blank. Line 7. Private display message left parenthesis right parenthesis. Line 8. Left brace. Line 9, indented. Message box period show left parenthesis double quote this is the display message method period double quote right parenthesis semicolon. Line 1o. Right brace.  There is a red arrow pointing from line 4, display message left parenthesis right parenthesis semicolon, to line 7, private display message left parenthesis right parenthesis.">
            <a:extLst>
              <a:ext uri="{FF2B5EF4-FFF2-40B4-BE49-F238E27FC236}">
                <a16:creationId xmlns:a16="http://schemas.microsoft.com/office/drawing/2014/main" id="{0E1238F3-B5B0-AE16-FC49-7BD6A9258C74}"/>
              </a:ext>
            </a:extLst>
          </p:cNvPr>
          <p:cNvGrpSpPr/>
          <p:nvPr/>
        </p:nvGrpSpPr>
        <p:grpSpPr>
          <a:xfrm>
            <a:off x="1737905" y="2020330"/>
            <a:ext cx="7611291" cy="2554545"/>
            <a:chOff x="914400" y="1994263"/>
            <a:chExt cx="7611291" cy="2554545"/>
          </a:xfrm>
        </p:grpSpPr>
        <p:sp>
          <p:nvSpPr>
            <p:cNvPr id="3" name="TextBox 2">
              <a:extLst>
                <a:ext uri="{FF2B5EF4-FFF2-40B4-BE49-F238E27FC236}">
                  <a16:creationId xmlns:a16="http://schemas.microsoft.com/office/drawing/2014/main" id="{EB9FC03E-A340-94E0-D191-40D07A848A90}"/>
                </a:ext>
              </a:extLst>
            </p:cNvPr>
            <p:cNvSpPr txBox="1"/>
            <p:nvPr/>
          </p:nvSpPr>
          <p:spPr>
            <a:xfrm>
              <a:off x="1280160" y="1994263"/>
              <a:ext cx="7245531" cy="2554545"/>
            </a:xfrm>
            <a:prstGeom prst="rect">
              <a:avLst/>
            </a:prstGeom>
            <a:noFill/>
          </p:spPr>
          <p:txBody>
            <a:bodyPr wrap="square" rtlCol="0">
              <a:spAutoFit/>
            </a:bodyPr>
            <a:lstStyle/>
            <a:p>
              <a:r>
                <a:rPr lang="en-US" sz="1600" dirty="0">
                  <a:solidFill>
                    <a:srgbClr val="0000FF"/>
                  </a:solidFill>
                  <a:latin typeface="Cascadia Mono" panose="020B0609020000020004" pitchFamily="49" charset="0"/>
                </a:rPr>
                <a:t>private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goButton_Click</a:t>
              </a:r>
              <a:r>
                <a:rPr lang="en-US" sz="1600" dirty="0">
                  <a:solidFill>
                    <a:srgbClr val="000000"/>
                  </a:solidFill>
                  <a:latin typeface="Cascadia Mono" panose="020B0609020000020004" pitchFamily="49" charset="0"/>
                </a:rPr>
                <a:t>(</a:t>
              </a:r>
              <a:r>
                <a:rPr lang="en-US" sz="1600" dirty="0">
                  <a:solidFill>
                    <a:srgbClr val="0000FF"/>
                  </a:solidFill>
                  <a:latin typeface="Cascadia Mono" panose="020B0609020000020004" pitchFamily="49" charset="0"/>
                </a:rPr>
                <a:t>object</a:t>
              </a:r>
              <a:r>
                <a:rPr lang="en-US" sz="1600" dirty="0">
                  <a:solidFill>
                    <a:srgbClr val="000000"/>
                  </a:solidFill>
                  <a:latin typeface="Cascadia Mono" panose="020B0609020000020004" pitchFamily="49" charset="0"/>
                </a:rPr>
                <a:t> sender, </a:t>
              </a:r>
              <a:r>
                <a:rPr lang="en-US" sz="1600" dirty="0" err="1">
                  <a:solidFill>
                    <a:srgbClr val="000000"/>
                  </a:solidFill>
                  <a:latin typeface="Cascadia Mono" panose="020B0609020000020004" pitchFamily="49" charset="0"/>
                </a:rPr>
                <a:t>EventArgs</a:t>
              </a:r>
              <a:r>
                <a:rPr lang="en-US" sz="1600" dirty="0">
                  <a:solidFill>
                    <a:srgbClr val="000000"/>
                  </a:solidFill>
                  <a:latin typeface="Cascadia Mono" panose="020B0609020000020004" pitchFamily="49" charset="0"/>
                </a:rPr>
                <a:t> e)</a:t>
              </a: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MessageBox.Show</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"This is the </a:t>
              </a:r>
              <a:r>
                <a:rPr lang="en-US" sz="1600" dirty="0" err="1">
                  <a:solidFill>
                    <a:srgbClr val="A31515"/>
                  </a:solidFill>
                  <a:latin typeface="Cascadia Mono" panose="020B0609020000020004" pitchFamily="49" charset="0"/>
                </a:rPr>
                <a:t>goButton_Click</a:t>
              </a:r>
              <a:r>
                <a:rPr lang="en-US" sz="1600" dirty="0">
                  <a:solidFill>
                    <a:srgbClr val="A31515"/>
                  </a:solidFill>
                  <a:latin typeface="Cascadia Mono" panose="020B0609020000020004" pitchFamily="49" charset="0"/>
                </a:rPr>
                <a:t> method."</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DisplayMessage</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a:t>
              </a:r>
            </a:p>
            <a:p>
              <a:endParaRPr lang="en-US" sz="1600" dirty="0">
                <a:latin typeface="Cascadia Mono" panose="020B0609020000020004" pitchFamily="49" charset="0"/>
              </a:endParaRPr>
            </a:p>
            <a:p>
              <a:r>
                <a:rPr lang="en-US" sz="1600" dirty="0">
                  <a:solidFill>
                    <a:srgbClr val="0000FF"/>
                  </a:solidFill>
                  <a:latin typeface="Cascadia Mono" panose="020B0609020000020004" pitchFamily="49" charset="0"/>
                </a:rPr>
                <a:t>private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DisplayMessage</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MessageBox.Show</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"This is the </a:t>
              </a:r>
              <a:r>
                <a:rPr lang="en-US" sz="1600" dirty="0" err="1">
                  <a:solidFill>
                    <a:srgbClr val="A31515"/>
                  </a:solidFill>
                  <a:latin typeface="Cascadia Mono" panose="020B0609020000020004" pitchFamily="49" charset="0"/>
                </a:rPr>
                <a:t>DisplayMessage</a:t>
              </a:r>
              <a:r>
                <a:rPr lang="en-US" sz="1600" dirty="0">
                  <a:solidFill>
                    <a:srgbClr val="A31515"/>
                  </a:solidFill>
                  <a:latin typeface="Cascadia Mono" panose="020B0609020000020004" pitchFamily="49" charset="0"/>
                </a:rPr>
                <a:t> method."</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a:t>
              </a:r>
            </a:p>
          </p:txBody>
        </p:sp>
        <p:cxnSp>
          <p:nvCxnSpPr>
            <p:cNvPr id="5" name="Straight Connector 4">
              <a:extLst>
                <a:ext uri="{FF2B5EF4-FFF2-40B4-BE49-F238E27FC236}">
                  <a16:creationId xmlns:a16="http://schemas.microsoft.com/office/drawing/2014/main" id="{122AB547-6127-0576-71FA-54A3FC880C9D}"/>
                </a:ext>
              </a:extLst>
            </p:cNvPr>
            <p:cNvCxnSpPr/>
            <p:nvPr/>
          </p:nvCxnSpPr>
          <p:spPr>
            <a:xfrm flipH="1">
              <a:off x="914400" y="2891246"/>
              <a:ext cx="83602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D07E903-E589-D67B-9667-67206980C1CB}"/>
                </a:ext>
              </a:extLst>
            </p:cNvPr>
            <p:cNvCxnSpPr/>
            <p:nvPr/>
          </p:nvCxnSpPr>
          <p:spPr>
            <a:xfrm>
              <a:off x="914400" y="2891246"/>
              <a:ext cx="0" cy="74893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9E8C14F-9C65-A932-6265-4982A4D20A3D}"/>
                </a:ext>
              </a:extLst>
            </p:cNvPr>
            <p:cNvCxnSpPr/>
            <p:nvPr/>
          </p:nvCxnSpPr>
          <p:spPr>
            <a:xfrm>
              <a:off x="914400" y="3640183"/>
              <a:ext cx="358296" cy="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4450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552" y="663490"/>
            <a:ext cx="9353550" cy="747882"/>
          </a:xfrm>
        </p:spPr>
        <p:txBody>
          <a:bodyPr vert="horz" wrap="square"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Concept of Return Point</a:t>
            </a:r>
          </a:p>
        </p:txBody>
      </p:sp>
      <p:sp>
        <p:nvSpPr>
          <p:cNvPr id="3" name="Text Placeholder 2"/>
          <p:cNvSpPr>
            <a:spLocks noGrp="1"/>
          </p:cNvSpPr>
          <p:nvPr>
            <p:ph type="body" idx="1"/>
          </p:nvPr>
        </p:nvSpPr>
        <p:spPr>
          <a:xfrm>
            <a:off x="1129552" y="1887069"/>
            <a:ext cx="8890747" cy="3228546"/>
          </a:xfrm>
        </p:spPr>
        <p:txBody>
          <a:bodyPr vert="horz" wrap="square" lIns="91425" tIns="91425" rIns="91425" bIns="91425" rtlCol="0">
            <a:spAutoFit/>
          </a:bodyPr>
          <a:lstStyle/>
          <a:p>
            <a:pPr marL="255651" indent="-255651" fontAlgn="base">
              <a:spcAft>
                <a:spcPct val="0"/>
              </a:spcAft>
            </a:pPr>
            <a:r>
              <a:rPr lang="en-US" altLang="en-US" sz="2400" dirty="0">
                <a:solidFill>
                  <a:srgbClr val="000000"/>
                </a:solidFill>
                <a:latin typeface="Arial (Body)"/>
              </a:rPr>
              <a:t>When calling a method, the system needs to know where the program should return after the method ends</a:t>
            </a:r>
          </a:p>
          <a:p>
            <a:pPr marL="255651" indent="-255651" fontAlgn="base">
              <a:spcAft>
                <a:spcPct val="0"/>
              </a:spcAft>
            </a:pPr>
            <a:r>
              <a:rPr lang="en-US" altLang="en-US" sz="2400" dirty="0">
                <a:solidFill>
                  <a:srgbClr val="000000"/>
                </a:solidFill>
                <a:latin typeface="Arial (Body)"/>
              </a:rPr>
              <a:t>The system saves the memory address of the location, called the </a:t>
            </a:r>
            <a:r>
              <a:rPr lang="en-US" altLang="en-US" sz="2400" b="1" dirty="0">
                <a:solidFill>
                  <a:srgbClr val="000000"/>
                </a:solidFill>
                <a:latin typeface="Arial (Body)"/>
              </a:rPr>
              <a:t>return point</a:t>
            </a:r>
            <a:r>
              <a:rPr lang="en-US" altLang="en-US" sz="2400" dirty="0">
                <a:solidFill>
                  <a:srgbClr val="000000"/>
                </a:solidFill>
                <a:latin typeface="Arial (Body)"/>
              </a:rPr>
              <a:t>, to which it should return</a:t>
            </a:r>
          </a:p>
          <a:p>
            <a:pPr marL="255651" indent="-255651" fontAlgn="base">
              <a:spcAft>
                <a:spcPct val="0"/>
              </a:spcAft>
            </a:pPr>
            <a:r>
              <a:rPr lang="en-US" altLang="en-US" sz="2400" dirty="0">
                <a:solidFill>
                  <a:srgbClr val="000000"/>
                </a:solidFill>
                <a:latin typeface="Arial (Body)"/>
              </a:rPr>
              <a:t>The system jumps to the method and executes the statements in its body</a:t>
            </a:r>
          </a:p>
          <a:p>
            <a:pPr marL="255651" indent="-255651" fontAlgn="base">
              <a:spcAft>
                <a:spcPct val="0"/>
              </a:spcAft>
            </a:pPr>
            <a:r>
              <a:rPr lang="en-US" altLang="en-US" sz="2400" dirty="0">
                <a:solidFill>
                  <a:srgbClr val="000000"/>
                </a:solidFill>
                <a:latin typeface="Arial (Body)"/>
              </a:rPr>
              <a:t>When the method ends, the system jumps back to the return point and resumes execution</a:t>
            </a:r>
          </a:p>
        </p:txBody>
      </p:sp>
    </p:spTree>
    <p:extLst>
      <p:ext uri="{BB962C8B-B14F-4D97-AF65-F5344CB8AC3E}">
        <p14:creationId xmlns:p14="http://schemas.microsoft.com/office/powerpoint/2010/main" val="1322010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025" y="653965"/>
            <a:ext cx="9572625" cy="747882"/>
          </a:xfrm>
        </p:spPr>
        <p:txBody>
          <a:bodyPr vert="horz" wrap="square"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Top-Down Design</a:t>
            </a:r>
          </a:p>
        </p:txBody>
      </p:sp>
      <p:sp>
        <p:nvSpPr>
          <p:cNvPr id="3" name="Text Placeholder 2"/>
          <p:cNvSpPr>
            <a:spLocks noGrp="1"/>
          </p:cNvSpPr>
          <p:nvPr>
            <p:ph type="body" idx="1"/>
          </p:nvPr>
        </p:nvSpPr>
        <p:spPr>
          <a:xfrm>
            <a:off x="748553" y="1825626"/>
            <a:ext cx="10515600" cy="3985163"/>
          </a:xfrm>
        </p:spPr>
        <p:txBody>
          <a:bodyPr vert="horz" wrap="square" lIns="91425" tIns="91425" rIns="91425" bIns="91425" rtlCol="0">
            <a:spAutoFit/>
          </a:bodyPr>
          <a:lstStyle/>
          <a:p>
            <a:pPr marL="255651" indent="-255651" fontAlgn="base">
              <a:spcAft>
                <a:spcPct val="0"/>
              </a:spcAft>
            </a:pPr>
            <a:r>
              <a:rPr lang="en-US" altLang="en-US" sz="2200" dirty="0">
                <a:solidFill>
                  <a:srgbClr val="000000"/>
                </a:solidFill>
                <a:latin typeface="Arial (Body)"/>
              </a:rPr>
              <a:t>To modularize a program, programmers commonly use a technique known as </a:t>
            </a:r>
            <a:r>
              <a:rPr lang="en-US" altLang="en-US" sz="2200" b="1" dirty="0">
                <a:solidFill>
                  <a:srgbClr val="000000"/>
                </a:solidFill>
                <a:latin typeface="Arial (Body)"/>
              </a:rPr>
              <a:t>top-down design</a:t>
            </a:r>
          </a:p>
          <a:p>
            <a:pPr marL="255651" indent="-255651" fontAlgn="base">
              <a:spcAft>
                <a:spcPct val="0"/>
              </a:spcAft>
            </a:pPr>
            <a:r>
              <a:rPr lang="en-US" altLang="en-US" sz="2200" dirty="0">
                <a:solidFill>
                  <a:srgbClr val="000000"/>
                </a:solidFill>
                <a:latin typeface="Arial (Body)"/>
              </a:rPr>
              <a:t>It breaks down an algorithm to methods</a:t>
            </a:r>
          </a:p>
          <a:p>
            <a:pPr marL="255651" indent="-255651" fontAlgn="base">
              <a:spcAft>
                <a:spcPct val="0"/>
              </a:spcAft>
            </a:pPr>
            <a:r>
              <a:rPr lang="en-US" altLang="en-US" sz="2200" dirty="0">
                <a:solidFill>
                  <a:srgbClr val="000000"/>
                </a:solidFill>
                <a:latin typeface="Arial (Body)"/>
              </a:rPr>
              <a:t>The process is performed in the following manner:</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rPr>
              <a:t>The overall task that the program is to perform is broken down into a series of subtasks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rPr>
              <a:t>Each subtask is examined to determine whether it can be further broken down into more subtasks. This step is repeated until no more subtasks can be identified</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rPr>
              <a:t>Once all the subtasks have been identified, they are written in code as methods</a:t>
            </a:r>
          </a:p>
        </p:txBody>
      </p:sp>
    </p:spTree>
    <p:extLst>
      <p:ext uri="{BB962C8B-B14F-4D97-AF65-F5344CB8AC3E}">
        <p14:creationId xmlns:p14="http://schemas.microsoft.com/office/powerpoint/2010/main" val="3490081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953" y="520745"/>
            <a:ext cx="8229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Passing Arguments to Methods</a:t>
            </a:r>
            <a:endParaRPr lang="en-US" altLang="en-US" sz="2000" dirty="0">
              <a:latin typeface="Times New Roman" panose="02020603050405020304" pitchFamily="18" charset="0"/>
              <a:cs typeface="Arial"/>
            </a:endParaRPr>
          </a:p>
        </p:txBody>
      </p:sp>
      <p:sp>
        <p:nvSpPr>
          <p:cNvPr id="3" name="Text Placeholder 2"/>
          <p:cNvSpPr>
            <a:spLocks noGrp="1"/>
          </p:cNvSpPr>
          <p:nvPr>
            <p:ph idx="1"/>
          </p:nvPr>
        </p:nvSpPr>
        <p:spPr>
          <a:xfrm>
            <a:off x="1457325" y="1433366"/>
            <a:ext cx="8229600" cy="1251916"/>
          </a:xfrm>
        </p:spPr>
        <p:txBody>
          <a:bodyPr vert="horz" wrap="square" lIns="91425" tIns="91425" rIns="91425" bIns="91425" rtlCol="0">
            <a:spAutoFit/>
          </a:bodyPr>
          <a:lstStyle/>
          <a:p>
            <a:pPr marL="255651" indent="-255651" fontAlgn="base">
              <a:spcAft>
                <a:spcPct val="0"/>
              </a:spcAft>
            </a:pPr>
            <a:r>
              <a:rPr lang="en-US" altLang="en-US" sz="1800" dirty="0">
                <a:solidFill>
                  <a:srgbClr val="000000"/>
                </a:solidFill>
                <a:latin typeface="Arial (Body)"/>
              </a:rPr>
              <a:t>An </a:t>
            </a:r>
            <a:r>
              <a:rPr lang="en-US" altLang="en-US" sz="1800" b="1" dirty="0">
                <a:solidFill>
                  <a:srgbClr val="000000"/>
                </a:solidFill>
                <a:latin typeface="Arial (Body)"/>
              </a:rPr>
              <a:t>argument</a:t>
            </a:r>
            <a:r>
              <a:rPr lang="en-US" altLang="en-US" sz="1800" dirty="0">
                <a:solidFill>
                  <a:srgbClr val="000000"/>
                </a:solidFill>
                <a:latin typeface="Arial (Body)"/>
              </a:rPr>
              <a:t> is any piece of data that is passed into a method when the method is called</a:t>
            </a:r>
          </a:p>
          <a:p>
            <a:pPr marL="741553" lvl="1" indent="-284353" fontAlgn="base">
              <a:spcAft>
                <a:spcPct val="0"/>
              </a:spcAft>
              <a:buFont typeface="Arial" panose="020B0604020202020204" pitchFamily="34" charset="0"/>
              <a:buChar char="–"/>
            </a:pPr>
            <a:r>
              <a:rPr lang="en-US" altLang="en-US" sz="1800" dirty="0">
                <a:solidFill>
                  <a:srgbClr val="000000"/>
                </a:solidFill>
                <a:latin typeface="Arial (Body)"/>
              </a:rPr>
              <a:t>In the following, the statement calls the </a:t>
            </a:r>
            <a:r>
              <a:rPr lang="en-US" altLang="en-US" sz="1800" dirty="0">
                <a:solidFill>
                  <a:srgbClr val="000000"/>
                </a:solidFill>
                <a:latin typeface="Courier New" panose="02070309020205020404" pitchFamily="49" charset="0"/>
                <a:cs typeface="Courier New" panose="02070309020205020404" pitchFamily="49" charset="0"/>
              </a:rPr>
              <a:t>MessageBox.Show</a:t>
            </a:r>
            <a:r>
              <a:rPr lang="en-US" altLang="en-US" sz="1800" dirty="0">
                <a:solidFill>
                  <a:srgbClr val="000000"/>
                </a:solidFill>
                <a:latin typeface="Arial (Body)"/>
              </a:rPr>
              <a:t> method and passes the string </a:t>
            </a:r>
            <a:r>
              <a:rPr lang="en-US" altLang="en-US" sz="1800" dirty="0">
                <a:solidFill>
                  <a:srgbClr val="000000"/>
                </a:solidFill>
                <a:latin typeface="Courier New" panose="02070309020205020404" pitchFamily="49" charset="0"/>
                <a:cs typeface="Courier New" panose="02070309020205020404" pitchFamily="49" charset="0"/>
              </a:rPr>
              <a:t>"Hello" </a:t>
            </a:r>
            <a:r>
              <a:rPr lang="en-US" altLang="en-US" sz="1800" dirty="0">
                <a:solidFill>
                  <a:srgbClr val="000000"/>
                </a:solidFill>
                <a:latin typeface="Arial (Body)"/>
              </a:rPr>
              <a:t>as an argument:</a:t>
            </a:r>
          </a:p>
        </p:txBody>
      </p:sp>
      <p:sp>
        <p:nvSpPr>
          <p:cNvPr id="4" name="Content Placeholder 3"/>
          <p:cNvSpPr>
            <a:spLocks noGrp="1"/>
          </p:cNvSpPr>
          <p:nvPr>
            <p:ph idx="13"/>
          </p:nvPr>
        </p:nvSpPr>
        <p:spPr>
          <a:xfrm>
            <a:off x="1427514" y="3308203"/>
            <a:ext cx="8229600" cy="1079110"/>
          </a:xfrm>
        </p:spPr>
        <p:txBody>
          <a:bodyPr/>
          <a:lstStyle/>
          <a:p>
            <a:pPr marL="255651" indent="-255651" fontAlgn="base">
              <a:spcAft>
                <a:spcPct val="0"/>
              </a:spcAft>
            </a:pPr>
            <a:r>
              <a:rPr lang="en-US" altLang="en-US" sz="1800" dirty="0">
                <a:solidFill>
                  <a:srgbClr val="000000"/>
                </a:solidFill>
                <a:latin typeface="Arial (Body)"/>
              </a:rPr>
              <a:t>A </a:t>
            </a:r>
            <a:r>
              <a:rPr lang="en-US" altLang="en-US" sz="1800" b="1" dirty="0">
                <a:solidFill>
                  <a:srgbClr val="000000"/>
                </a:solidFill>
                <a:latin typeface="Arial (Body)"/>
              </a:rPr>
              <a:t>parameter</a:t>
            </a:r>
            <a:r>
              <a:rPr lang="en-US" altLang="en-US" sz="1800" dirty="0">
                <a:solidFill>
                  <a:srgbClr val="000000"/>
                </a:solidFill>
                <a:latin typeface="Arial (Body)"/>
              </a:rPr>
              <a:t> is a variable that receives an argument that is passed into a method</a:t>
            </a:r>
          </a:p>
          <a:p>
            <a:pPr marL="741553" lvl="1" indent="-284353" fontAlgn="base">
              <a:spcAft>
                <a:spcPct val="0"/>
              </a:spcAft>
              <a:buFont typeface="Arial" panose="020B0604020202020204" pitchFamily="34" charset="0"/>
              <a:buChar char="–"/>
            </a:pPr>
            <a:r>
              <a:rPr lang="en-US" altLang="en-US" sz="1800" dirty="0">
                <a:solidFill>
                  <a:srgbClr val="000000"/>
                </a:solidFill>
                <a:latin typeface="Arial (Body)"/>
              </a:rPr>
              <a:t>In the following, </a:t>
            </a:r>
            <a:r>
              <a:rPr lang="en-US" altLang="en-US" sz="1800" dirty="0">
                <a:solidFill>
                  <a:srgbClr val="000000"/>
                </a:solidFill>
                <a:latin typeface="Courier New" panose="02070309020205020404" pitchFamily="49" charset="0"/>
                <a:cs typeface="Courier New" panose="02070309020205020404" pitchFamily="49" charset="0"/>
              </a:rPr>
              <a:t>value</a:t>
            </a:r>
            <a:r>
              <a:rPr lang="en-US" altLang="en-US" sz="1800" dirty="0">
                <a:solidFill>
                  <a:srgbClr val="000000"/>
                </a:solidFill>
                <a:latin typeface="Arial (Body)"/>
              </a:rPr>
              <a:t> is an </a:t>
            </a:r>
            <a:r>
              <a:rPr lang="en-US" altLang="en-US" sz="1800" dirty="0">
                <a:solidFill>
                  <a:srgbClr val="000000"/>
                </a:solidFill>
                <a:latin typeface="Courier New" panose="02070309020205020404" pitchFamily="49" charset="0"/>
                <a:cs typeface="Courier New" panose="02070309020205020404" pitchFamily="49" charset="0"/>
              </a:rPr>
              <a:t>int</a:t>
            </a:r>
            <a:r>
              <a:rPr lang="en-US" altLang="en-US" sz="1800" dirty="0">
                <a:solidFill>
                  <a:srgbClr val="000000"/>
                </a:solidFill>
                <a:latin typeface="Arial (Body)"/>
              </a:rPr>
              <a:t> parameter:</a:t>
            </a:r>
            <a:endParaRPr lang="en-US" sz="1800" dirty="0"/>
          </a:p>
        </p:txBody>
      </p:sp>
      <p:sp>
        <p:nvSpPr>
          <p:cNvPr id="5" name="Content Placeholder 4"/>
          <p:cNvSpPr>
            <a:spLocks noGrp="1"/>
          </p:cNvSpPr>
          <p:nvPr>
            <p:ph idx="14"/>
          </p:nvPr>
        </p:nvSpPr>
        <p:spPr>
          <a:xfrm>
            <a:off x="1424052" y="5386456"/>
            <a:ext cx="8229600" cy="543738"/>
          </a:xfrm>
        </p:spPr>
        <p:txBody>
          <a:bodyPr>
            <a:normAutofit lnSpcReduction="10000"/>
          </a:bodyPr>
          <a:lstStyle/>
          <a:p>
            <a:pPr lvl="1">
              <a:buFont typeface="Symbol" panose="05050102010706020507" pitchFamily="18" charset="2"/>
              <a:buChar char=""/>
            </a:pPr>
            <a:r>
              <a:rPr lang="en-US" altLang="en-US" sz="1800" dirty="0">
                <a:solidFill>
                  <a:srgbClr val="000000"/>
                </a:solidFill>
                <a:latin typeface="Arial (Body)"/>
              </a:rPr>
              <a:t>An example of a call to the </a:t>
            </a:r>
            <a:r>
              <a:rPr lang="en-US" altLang="en-US" sz="1800" dirty="0">
                <a:solidFill>
                  <a:srgbClr val="000000"/>
                </a:solidFill>
                <a:latin typeface="Courier New" panose="02070309020205020404" pitchFamily="49" charset="0"/>
                <a:cs typeface="Courier New" panose="02070309020205020404" pitchFamily="49" charset="0"/>
              </a:rPr>
              <a:t>DisplayValue</a:t>
            </a:r>
            <a:r>
              <a:rPr lang="en-US" altLang="en-US" sz="1800" dirty="0">
                <a:solidFill>
                  <a:srgbClr val="000000"/>
                </a:solidFill>
                <a:latin typeface="Arial (Body)"/>
              </a:rPr>
              <a:t> method with </a:t>
            </a:r>
            <a:r>
              <a:rPr lang="en-US" altLang="en-US" sz="1800" dirty="0">
                <a:solidFill>
                  <a:srgbClr val="000000"/>
                </a:solidFill>
                <a:latin typeface="Courier New" panose="02070309020205020404" pitchFamily="49" charset="0"/>
                <a:cs typeface="Courier New" panose="02070309020205020404" pitchFamily="49" charset="0"/>
              </a:rPr>
              <a:t>5</a:t>
            </a:r>
            <a:r>
              <a:rPr lang="en-US" altLang="en-US" sz="1800" dirty="0">
                <a:solidFill>
                  <a:srgbClr val="000000"/>
                </a:solidFill>
                <a:latin typeface="Arial (Body)"/>
              </a:rPr>
              <a:t> as the parameter is:</a:t>
            </a:r>
            <a:endParaRPr lang="en-US" sz="1800" dirty="0"/>
          </a:p>
        </p:txBody>
      </p:sp>
      <p:sp>
        <p:nvSpPr>
          <p:cNvPr id="9" name="TextBox 8">
            <a:extLst>
              <a:ext uri="{FF2B5EF4-FFF2-40B4-BE49-F238E27FC236}">
                <a16:creationId xmlns:a16="http://schemas.microsoft.com/office/drawing/2014/main" id="{7B3E52B0-8BE3-1235-6639-E9C78749DF1D}"/>
              </a:ext>
            </a:extLst>
          </p:cNvPr>
          <p:cNvSpPr txBox="1"/>
          <p:nvPr/>
        </p:nvSpPr>
        <p:spPr>
          <a:xfrm>
            <a:off x="2251855" y="2711313"/>
            <a:ext cx="3614112" cy="338554"/>
          </a:xfrm>
          <a:prstGeom prst="rect">
            <a:avLst/>
          </a:prstGeom>
          <a:noFill/>
        </p:spPr>
        <p:txBody>
          <a:bodyPr wrap="square" rtlCol="0">
            <a:spAutoFit/>
          </a:bodyPr>
          <a:lstStyle/>
          <a:p>
            <a:r>
              <a:rPr lang="en-US" sz="1600" dirty="0" err="1">
                <a:solidFill>
                  <a:srgbClr val="000000"/>
                </a:solidFill>
                <a:latin typeface="Cascadia Mono" panose="020B0609020000020004" pitchFamily="49" charset="0"/>
              </a:rPr>
              <a:t>MessageBox.Show</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"Hello"</a:t>
            </a:r>
            <a:r>
              <a:rPr lang="en-US" sz="1600" dirty="0">
                <a:solidFill>
                  <a:srgbClr val="000000"/>
                </a:solidFill>
                <a:latin typeface="Cascadia Mono" panose="020B0609020000020004" pitchFamily="49" charset="0"/>
              </a:rPr>
              <a:t>);</a:t>
            </a:r>
            <a:endParaRPr lang="en-US" sz="1600" dirty="0"/>
          </a:p>
        </p:txBody>
      </p:sp>
      <p:sp>
        <p:nvSpPr>
          <p:cNvPr id="10" name="TextBox 9">
            <a:extLst>
              <a:ext uri="{FF2B5EF4-FFF2-40B4-BE49-F238E27FC236}">
                <a16:creationId xmlns:a16="http://schemas.microsoft.com/office/drawing/2014/main" id="{B27DCA2B-6B2E-B4EE-C14F-8BB0DBFF85F8}"/>
              </a:ext>
            </a:extLst>
          </p:cNvPr>
          <p:cNvSpPr txBox="1"/>
          <p:nvPr/>
        </p:nvSpPr>
        <p:spPr>
          <a:xfrm>
            <a:off x="2417470" y="4286720"/>
            <a:ext cx="6242764" cy="954107"/>
          </a:xfrm>
          <a:prstGeom prst="rect">
            <a:avLst/>
          </a:prstGeom>
          <a:noFill/>
        </p:spPr>
        <p:txBody>
          <a:bodyPr wrap="square" rtlCol="0">
            <a:spAutoFit/>
          </a:bodyPr>
          <a:lstStyle/>
          <a:p>
            <a:r>
              <a:rPr lang="en-US" sz="1400" dirty="0">
                <a:solidFill>
                  <a:srgbClr val="0000FF"/>
                </a:solidFill>
                <a:latin typeface="Cascadia Mono" panose="020B0609020000020004" pitchFamily="49" charset="0"/>
              </a:rPr>
              <a:t>private</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DisplayValue</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value)</a:t>
            </a:r>
          </a:p>
          <a:p>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MessageBox.Show</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value.ToString</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a:t>
            </a:r>
            <a:endParaRPr lang="en-US" sz="1000" dirty="0"/>
          </a:p>
        </p:txBody>
      </p:sp>
      <p:sp>
        <p:nvSpPr>
          <p:cNvPr id="11" name="TextBox 10">
            <a:extLst>
              <a:ext uri="{FF2B5EF4-FFF2-40B4-BE49-F238E27FC236}">
                <a16:creationId xmlns:a16="http://schemas.microsoft.com/office/drawing/2014/main" id="{374AC0A8-C0BA-A709-76DC-3245155DC252}"/>
              </a:ext>
            </a:extLst>
          </p:cNvPr>
          <p:cNvSpPr txBox="1"/>
          <p:nvPr/>
        </p:nvSpPr>
        <p:spPr>
          <a:xfrm>
            <a:off x="2417712" y="5880790"/>
            <a:ext cx="2455166" cy="338554"/>
          </a:xfrm>
          <a:prstGeom prst="rect">
            <a:avLst/>
          </a:prstGeom>
          <a:noFill/>
        </p:spPr>
        <p:txBody>
          <a:bodyPr wrap="square" rtlCol="0">
            <a:spAutoFit/>
          </a:bodyPr>
          <a:lstStyle/>
          <a:p>
            <a:r>
              <a:rPr lang="en-US" sz="1600" dirty="0" err="1">
                <a:solidFill>
                  <a:srgbClr val="000000"/>
                </a:solidFill>
                <a:latin typeface="Cascadia Mono" panose="020B0609020000020004" pitchFamily="49" charset="0"/>
              </a:rPr>
              <a:t>DisplayValue</a:t>
            </a:r>
            <a:r>
              <a:rPr lang="en-US" sz="1600" dirty="0">
                <a:solidFill>
                  <a:srgbClr val="000000"/>
                </a:solidFill>
                <a:latin typeface="Cascadia Mono" panose="020B0609020000020004" pitchFamily="49" charset="0"/>
              </a:rPr>
              <a:t>(5);</a:t>
            </a:r>
            <a:endParaRPr lang="en-US" sz="1600" dirty="0"/>
          </a:p>
        </p:txBody>
      </p:sp>
    </p:spTree>
    <p:extLst>
      <p:ext uri="{BB962C8B-B14F-4D97-AF65-F5344CB8AC3E}">
        <p14:creationId xmlns:p14="http://schemas.microsoft.com/office/powerpoint/2010/main" val="1838765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706" y="494527"/>
            <a:ext cx="8229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Contents of Variables as Arguments</a:t>
            </a:r>
            <a:endParaRPr lang="en-US" altLang="en-US" sz="2000" dirty="0">
              <a:latin typeface="Times New Roman" panose="02020603050405020304" pitchFamily="18" charset="0"/>
              <a:cs typeface="Arial"/>
            </a:endParaRPr>
          </a:p>
        </p:txBody>
      </p:sp>
      <p:sp>
        <p:nvSpPr>
          <p:cNvPr id="3" name="Content Placeholder 2"/>
          <p:cNvSpPr>
            <a:spLocks noGrp="1"/>
          </p:cNvSpPr>
          <p:nvPr>
            <p:ph idx="1"/>
          </p:nvPr>
        </p:nvSpPr>
        <p:spPr>
          <a:xfrm>
            <a:off x="1147483" y="1492625"/>
            <a:ext cx="7972425" cy="433935"/>
          </a:xfrm>
        </p:spPr>
        <p:txBody>
          <a:bodyPr vert="horz" wrap="square" lIns="91425" tIns="91425" rIns="91425" bIns="91425" rtlCol="0">
            <a:spAutoFit/>
          </a:bodyPr>
          <a:lstStyle/>
          <a:p>
            <a:pPr marL="255651" indent="-255651" fontAlgn="base">
              <a:spcAft>
                <a:spcPct val="0"/>
              </a:spcAft>
            </a:pPr>
            <a:r>
              <a:rPr lang="en-US" altLang="en-US" sz="1800" dirty="0">
                <a:solidFill>
                  <a:srgbClr val="000000"/>
                </a:solidFill>
                <a:latin typeface="Arial (Body)"/>
              </a:rPr>
              <a:t>You can pass the contents of variables as arguments. For example,</a:t>
            </a:r>
          </a:p>
        </p:txBody>
      </p:sp>
      <p:sp>
        <p:nvSpPr>
          <p:cNvPr id="12" name="Content Placeholder 11"/>
          <p:cNvSpPr>
            <a:spLocks noGrp="1"/>
          </p:cNvSpPr>
          <p:nvPr>
            <p:ph idx="19"/>
          </p:nvPr>
        </p:nvSpPr>
        <p:spPr>
          <a:xfrm>
            <a:off x="1153972" y="2968106"/>
            <a:ext cx="9110616" cy="1113943"/>
          </a:xfrm>
        </p:spPr>
        <p:txBody>
          <a:bodyPr/>
          <a:lstStyle/>
          <a:p>
            <a:pPr indent="-255600"/>
            <a:r>
              <a:rPr lang="en-US" altLang="en-US" sz="1800" dirty="0">
                <a:latin typeface="Courier New" panose="02070309020205020404" pitchFamily="49" charset="0"/>
                <a:cs typeface="Courier New" panose="02070309020205020404" pitchFamily="49" charset="0"/>
              </a:rPr>
              <a:t>value</a:t>
            </a:r>
            <a:r>
              <a:rPr lang="en-US" altLang="en-US" sz="1800" dirty="0"/>
              <a:t> is an </a:t>
            </a:r>
            <a:r>
              <a:rPr lang="en-US" altLang="en-US" sz="1800" dirty="0">
                <a:latin typeface="Courier New" panose="02070309020205020404" pitchFamily="49" charset="0"/>
                <a:cs typeface="Courier New" panose="02070309020205020404" pitchFamily="49" charset="0"/>
              </a:rPr>
              <a:t>int</a:t>
            </a:r>
            <a:r>
              <a:rPr lang="en-US" altLang="en-US" sz="1800" dirty="0"/>
              <a:t> parameter in the </a:t>
            </a:r>
            <a:r>
              <a:rPr lang="en-US" altLang="en-US" sz="1800" dirty="0">
                <a:latin typeface="Courier New" panose="02070309020205020404" pitchFamily="49" charset="0"/>
                <a:cs typeface="Courier New" panose="02070309020205020404" pitchFamily="49" charset="0"/>
              </a:rPr>
              <a:t>DisplayValue</a:t>
            </a:r>
            <a:r>
              <a:rPr lang="en-US" altLang="en-US" sz="1800" dirty="0"/>
              <a:t> method</a:t>
            </a:r>
          </a:p>
          <a:p>
            <a:pPr indent="-255600"/>
            <a:r>
              <a:rPr lang="en-US" altLang="en-US" sz="1800" dirty="0"/>
              <a:t>In this example, </a:t>
            </a:r>
            <a:r>
              <a:rPr lang="en-US" altLang="en-US" sz="1800" dirty="0">
                <a:latin typeface="Courier New" panose="02070309020205020404" pitchFamily="49" charset="0"/>
                <a:cs typeface="Courier New" panose="02070309020205020404" pitchFamily="49" charset="0"/>
              </a:rPr>
              <a:t>x</a:t>
            </a:r>
            <a:r>
              <a:rPr lang="en-US" altLang="en-US" sz="1800" dirty="0"/>
              <a:t> is an </a:t>
            </a:r>
            <a:r>
              <a:rPr lang="en-US" altLang="en-US" sz="1800" dirty="0">
                <a:latin typeface="Courier New" panose="02070309020205020404" pitchFamily="49" charset="0"/>
                <a:cs typeface="Courier New" panose="02070309020205020404" pitchFamily="49" charset="0"/>
              </a:rPr>
              <a:t>int</a:t>
            </a:r>
            <a:r>
              <a:rPr lang="en-US" altLang="en-US" sz="1800" dirty="0"/>
              <a:t> variable with the value </a:t>
            </a:r>
            <a:r>
              <a:rPr lang="en-US" altLang="en-US" sz="1800" dirty="0">
                <a:latin typeface="Courier New" panose="02070309020205020404" pitchFamily="49" charset="0"/>
                <a:cs typeface="Courier New" panose="02070309020205020404" pitchFamily="49" charset="0"/>
              </a:rPr>
              <a:t>5</a:t>
            </a:r>
            <a:r>
              <a:rPr lang="en-US" altLang="en-US" sz="1800" dirty="0"/>
              <a:t>. Its contents are passed as an argument.</a:t>
            </a:r>
            <a:endParaRPr lang="en-US" sz="1800" dirty="0"/>
          </a:p>
        </p:txBody>
      </p:sp>
      <p:sp>
        <p:nvSpPr>
          <p:cNvPr id="6" name="Content Placeholder 5"/>
          <p:cNvSpPr>
            <a:spLocks noGrp="1"/>
          </p:cNvSpPr>
          <p:nvPr>
            <p:ph idx="13"/>
          </p:nvPr>
        </p:nvSpPr>
        <p:spPr>
          <a:xfrm>
            <a:off x="1147477" y="4185324"/>
            <a:ext cx="2057406" cy="563563"/>
          </a:xfrm>
        </p:spPr>
        <p:txBody>
          <a:bodyPr/>
          <a:lstStyle/>
          <a:p>
            <a:pPr indent="-255600"/>
            <a:r>
              <a:rPr lang="en-US" altLang="en-US" sz="1800" dirty="0"/>
              <a:t>The expression</a:t>
            </a:r>
            <a:endParaRPr lang="en-US" sz="1800" dirty="0"/>
          </a:p>
        </p:txBody>
      </p:sp>
      <p:graphicFrame>
        <p:nvGraphicFramePr>
          <p:cNvPr id="13" name="Object 12" descr="X asterisk 4."/>
          <p:cNvGraphicFramePr>
            <a:graphicFrameLocks noChangeAspect="1"/>
          </p:cNvGraphicFramePr>
          <p:nvPr>
            <p:extLst>
              <p:ext uri="{D42A27DB-BD31-4B8C-83A1-F6EECF244321}">
                <p14:modId xmlns:p14="http://schemas.microsoft.com/office/powerpoint/2010/main" val="673860862"/>
              </p:ext>
            </p:extLst>
          </p:nvPr>
        </p:nvGraphicFramePr>
        <p:xfrm>
          <a:off x="2951491" y="4215576"/>
          <a:ext cx="580886" cy="320489"/>
        </p:xfrm>
        <a:graphic>
          <a:graphicData uri="http://schemas.openxmlformats.org/presentationml/2006/ole">
            <mc:AlternateContent xmlns:mc="http://schemas.openxmlformats.org/markup-compatibility/2006">
              <mc:Choice xmlns:v="urn:schemas-microsoft-com:vml" Requires="v">
                <p:oleObj spid="_x0000_s2050" name="Equation" r:id="rId3" imgW="368280" imgH="203040" progId="Equation.DSMT4">
                  <p:embed/>
                </p:oleObj>
              </mc:Choice>
              <mc:Fallback>
                <p:oleObj name="Equation" r:id="rId3" imgW="368280" imgH="203040" progId="Equation.DSMT4">
                  <p:embed/>
                  <p:pic>
                    <p:nvPicPr>
                      <p:cNvPr id="13" name="Object 12" descr="X asterisk 4."/>
                      <p:cNvPicPr/>
                      <p:nvPr/>
                    </p:nvPicPr>
                    <p:blipFill>
                      <a:blip r:embed="rId4"/>
                      <a:stretch>
                        <a:fillRect/>
                      </a:stretch>
                    </p:blipFill>
                    <p:spPr>
                      <a:xfrm>
                        <a:off x="2951491" y="4215576"/>
                        <a:ext cx="580886" cy="320489"/>
                      </a:xfrm>
                      <a:prstGeom prst="rect">
                        <a:avLst/>
                      </a:prstGeom>
                    </p:spPr>
                  </p:pic>
                </p:oleObj>
              </mc:Fallback>
            </mc:AlternateContent>
          </a:graphicData>
        </a:graphic>
      </p:graphicFrame>
      <p:sp>
        <p:nvSpPr>
          <p:cNvPr id="7" name="Content Placeholder 6"/>
          <p:cNvSpPr>
            <a:spLocks noGrp="1"/>
          </p:cNvSpPr>
          <p:nvPr>
            <p:ph sz="quarter" idx="14"/>
          </p:nvPr>
        </p:nvSpPr>
        <p:spPr>
          <a:xfrm>
            <a:off x="3590647" y="4175792"/>
            <a:ext cx="4614864" cy="570589"/>
          </a:xfrm>
        </p:spPr>
        <p:txBody>
          <a:bodyPr/>
          <a:lstStyle/>
          <a:p>
            <a:pPr marL="101600" indent="0">
              <a:buNone/>
            </a:pPr>
            <a:r>
              <a:rPr lang="en-US" altLang="en-US" sz="1800" dirty="0"/>
              <a:t>also produces an </a:t>
            </a:r>
            <a:r>
              <a:rPr lang="en-US" altLang="en-US" sz="1800" dirty="0">
                <a:latin typeface="Courier New" panose="02070309020205020404" pitchFamily="49" charset="0"/>
                <a:cs typeface="Courier New" panose="02070309020205020404" pitchFamily="49" charset="0"/>
              </a:rPr>
              <a:t>int</a:t>
            </a:r>
            <a:r>
              <a:rPr lang="en-US" altLang="en-US" sz="1800" dirty="0"/>
              <a:t> result, which can be</a:t>
            </a:r>
            <a:endParaRPr lang="en-US" sz="1800" dirty="0"/>
          </a:p>
        </p:txBody>
      </p:sp>
      <p:sp>
        <p:nvSpPr>
          <p:cNvPr id="9" name="Content Placeholder 8"/>
          <p:cNvSpPr>
            <a:spLocks noGrp="1"/>
          </p:cNvSpPr>
          <p:nvPr>
            <p:ph sz="quarter" idx="16"/>
          </p:nvPr>
        </p:nvSpPr>
        <p:spPr>
          <a:xfrm>
            <a:off x="1325412" y="4575849"/>
            <a:ext cx="2722434" cy="493509"/>
          </a:xfrm>
        </p:spPr>
        <p:txBody>
          <a:bodyPr/>
          <a:lstStyle/>
          <a:p>
            <a:pPr marL="101600" indent="0">
              <a:buNone/>
            </a:pPr>
            <a:r>
              <a:rPr lang="en-US" altLang="en-US" sz="1800" dirty="0"/>
              <a:t>passed as an argument</a:t>
            </a:r>
            <a:endParaRPr lang="en-US" sz="1800" dirty="0"/>
          </a:p>
        </p:txBody>
      </p:sp>
      <p:sp>
        <p:nvSpPr>
          <p:cNvPr id="8" name="Content Placeholder 7"/>
          <p:cNvSpPr>
            <a:spLocks noGrp="1"/>
          </p:cNvSpPr>
          <p:nvPr>
            <p:ph sz="quarter" idx="15"/>
          </p:nvPr>
        </p:nvSpPr>
        <p:spPr>
          <a:xfrm>
            <a:off x="1153972" y="5142747"/>
            <a:ext cx="2586046" cy="466719"/>
          </a:xfrm>
        </p:spPr>
        <p:txBody>
          <a:bodyPr/>
          <a:lstStyle/>
          <a:p>
            <a:pPr indent="-255600"/>
            <a:r>
              <a:rPr lang="en-US" altLang="en-US" sz="1800" dirty="0"/>
              <a:t>Another example is:</a:t>
            </a:r>
            <a:endParaRPr lang="en-US" sz="1800" dirty="0"/>
          </a:p>
        </p:txBody>
      </p:sp>
      <p:sp>
        <p:nvSpPr>
          <p:cNvPr id="4" name="TextBox 3">
            <a:extLst>
              <a:ext uri="{FF2B5EF4-FFF2-40B4-BE49-F238E27FC236}">
                <a16:creationId xmlns:a16="http://schemas.microsoft.com/office/drawing/2014/main" id="{E9A214AE-ED45-47E6-92A4-CFFB7BC6F35E}"/>
              </a:ext>
            </a:extLst>
          </p:cNvPr>
          <p:cNvSpPr txBox="1"/>
          <p:nvPr/>
        </p:nvSpPr>
        <p:spPr>
          <a:xfrm>
            <a:off x="5133695" y="1874141"/>
            <a:ext cx="5665518" cy="954107"/>
          </a:xfrm>
          <a:prstGeom prst="rect">
            <a:avLst/>
          </a:prstGeom>
          <a:noFill/>
          <a:ln>
            <a:solidFill>
              <a:schemeClr val="tx1"/>
            </a:solidFill>
          </a:ln>
        </p:spPr>
        <p:txBody>
          <a:bodyPr wrap="square" rtlCol="0">
            <a:spAutoFit/>
          </a:bodyPr>
          <a:lstStyle/>
          <a:p>
            <a:r>
              <a:rPr lang="en-US" sz="1400" dirty="0">
                <a:solidFill>
                  <a:srgbClr val="0000FF"/>
                </a:solidFill>
                <a:latin typeface="Cascadia Mono" panose="020B0609020000020004" pitchFamily="49" charset="0"/>
              </a:rPr>
              <a:t>private</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DisplayValue</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value)</a:t>
            </a:r>
          </a:p>
          <a:p>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MessageBox.Show</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value.ToString</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a:t>
            </a:r>
            <a:endParaRPr lang="en-US" sz="1000" dirty="0"/>
          </a:p>
        </p:txBody>
      </p:sp>
      <p:sp>
        <p:nvSpPr>
          <p:cNvPr id="5" name="TextBox 4">
            <a:extLst>
              <a:ext uri="{FF2B5EF4-FFF2-40B4-BE49-F238E27FC236}">
                <a16:creationId xmlns:a16="http://schemas.microsoft.com/office/drawing/2014/main" id="{6A8CD171-CD59-5036-9AEF-52EE27D49804}"/>
              </a:ext>
            </a:extLst>
          </p:cNvPr>
          <p:cNvSpPr txBox="1"/>
          <p:nvPr/>
        </p:nvSpPr>
        <p:spPr>
          <a:xfrm>
            <a:off x="1537055" y="1992905"/>
            <a:ext cx="2828246" cy="830997"/>
          </a:xfrm>
          <a:prstGeom prst="rect">
            <a:avLst/>
          </a:prstGeom>
          <a:noFill/>
        </p:spPr>
        <p:txBody>
          <a:bodyPr wrap="square" rtlCol="0">
            <a:spAutoFit/>
          </a:bodyPr>
          <a:lstStyle/>
          <a:p>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x = 5;</a:t>
            </a:r>
          </a:p>
          <a:p>
            <a:r>
              <a:rPr lang="en-US" sz="1600" dirty="0" err="1">
                <a:solidFill>
                  <a:srgbClr val="000000"/>
                </a:solidFill>
                <a:latin typeface="Cascadia Mono" panose="020B0609020000020004" pitchFamily="49" charset="0"/>
              </a:rPr>
              <a:t>DisplayValue</a:t>
            </a:r>
            <a:r>
              <a:rPr lang="en-US" sz="1600" dirty="0">
                <a:solidFill>
                  <a:srgbClr val="000000"/>
                </a:solidFill>
                <a:latin typeface="Cascadia Mono" panose="020B0609020000020004" pitchFamily="49" charset="0"/>
              </a:rPr>
              <a:t>(x);</a:t>
            </a:r>
          </a:p>
          <a:p>
            <a:r>
              <a:rPr lang="en-US" sz="1600" dirty="0" err="1">
                <a:solidFill>
                  <a:srgbClr val="000000"/>
                </a:solidFill>
                <a:latin typeface="Cascadia Mono" panose="020B0609020000020004" pitchFamily="49" charset="0"/>
              </a:rPr>
              <a:t>DisplayValue</a:t>
            </a:r>
            <a:r>
              <a:rPr lang="en-US" sz="1600" dirty="0">
                <a:solidFill>
                  <a:srgbClr val="000000"/>
                </a:solidFill>
                <a:latin typeface="Cascadia Mono" panose="020B0609020000020004" pitchFamily="49" charset="0"/>
              </a:rPr>
              <a:t>(x * 4);</a:t>
            </a:r>
            <a:endParaRPr lang="en-US" sz="1200" dirty="0"/>
          </a:p>
        </p:txBody>
      </p:sp>
      <p:sp>
        <p:nvSpPr>
          <p:cNvPr id="10" name="TextBox 9">
            <a:extLst>
              <a:ext uri="{FF2B5EF4-FFF2-40B4-BE49-F238E27FC236}">
                <a16:creationId xmlns:a16="http://schemas.microsoft.com/office/drawing/2014/main" id="{B9CD4570-4E02-7D3F-0810-AA004BAE27AF}"/>
              </a:ext>
            </a:extLst>
          </p:cNvPr>
          <p:cNvSpPr txBox="1"/>
          <p:nvPr/>
        </p:nvSpPr>
        <p:spPr>
          <a:xfrm>
            <a:off x="3849832" y="5123595"/>
            <a:ext cx="4492336" cy="338554"/>
          </a:xfrm>
          <a:prstGeom prst="rect">
            <a:avLst/>
          </a:prstGeom>
          <a:noFill/>
        </p:spPr>
        <p:txBody>
          <a:bodyPr wrap="square" rtlCol="0">
            <a:spAutoFit/>
          </a:bodyPr>
          <a:lstStyle/>
          <a:p>
            <a:r>
              <a:rPr lang="en-US" sz="1600" dirty="0" err="1">
                <a:solidFill>
                  <a:srgbClr val="000000"/>
                </a:solidFill>
                <a:latin typeface="Cascadia Mono" panose="020B0609020000020004" pitchFamily="49" charset="0"/>
              </a:rPr>
              <a:t>DisplayValue</a:t>
            </a:r>
            <a:r>
              <a:rPr lang="en-US" sz="1600" dirty="0">
                <a:solidFill>
                  <a:srgbClr val="000000"/>
                </a:solidFill>
                <a:latin typeface="Cascadia Mono" panose="020B0609020000020004" pitchFamily="49" charset="0"/>
              </a:rPr>
              <a:t>(</a:t>
            </a:r>
            <a:r>
              <a:rPr lang="en-US" sz="1600" dirty="0" err="1">
                <a:solidFill>
                  <a:srgbClr val="0000FF"/>
                </a:solidFill>
                <a:latin typeface="Cascadia Mono" panose="020B0609020000020004" pitchFamily="49" charset="0"/>
              </a:rPr>
              <a:t>int</a:t>
            </a:r>
            <a:r>
              <a:rPr lang="en-US" sz="1600" dirty="0" err="1">
                <a:solidFill>
                  <a:srgbClr val="000000"/>
                </a:solidFill>
                <a:latin typeface="Cascadia Mono" panose="020B0609020000020004" pitchFamily="49" charset="0"/>
              </a:rPr>
              <a:t>.Parse</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"700"</a:t>
            </a:r>
            <a:r>
              <a:rPr lang="en-US" sz="1600" dirty="0">
                <a:solidFill>
                  <a:srgbClr val="000000"/>
                </a:solidFill>
                <a:latin typeface="Cascadia Mono" panose="020B0609020000020004" pitchFamily="49" charset="0"/>
              </a:rPr>
              <a:t>));</a:t>
            </a:r>
            <a:endParaRPr lang="en-US" sz="1600" dirty="0"/>
          </a:p>
        </p:txBody>
      </p:sp>
    </p:spTree>
    <p:extLst>
      <p:ext uri="{BB962C8B-B14F-4D97-AF65-F5344CB8AC3E}">
        <p14:creationId xmlns:p14="http://schemas.microsoft.com/office/powerpoint/2010/main" val="3936092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665"/>
            <a:ext cx="10515600" cy="692482"/>
          </a:xfrm>
        </p:spPr>
        <p:txBody>
          <a:bodyPr vert="horz" lIns="91440" tIns="91425" rIns="91440" bIns="45720" rtlCol="0" anchor="ctr">
            <a:spAutoFit/>
          </a:bodyPr>
          <a:lstStyle/>
          <a:p>
            <a:pPr lvl="0" fontAlgn="base">
              <a:spcBef>
                <a:spcPct val="0"/>
              </a:spcBef>
              <a:spcAft>
                <a:spcPct val="0"/>
              </a:spcAft>
              <a:buClrTx/>
            </a:pPr>
            <a:r>
              <a:rPr lang="en-US" altLang="en-US" sz="4000" dirty="0">
                <a:latin typeface="Times New Roman" panose="02020603050405020304" pitchFamily="18" charset="0"/>
                <a:ea typeface="+mj-ea"/>
                <a:cs typeface="Arial"/>
              </a:rPr>
              <a:t>Argument and Parameter Data Type Compatibility</a:t>
            </a:r>
          </a:p>
        </p:txBody>
      </p:sp>
      <p:sp>
        <p:nvSpPr>
          <p:cNvPr id="3" name="Text Placeholder 2"/>
          <p:cNvSpPr>
            <a:spLocks noGrp="1"/>
          </p:cNvSpPr>
          <p:nvPr>
            <p:ph type="body" idx="1"/>
          </p:nvPr>
        </p:nvSpPr>
        <p:spPr>
          <a:xfrm>
            <a:off x="1000124" y="1828801"/>
            <a:ext cx="8791575" cy="3893343"/>
          </a:xfrm>
        </p:spPr>
        <p:txBody>
          <a:bodyPr vert="horz" wrap="square" lIns="91425" tIns="91425" rIns="91425" bIns="91425" rtlCol="0">
            <a:spAutoFit/>
          </a:bodyPr>
          <a:lstStyle/>
          <a:p>
            <a:pPr marL="255651" indent="-255651" fontAlgn="base">
              <a:spcAft>
                <a:spcPct val="0"/>
              </a:spcAft>
            </a:pPr>
            <a:r>
              <a:rPr lang="en-US" altLang="en-US" sz="2000" dirty="0">
                <a:solidFill>
                  <a:srgbClr val="000000"/>
                </a:solidFill>
                <a:latin typeface="Arial (Body)"/>
              </a:rPr>
              <a:t>An argument’s data type must be assignment compatible with the receiving parameter's data type</a:t>
            </a:r>
          </a:p>
          <a:p>
            <a:pPr marL="255651" indent="-255651" fontAlgn="base">
              <a:spcAft>
                <a:spcPct val="0"/>
              </a:spcAft>
            </a:pPr>
            <a:r>
              <a:rPr lang="en-US" altLang="en-US" sz="2000" dirty="0">
                <a:solidFill>
                  <a:srgbClr val="000000"/>
                </a:solidFill>
                <a:latin typeface="Arial (Body)"/>
              </a:rPr>
              <a:t>Basically,</a:t>
            </a:r>
          </a:p>
          <a:p>
            <a:pPr marL="741553" lvl="1" indent="-284353" fontAlgn="base">
              <a:spcAft>
                <a:spcPct val="0"/>
              </a:spcAft>
              <a:buFont typeface="Arial" panose="020B0604020202020204" pitchFamily="34" charset="0"/>
              <a:buChar char="–"/>
            </a:pPr>
            <a:r>
              <a:rPr lang="en-US" altLang="en-US" sz="2000" dirty="0">
                <a:solidFill>
                  <a:srgbClr val="000000"/>
                </a:solidFill>
                <a:latin typeface="Arial (Body)"/>
              </a:rPr>
              <a:t>You can pass only </a:t>
            </a:r>
            <a:r>
              <a:rPr lang="en-US" altLang="en-US" sz="2000" b="1" dirty="0">
                <a:solidFill>
                  <a:srgbClr val="000000"/>
                </a:solidFill>
                <a:latin typeface="Courier New" panose="02070309020205020404" pitchFamily="49" charset="0"/>
                <a:cs typeface="Courier New" panose="02070309020205020404" pitchFamily="49" charset="0"/>
              </a:rPr>
              <a:t>string</a:t>
            </a:r>
            <a:r>
              <a:rPr lang="en-US" altLang="en-US" sz="2000" dirty="0">
                <a:solidFill>
                  <a:srgbClr val="000000"/>
                </a:solidFill>
                <a:latin typeface="Arial (Body)"/>
              </a:rPr>
              <a:t> arguments into </a:t>
            </a:r>
            <a:r>
              <a:rPr lang="en-US" altLang="en-US" sz="2000" b="1" dirty="0">
                <a:solidFill>
                  <a:srgbClr val="000000"/>
                </a:solidFill>
                <a:latin typeface="Courier New" panose="02070309020205020404" pitchFamily="49" charset="0"/>
                <a:cs typeface="Courier New" panose="02070309020205020404" pitchFamily="49" charset="0"/>
              </a:rPr>
              <a:t>string</a:t>
            </a:r>
            <a:r>
              <a:rPr lang="en-US" altLang="en-US" sz="2000" dirty="0">
                <a:solidFill>
                  <a:srgbClr val="000000"/>
                </a:solidFill>
                <a:latin typeface="Arial (Body)"/>
              </a:rPr>
              <a:t> parameters</a:t>
            </a:r>
          </a:p>
          <a:p>
            <a:pPr marL="741553" lvl="1" indent="-284353" fontAlgn="base">
              <a:spcAft>
                <a:spcPct val="0"/>
              </a:spcAft>
              <a:buFont typeface="Arial" panose="020B0604020202020204" pitchFamily="34" charset="0"/>
              <a:buChar char="–"/>
            </a:pPr>
            <a:r>
              <a:rPr lang="en-US" altLang="en-US" sz="2000" dirty="0">
                <a:solidFill>
                  <a:srgbClr val="000000"/>
                </a:solidFill>
                <a:latin typeface="Arial (Body)"/>
              </a:rPr>
              <a:t>You can pass </a:t>
            </a:r>
            <a:r>
              <a:rPr lang="en-US" altLang="en-US" sz="2000" b="1" dirty="0">
                <a:solidFill>
                  <a:srgbClr val="000000"/>
                </a:solidFill>
                <a:latin typeface="Courier New" panose="02070309020205020404" pitchFamily="49" charset="0"/>
                <a:cs typeface="Courier New" panose="02070309020205020404" pitchFamily="49" charset="0"/>
              </a:rPr>
              <a:t>int</a:t>
            </a:r>
            <a:r>
              <a:rPr lang="en-US" altLang="en-US" sz="2000" dirty="0">
                <a:solidFill>
                  <a:srgbClr val="000000"/>
                </a:solidFill>
                <a:latin typeface="Arial (Body)"/>
              </a:rPr>
              <a:t> arguments into </a:t>
            </a:r>
            <a:r>
              <a:rPr lang="en-US" altLang="en-US" sz="2000" b="1" dirty="0">
                <a:solidFill>
                  <a:srgbClr val="000000"/>
                </a:solidFill>
                <a:latin typeface="Courier New" panose="02070309020205020404" pitchFamily="49" charset="0"/>
                <a:cs typeface="Courier New" panose="02070309020205020404" pitchFamily="49" charset="0"/>
              </a:rPr>
              <a:t>int</a:t>
            </a:r>
            <a:r>
              <a:rPr lang="en-US" altLang="en-US" sz="2000" dirty="0">
                <a:solidFill>
                  <a:srgbClr val="000000"/>
                </a:solidFill>
                <a:latin typeface="Arial (Body)"/>
              </a:rPr>
              <a:t> parameters, but you cannot pass </a:t>
            </a:r>
            <a:r>
              <a:rPr lang="en-US" altLang="en-US" sz="2000" b="1" dirty="0">
                <a:solidFill>
                  <a:srgbClr val="000000"/>
                </a:solidFill>
                <a:latin typeface="Courier New" panose="02070309020205020404" pitchFamily="49" charset="0"/>
                <a:cs typeface="Courier New" panose="02070309020205020404" pitchFamily="49" charset="0"/>
              </a:rPr>
              <a:t>double</a:t>
            </a:r>
            <a:r>
              <a:rPr lang="en-US" altLang="en-US" sz="2000" dirty="0">
                <a:solidFill>
                  <a:srgbClr val="000000"/>
                </a:solidFill>
                <a:latin typeface="Arial (Body)"/>
              </a:rPr>
              <a:t> or </a:t>
            </a:r>
            <a:r>
              <a:rPr lang="en-US" altLang="en-US" sz="2000" b="1" dirty="0">
                <a:solidFill>
                  <a:srgbClr val="000000"/>
                </a:solidFill>
                <a:latin typeface="Courier New" panose="02070309020205020404" pitchFamily="49" charset="0"/>
                <a:cs typeface="Courier New" panose="02070309020205020404" pitchFamily="49" charset="0"/>
              </a:rPr>
              <a:t>decimal</a:t>
            </a:r>
            <a:r>
              <a:rPr lang="en-US" altLang="en-US" sz="2000" dirty="0">
                <a:solidFill>
                  <a:srgbClr val="000000"/>
                </a:solidFill>
                <a:latin typeface="Arial (Body)"/>
              </a:rPr>
              <a:t> arguments into </a:t>
            </a:r>
            <a:r>
              <a:rPr lang="en-US" altLang="en-US" sz="2000" b="1" dirty="0">
                <a:solidFill>
                  <a:srgbClr val="000000"/>
                </a:solidFill>
                <a:latin typeface="Courier New" panose="02070309020205020404" pitchFamily="49" charset="0"/>
                <a:cs typeface="Courier New" panose="02070309020205020404" pitchFamily="49" charset="0"/>
              </a:rPr>
              <a:t>int</a:t>
            </a:r>
            <a:r>
              <a:rPr lang="en-US" altLang="en-US" sz="2000" dirty="0">
                <a:solidFill>
                  <a:srgbClr val="000000"/>
                </a:solidFill>
                <a:latin typeface="Arial (Body)"/>
              </a:rPr>
              <a:t> parameters</a:t>
            </a:r>
          </a:p>
          <a:p>
            <a:pPr marL="741553" lvl="1" indent="-284353" fontAlgn="base">
              <a:spcAft>
                <a:spcPct val="0"/>
              </a:spcAft>
              <a:buFont typeface="Arial" panose="020B0604020202020204" pitchFamily="34" charset="0"/>
              <a:buChar char="–"/>
            </a:pPr>
            <a:r>
              <a:rPr lang="en-US" altLang="en-US" sz="2000" dirty="0">
                <a:solidFill>
                  <a:srgbClr val="000000"/>
                </a:solidFill>
                <a:latin typeface="Arial (Body)"/>
              </a:rPr>
              <a:t>You can pass either </a:t>
            </a:r>
            <a:r>
              <a:rPr lang="en-US" altLang="en-US" sz="2000" b="1" dirty="0">
                <a:solidFill>
                  <a:srgbClr val="000000"/>
                </a:solidFill>
                <a:latin typeface="Courier New" panose="02070309020205020404" pitchFamily="49" charset="0"/>
                <a:cs typeface="Courier New" panose="02070309020205020404" pitchFamily="49" charset="0"/>
              </a:rPr>
              <a:t>double</a:t>
            </a:r>
            <a:r>
              <a:rPr lang="en-US" altLang="en-US" sz="2000" dirty="0">
                <a:solidFill>
                  <a:srgbClr val="000000"/>
                </a:solidFill>
                <a:latin typeface="Arial (Body)"/>
              </a:rPr>
              <a:t> or </a:t>
            </a:r>
            <a:r>
              <a:rPr lang="en-US" altLang="en-US" sz="2000" b="1" dirty="0">
                <a:solidFill>
                  <a:srgbClr val="000000"/>
                </a:solidFill>
                <a:latin typeface="Courier New" panose="02070309020205020404" pitchFamily="49" charset="0"/>
                <a:cs typeface="Courier New" panose="02070309020205020404" pitchFamily="49" charset="0"/>
              </a:rPr>
              <a:t>int</a:t>
            </a:r>
            <a:r>
              <a:rPr lang="en-US" altLang="en-US" sz="2000" dirty="0">
                <a:solidFill>
                  <a:srgbClr val="000000"/>
                </a:solidFill>
                <a:latin typeface="Arial (Body)"/>
              </a:rPr>
              <a:t> arguments to </a:t>
            </a:r>
            <a:r>
              <a:rPr lang="en-US" altLang="en-US" sz="2000" b="1" dirty="0">
                <a:solidFill>
                  <a:srgbClr val="000000"/>
                </a:solidFill>
                <a:latin typeface="Courier New" panose="02070309020205020404" pitchFamily="49" charset="0"/>
                <a:cs typeface="Courier New" panose="02070309020205020404" pitchFamily="49" charset="0"/>
              </a:rPr>
              <a:t>double</a:t>
            </a:r>
            <a:r>
              <a:rPr lang="en-US" altLang="en-US" sz="2000" dirty="0">
                <a:solidFill>
                  <a:srgbClr val="000000"/>
                </a:solidFill>
                <a:latin typeface="Arial (Body)"/>
              </a:rPr>
              <a:t> parameters, but you cannot pass </a:t>
            </a:r>
            <a:r>
              <a:rPr lang="en-US" altLang="en-US" sz="2000" b="1" dirty="0">
                <a:solidFill>
                  <a:srgbClr val="000000"/>
                </a:solidFill>
                <a:latin typeface="Courier New" panose="02070309020205020404" pitchFamily="49" charset="0"/>
                <a:cs typeface="Courier New" panose="02070309020205020404" pitchFamily="49" charset="0"/>
              </a:rPr>
              <a:t>decimal</a:t>
            </a:r>
            <a:r>
              <a:rPr lang="en-US" altLang="en-US" sz="2000" dirty="0">
                <a:solidFill>
                  <a:srgbClr val="000000"/>
                </a:solidFill>
                <a:latin typeface="Arial (Body)"/>
              </a:rPr>
              <a:t> values to </a:t>
            </a:r>
            <a:r>
              <a:rPr lang="en-US" altLang="en-US" sz="2000" b="1" dirty="0">
                <a:solidFill>
                  <a:srgbClr val="000000"/>
                </a:solidFill>
                <a:latin typeface="Courier New" panose="02070309020205020404" pitchFamily="49" charset="0"/>
                <a:cs typeface="Courier New" panose="02070309020205020404" pitchFamily="49" charset="0"/>
              </a:rPr>
              <a:t>double</a:t>
            </a:r>
            <a:r>
              <a:rPr lang="en-US" altLang="en-US" sz="2000" dirty="0">
                <a:solidFill>
                  <a:srgbClr val="000000"/>
                </a:solidFill>
                <a:latin typeface="Arial (Body)"/>
              </a:rPr>
              <a:t> parameters</a:t>
            </a:r>
          </a:p>
          <a:p>
            <a:pPr marL="741553" lvl="1" indent="-284353" fontAlgn="base">
              <a:spcAft>
                <a:spcPct val="0"/>
              </a:spcAft>
              <a:buFont typeface="Arial" panose="020B0604020202020204" pitchFamily="34" charset="0"/>
              <a:buChar char="–"/>
            </a:pPr>
            <a:r>
              <a:rPr lang="en-US" altLang="en-US" sz="2000" dirty="0">
                <a:solidFill>
                  <a:srgbClr val="000000"/>
                </a:solidFill>
                <a:latin typeface="Arial (Body)"/>
              </a:rPr>
              <a:t>You can pass either </a:t>
            </a:r>
            <a:r>
              <a:rPr lang="en-US" altLang="en-US" sz="2000" b="1" dirty="0">
                <a:solidFill>
                  <a:srgbClr val="000000"/>
                </a:solidFill>
                <a:latin typeface="Courier New" panose="02070309020205020404" pitchFamily="49" charset="0"/>
                <a:cs typeface="Courier New" panose="02070309020205020404" pitchFamily="49" charset="0"/>
              </a:rPr>
              <a:t>decimal</a:t>
            </a:r>
            <a:r>
              <a:rPr lang="en-US" altLang="en-US" sz="2000" dirty="0">
                <a:solidFill>
                  <a:srgbClr val="000000"/>
                </a:solidFill>
                <a:latin typeface="Arial (Body)"/>
              </a:rPr>
              <a:t> or </a:t>
            </a:r>
            <a:r>
              <a:rPr lang="en-US" altLang="en-US" sz="2000" b="1" dirty="0">
                <a:solidFill>
                  <a:srgbClr val="000000"/>
                </a:solidFill>
                <a:latin typeface="Courier New" panose="02070309020205020404" pitchFamily="49" charset="0"/>
                <a:cs typeface="Courier New" panose="02070309020205020404" pitchFamily="49" charset="0"/>
              </a:rPr>
              <a:t>int</a:t>
            </a:r>
            <a:r>
              <a:rPr lang="en-US" altLang="en-US" sz="2000" dirty="0">
                <a:solidFill>
                  <a:srgbClr val="000000"/>
                </a:solidFill>
                <a:latin typeface="Arial (Body)"/>
              </a:rPr>
              <a:t> arguments to </a:t>
            </a:r>
            <a:r>
              <a:rPr lang="en-US" altLang="en-US" sz="2000" b="1" dirty="0">
                <a:solidFill>
                  <a:srgbClr val="000000"/>
                </a:solidFill>
                <a:latin typeface="Courier New" panose="02070309020205020404" pitchFamily="49" charset="0"/>
                <a:cs typeface="Courier New" panose="02070309020205020404" pitchFamily="49" charset="0"/>
              </a:rPr>
              <a:t>decimal</a:t>
            </a:r>
            <a:r>
              <a:rPr lang="en-US" altLang="en-US" sz="2000" dirty="0">
                <a:solidFill>
                  <a:srgbClr val="000000"/>
                </a:solidFill>
                <a:latin typeface="Arial (Body)"/>
              </a:rPr>
              <a:t> parameters, but you cannot pass </a:t>
            </a:r>
            <a:r>
              <a:rPr lang="en-US" altLang="en-US" sz="2000" b="1" dirty="0">
                <a:solidFill>
                  <a:srgbClr val="000000"/>
                </a:solidFill>
                <a:latin typeface="Courier New" panose="02070309020205020404" pitchFamily="49" charset="0"/>
                <a:cs typeface="Courier New" panose="02070309020205020404" pitchFamily="49" charset="0"/>
              </a:rPr>
              <a:t>double</a:t>
            </a:r>
            <a:r>
              <a:rPr lang="en-US" altLang="en-US" sz="2000" dirty="0">
                <a:solidFill>
                  <a:srgbClr val="000000"/>
                </a:solidFill>
                <a:latin typeface="Arial (Body)"/>
              </a:rPr>
              <a:t> arguments into </a:t>
            </a:r>
            <a:r>
              <a:rPr lang="en-US" altLang="en-US" sz="2000" b="1" dirty="0">
                <a:solidFill>
                  <a:srgbClr val="000000"/>
                </a:solidFill>
                <a:latin typeface="Courier New" panose="02070309020205020404" pitchFamily="49" charset="0"/>
                <a:cs typeface="Courier New" panose="02070309020205020404" pitchFamily="49" charset="0"/>
              </a:rPr>
              <a:t>decimal</a:t>
            </a:r>
            <a:r>
              <a:rPr lang="en-US" altLang="en-US" sz="2000" dirty="0">
                <a:solidFill>
                  <a:srgbClr val="000000"/>
                </a:solidFill>
                <a:latin typeface="Arial (Body)"/>
              </a:rPr>
              <a:t> parameters</a:t>
            </a:r>
          </a:p>
        </p:txBody>
      </p:sp>
    </p:spTree>
    <p:extLst>
      <p:ext uri="{BB962C8B-B14F-4D97-AF65-F5344CB8AC3E}">
        <p14:creationId xmlns:p14="http://schemas.microsoft.com/office/powerpoint/2010/main" val="3303728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653965"/>
            <a:ext cx="10515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Passing Multiple Arguments</a:t>
            </a:r>
            <a:endParaRPr lang="en-US" altLang="en-US" sz="2000" dirty="0">
              <a:latin typeface="Times New Roman" panose="02020603050405020304" pitchFamily="18" charset="0"/>
              <a:cs typeface="Arial"/>
            </a:endParaRPr>
          </a:p>
        </p:txBody>
      </p:sp>
      <p:sp>
        <p:nvSpPr>
          <p:cNvPr id="3" name="Content Placeholder 2"/>
          <p:cNvSpPr>
            <a:spLocks noGrp="1"/>
          </p:cNvSpPr>
          <p:nvPr>
            <p:ph type="body" idx="1"/>
          </p:nvPr>
        </p:nvSpPr>
        <p:spPr>
          <a:xfrm>
            <a:off x="1981200" y="1600201"/>
            <a:ext cx="8229600" cy="3447067"/>
          </a:xfrm>
        </p:spPr>
        <p:txBody>
          <a:bodyPr vert="horz" wrap="square" lIns="91425" tIns="91425" rIns="91425" bIns="91425" rtlCol="0">
            <a:spAutoFit/>
          </a:bodyPr>
          <a:lstStyle/>
          <a:p>
            <a:pPr fontAlgn="base">
              <a:spcAft>
                <a:spcPct val="0"/>
              </a:spcAft>
            </a:pPr>
            <a:r>
              <a:rPr lang="en-US" altLang="en-US" sz="2000" dirty="0">
                <a:solidFill>
                  <a:srgbClr val="000000"/>
                </a:solidFill>
                <a:latin typeface="Arial (Body)"/>
              </a:rPr>
              <a:t>To accept multiple arguments, a method must have multiple parameters</a:t>
            </a:r>
          </a:p>
          <a:p>
            <a:pPr fontAlgn="base">
              <a:spcAft>
                <a:spcPct val="0"/>
              </a:spcAft>
            </a:pPr>
            <a:r>
              <a:rPr lang="en-US" altLang="en-US" sz="2000" dirty="0">
                <a:solidFill>
                  <a:srgbClr val="000000"/>
                </a:solidFill>
                <a:latin typeface="Arial (Body)"/>
              </a:rPr>
              <a:t>The following method accepts two arguments:</a:t>
            </a:r>
          </a:p>
          <a:p>
            <a:pPr fontAlgn="base">
              <a:spcAft>
                <a:spcPct val="0"/>
              </a:spcAft>
            </a:pPr>
            <a:endParaRPr lang="en-US" altLang="en-US" sz="2000" dirty="0">
              <a:solidFill>
                <a:srgbClr val="000000"/>
              </a:solidFill>
              <a:latin typeface="Arial (Body)"/>
            </a:endParaRPr>
          </a:p>
          <a:p>
            <a:pPr fontAlgn="base">
              <a:spcAft>
                <a:spcPct val="0"/>
              </a:spcAft>
            </a:pPr>
            <a:endParaRPr lang="en-US" altLang="en-US" sz="2000" dirty="0">
              <a:solidFill>
                <a:srgbClr val="000000"/>
              </a:solidFill>
              <a:latin typeface="Arial (Body)"/>
            </a:endParaRPr>
          </a:p>
          <a:p>
            <a:pPr fontAlgn="base">
              <a:spcAft>
                <a:spcPct val="0"/>
              </a:spcAft>
            </a:pPr>
            <a:endParaRPr lang="en-US" altLang="en-US" sz="2000" dirty="0">
              <a:solidFill>
                <a:srgbClr val="000000"/>
              </a:solidFill>
              <a:latin typeface="Arial (Body)"/>
            </a:endParaRPr>
          </a:p>
          <a:p>
            <a:pPr fontAlgn="base">
              <a:spcAft>
                <a:spcPct val="0"/>
              </a:spcAft>
            </a:pPr>
            <a:endParaRPr lang="en-US" altLang="en-US" sz="2000" dirty="0">
              <a:solidFill>
                <a:srgbClr val="000000"/>
              </a:solidFill>
              <a:latin typeface="Arial (Body)"/>
            </a:endParaRPr>
          </a:p>
          <a:p>
            <a:pPr fontAlgn="base">
              <a:spcAft>
                <a:spcPct val="0"/>
              </a:spcAft>
            </a:pPr>
            <a:r>
              <a:rPr lang="en-US" altLang="en-US" sz="2000" dirty="0">
                <a:solidFill>
                  <a:srgbClr val="000000"/>
                </a:solidFill>
                <a:latin typeface="Arial (Body)"/>
              </a:rPr>
              <a:t>The following statement calls the </a:t>
            </a:r>
            <a:r>
              <a:rPr lang="en-US" sz="2000" dirty="0">
                <a:latin typeface="Cascadia Code" panose="020B0609020000020004" pitchFamily="49" charset="0"/>
                <a:cs typeface="Cascadia Code" panose="020B0609020000020004" pitchFamily="49" charset="0"/>
              </a:rPr>
              <a:t>Add</a:t>
            </a:r>
            <a:r>
              <a:rPr lang="en-US" sz="2000" dirty="0">
                <a:cs typeface="Cascadia Code" panose="020B0609020000020004" pitchFamily="49" charset="0"/>
              </a:rPr>
              <a:t> </a:t>
            </a:r>
            <a:r>
              <a:rPr lang="en-US" altLang="en-US" sz="2000" dirty="0">
                <a:solidFill>
                  <a:srgbClr val="000000"/>
                </a:solidFill>
                <a:latin typeface="Arial (Body)"/>
              </a:rPr>
              <a:t>method, passing 10 and 20 as arguments:</a:t>
            </a:r>
          </a:p>
        </p:txBody>
      </p:sp>
      <p:sp>
        <p:nvSpPr>
          <p:cNvPr id="4" name="TextBox 3">
            <a:extLst>
              <a:ext uri="{FF2B5EF4-FFF2-40B4-BE49-F238E27FC236}">
                <a16:creationId xmlns:a16="http://schemas.microsoft.com/office/drawing/2014/main" id="{7B6751C7-2CD9-C60E-AD1D-B47C29007C48}"/>
              </a:ext>
            </a:extLst>
          </p:cNvPr>
          <p:cNvSpPr txBox="1"/>
          <p:nvPr/>
        </p:nvSpPr>
        <p:spPr>
          <a:xfrm>
            <a:off x="2362200" y="2857088"/>
            <a:ext cx="5974080" cy="1354217"/>
          </a:xfrm>
          <a:prstGeom prst="rect">
            <a:avLst/>
          </a:prstGeom>
          <a:noFill/>
          <a:ln>
            <a:solidFill>
              <a:schemeClr val="tx1"/>
            </a:solidFill>
          </a:ln>
        </p:spPr>
        <p:txBody>
          <a:bodyPr wrap="square" rtlCol="0">
            <a:spAutoFit/>
          </a:bodyPr>
          <a:lstStyle/>
          <a:p>
            <a:r>
              <a:rPr lang="en-US" sz="1600" dirty="0">
                <a:solidFill>
                  <a:srgbClr val="0000FF"/>
                </a:solidFill>
                <a:latin typeface="Cascadia Mono" panose="020B0609020000020004" pitchFamily="49" charset="0"/>
              </a:rPr>
              <a:t>private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Add(</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num1,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num2)</a:t>
            </a:r>
          </a:p>
          <a:p>
            <a:r>
              <a:rPr lang="en-US" sz="1600" dirty="0">
                <a:solidFill>
                  <a:srgbClr val="000000"/>
                </a:solidFill>
                <a:latin typeface="Cascadia Mono" panose="020B0609020000020004" pitchFamily="49" charset="0"/>
              </a:rPr>
              <a:t>{</a:t>
            </a:r>
          </a:p>
          <a:p>
            <a:r>
              <a:rPr lang="en-US" sz="1600" dirty="0">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sum = num1 + num2;</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MessageBox.Show</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sum.ToString</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a:t>
            </a:r>
            <a:endParaRPr lang="en-US" sz="1600" dirty="0"/>
          </a:p>
        </p:txBody>
      </p:sp>
      <p:sp>
        <p:nvSpPr>
          <p:cNvPr id="5" name="TextBox 4">
            <a:extLst>
              <a:ext uri="{FF2B5EF4-FFF2-40B4-BE49-F238E27FC236}">
                <a16:creationId xmlns:a16="http://schemas.microsoft.com/office/drawing/2014/main" id="{3FD3B4D4-1CB7-24A0-19F9-48831D41B20B}"/>
              </a:ext>
            </a:extLst>
          </p:cNvPr>
          <p:cNvSpPr txBox="1"/>
          <p:nvPr/>
        </p:nvSpPr>
        <p:spPr>
          <a:xfrm>
            <a:off x="2271032" y="5068082"/>
            <a:ext cx="1994263" cy="400110"/>
          </a:xfrm>
          <a:prstGeom prst="rect">
            <a:avLst/>
          </a:prstGeom>
          <a:noFill/>
        </p:spPr>
        <p:txBody>
          <a:bodyPr wrap="square" rtlCol="0">
            <a:spAutoFit/>
          </a:bodyPr>
          <a:lstStyle/>
          <a:p>
            <a:r>
              <a:rPr lang="en-US" sz="2000" dirty="0">
                <a:latin typeface="Cascadia Code" panose="020B0609020000020004" pitchFamily="49" charset="0"/>
                <a:cs typeface="Cascadia Code" panose="020B0609020000020004" pitchFamily="49" charset="0"/>
              </a:rPr>
              <a:t>Add(10, 20);</a:t>
            </a:r>
          </a:p>
        </p:txBody>
      </p:sp>
    </p:spTree>
    <p:extLst>
      <p:ext uri="{BB962C8B-B14F-4D97-AF65-F5344CB8AC3E}">
        <p14:creationId xmlns:p14="http://schemas.microsoft.com/office/powerpoint/2010/main" val="878386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653965"/>
            <a:ext cx="10515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Passing Multiple Arguments</a:t>
            </a:r>
            <a:endParaRPr lang="en-US" altLang="en-US" sz="2000" dirty="0">
              <a:latin typeface="Times New Roman" panose="02020603050405020304" pitchFamily="18" charset="0"/>
              <a:cs typeface="Arial"/>
            </a:endParaRPr>
          </a:p>
        </p:txBody>
      </p:sp>
      <p:sp>
        <p:nvSpPr>
          <p:cNvPr id="3" name="Content Placeholder 2"/>
          <p:cNvSpPr>
            <a:spLocks noGrp="1"/>
          </p:cNvSpPr>
          <p:nvPr>
            <p:ph type="body" idx="1"/>
          </p:nvPr>
        </p:nvSpPr>
        <p:spPr>
          <a:xfrm>
            <a:off x="1981200" y="1600200"/>
            <a:ext cx="8229600" cy="1181832"/>
          </a:xfrm>
        </p:spPr>
        <p:txBody>
          <a:bodyPr vert="horz" wrap="square" lIns="91425" tIns="91425" rIns="91425" bIns="91425" rtlCol="0">
            <a:spAutoFit/>
          </a:bodyPr>
          <a:lstStyle/>
          <a:p>
            <a:pPr fontAlgn="base">
              <a:spcAft>
                <a:spcPct val="0"/>
              </a:spcAft>
            </a:pPr>
            <a:r>
              <a:rPr lang="en-US" altLang="en-US" sz="2400" dirty="0">
                <a:solidFill>
                  <a:srgbClr val="000000"/>
                </a:solidFill>
                <a:latin typeface="Arial (Body)"/>
              </a:rPr>
              <a:t>In this example, the argument 10 is passed to the </a:t>
            </a:r>
            <a:r>
              <a:rPr lang="en-US" altLang="en-US" sz="2400" dirty="0">
                <a:solidFill>
                  <a:srgbClr val="000000"/>
                </a:solidFill>
                <a:latin typeface="Cascadia Code" panose="020B0609020000020004" pitchFamily="49" charset="0"/>
                <a:cs typeface="Cascadia Code" panose="020B0609020000020004" pitchFamily="49" charset="0"/>
              </a:rPr>
              <a:t>num1</a:t>
            </a:r>
            <a:r>
              <a:rPr lang="en-US" altLang="en-US" sz="2400" dirty="0">
                <a:solidFill>
                  <a:srgbClr val="000000"/>
                </a:solidFill>
                <a:latin typeface="Arial (Body)"/>
              </a:rPr>
              <a:t> parameter and the argument 20 is passed to the </a:t>
            </a:r>
            <a:r>
              <a:rPr lang="en-US" altLang="en-US" sz="2400" dirty="0">
                <a:solidFill>
                  <a:srgbClr val="000000"/>
                </a:solidFill>
                <a:latin typeface="Cascadia Code" panose="020B0609020000020004" pitchFamily="49" charset="0"/>
                <a:cs typeface="Cascadia Code" panose="020B0609020000020004" pitchFamily="49" charset="0"/>
              </a:rPr>
              <a:t>num2</a:t>
            </a:r>
            <a:r>
              <a:rPr lang="en-US" altLang="en-US" sz="2400" dirty="0">
                <a:solidFill>
                  <a:srgbClr val="000000"/>
                </a:solidFill>
                <a:latin typeface="Arial (Body)"/>
              </a:rPr>
              <a:t> parameter</a:t>
            </a:r>
          </a:p>
        </p:txBody>
      </p:sp>
      <p:grpSp>
        <p:nvGrpSpPr>
          <p:cNvPr id="15" name="Group 14" descr="A statement calls a method named Add, passing two arguments. The first argument is the number 10, and the second argument is the number 20. The Add method has 5 lines of code. Line 1. private void add left parenthesis, int, num 1, comma, int, num2, right parenthesis. Line 2. Left brace. Line 3. Indent. int sum equals num 1 plus num 2 semicolon. Line 3. Indent. Message box period show left parenthesis, sum period to string left parenthesis, right parenthesis, right parenthesis, semicolon. Line 4. Right brace. An arrow points from the argument 10 in the method call to the num 1 parameter in the method definition, indicating that 10 is passed into the num 1 parameter. Another arrow points from the argument 20 in the method call to the num 2 parameter in the method definition, indicating that 10 is passed into the num 2 parameter. ">
            <a:extLst>
              <a:ext uri="{FF2B5EF4-FFF2-40B4-BE49-F238E27FC236}">
                <a16:creationId xmlns:a16="http://schemas.microsoft.com/office/drawing/2014/main" id="{288DBB6E-2D39-CB4D-48B5-430AEBFD7BE8}"/>
              </a:ext>
            </a:extLst>
          </p:cNvPr>
          <p:cNvGrpSpPr/>
          <p:nvPr/>
        </p:nvGrpSpPr>
        <p:grpSpPr>
          <a:xfrm>
            <a:off x="2452552" y="2980385"/>
            <a:ext cx="7036525" cy="2998105"/>
            <a:chOff x="984068" y="2811049"/>
            <a:chExt cx="7036525" cy="2998105"/>
          </a:xfrm>
        </p:grpSpPr>
        <p:sp>
          <p:nvSpPr>
            <p:cNvPr id="4" name="TextBox 3">
              <a:extLst>
                <a:ext uri="{FF2B5EF4-FFF2-40B4-BE49-F238E27FC236}">
                  <a16:creationId xmlns:a16="http://schemas.microsoft.com/office/drawing/2014/main" id="{7B6751C7-2CD9-C60E-AD1D-B47C29007C48}"/>
                </a:ext>
              </a:extLst>
            </p:cNvPr>
            <p:cNvSpPr txBox="1"/>
            <p:nvPr/>
          </p:nvSpPr>
          <p:spPr>
            <a:xfrm>
              <a:off x="984068" y="4177938"/>
              <a:ext cx="7036525" cy="1631216"/>
            </a:xfrm>
            <a:prstGeom prst="rect">
              <a:avLst/>
            </a:prstGeom>
            <a:noFill/>
          </p:spPr>
          <p:txBody>
            <a:bodyPr wrap="square" rtlCol="0">
              <a:spAutoFit/>
            </a:bodyPr>
            <a:lstStyle/>
            <a:p>
              <a:r>
                <a:rPr lang="en-US" sz="2000" dirty="0">
                  <a:solidFill>
                    <a:srgbClr val="0000FF"/>
                  </a:solidFill>
                  <a:latin typeface="Cascadia Mono" panose="020B0609020000020004" pitchFamily="49" charset="0"/>
                </a:rPr>
                <a:t>private</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void</a:t>
              </a:r>
              <a:r>
                <a:rPr lang="en-US" sz="2000" dirty="0">
                  <a:solidFill>
                    <a:srgbClr val="000000"/>
                  </a:solidFill>
                  <a:latin typeface="Cascadia Mono" panose="020B0609020000020004" pitchFamily="49" charset="0"/>
                </a:rPr>
                <a:t> Add(</a:t>
              </a:r>
              <a:r>
                <a:rPr lang="en-US" sz="2000" dirty="0">
                  <a:solidFill>
                    <a:srgbClr val="0000FF"/>
                  </a:solidFill>
                  <a:latin typeface="Cascadia Mono" panose="020B0609020000020004" pitchFamily="49" charset="0"/>
                </a:rPr>
                <a:t>int</a:t>
              </a:r>
              <a:r>
                <a:rPr lang="en-US" sz="2000" dirty="0">
                  <a:solidFill>
                    <a:srgbClr val="000000"/>
                  </a:solidFill>
                  <a:latin typeface="Cascadia Mono" panose="020B0609020000020004" pitchFamily="49" charset="0"/>
                </a:rPr>
                <a:t> num1, </a:t>
              </a:r>
              <a:r>
                <a:rPr lang="en-US" sz="2000" dirty="0">
                  <a:solidFill>
                    <a:srgbClr val="0000FF"/>
                  </a:solidFill>
                  <a:latin typeface="Cascadia Mono" panose="020B0609020000020004" pitchFamily="49" charset="0"/>
                </a:rPr>
                <a:t>int</a:t>
              </a:r>
              <a:r>
                <a:rPr lang="en-US" sz="2000" dirty="0">
                  <a:solidFill>
                    <a:srgbClr val="000000"/>
                  </a:solidFill>
                  <a:latin typeface="Cascadia Mono" panose="020B0609020000020004" pitchFamily="49" charset="0"/>
                </a:rPr>
                <a:t> num2)</a:t>
              </a:r>
            </a:p>
            <a:p>
              <a:r>
                <a:rPr lang="en-US" sz="2000" dirty="0">
                  <a:solidFill>
                    <a:srgbClr val="000000"/>
                  </a:solidFill>
                  <a:latin typeface="Cascadia Mono" panose="020B0609020000020004" pitchFamily="49" charset="0"/>
                </a:rPr>
                <a:t>{</a:t>
              </a:r>
            </a:p>
            <a:p>
              <a:r>
                <a:rPr lang="en-US" sz="2000" dirty="0">
                  <a:latin typeface="Cascadia Mono" panose="020B0609020000020004" pitchFamily="49" charset="0"/>
                </a:rPr>
                <a:t>    </a:t>
              </a:r>
              <a:r>
                <a:rPr lang="en-US" sz="2000" dirty="0">
                  <a:solidFill>
                    <a:srgbClr val="0000FF"/>
                  </a:solidFill>
                  <a:latin typeface="Cascadia Mono" panose="020B0609020000020004" pitchFamily="49" charset="0"/>
                </a:rPr>
                <a:t>int</a:t>
              </a:r>
              <a:r>
                <a:rPr lang="en-US" sz="2000" dirty="0">
                  <a:solidFill>
                    <a:srgbClr val="000000"/>
                  </a:solidFill>
                  <a:latin typeface="Cascadia Mono" panose="020B0609020000020004" pitchFamily="49" charset="0"/>
                </a:rPr>
                <a:t> sum = num1 + num2;</a:t>
              </a:r>
            </a:p>
            <a:p>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MessageBox.Show</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sum.ToString</a:t>
              </a:r>
              <a:r>
                <a:rPr lang="en-US" sz="2000" dirty="0">
                  <a:solidFill>
                    <a:srgbClr val="000000"/>
                  </a:solidFill>
                  <a:latin typeface="Cascadia Mono" panose="020B0609020000020004" pitchFamily="49" charset="0"/>
                </a:rPr>
                <a:t>());</a:t>
              </a:r>
            </a:p>
            <a:p>
              <a:r>
                <a:rPr lang="en-US" sz="2000" dirty="0">
                  <a:solidFill>
                    <a:srgbClr val="000000"/>
                  </a:solidFill>
                  <a:latin typeface="Cascadia Mono" panose="020B0609020000020004" pitchFamily="49" charset="0"/>
                </a:rPr>
                <a:t>}</a:t>
              </a:r>
              <a:endParaRPr lang="en-US" sz="2000" dirty="0"/>
            </a:p>
          </p:txBody>
        </p:sp>
        <p:sp>
          <p:nvSpPr>
            <p:cNvPr id="5" name="TextBox 4">
              <a:extLst>
                <a:ext uri="{FF2B5EF4-FFF2-40B4-BE49-F238E27FC236}">
                  <a16:creationId xmlns:a16="http://schemas.microsoft.com/office/drawing/2014/main" id="{45EFB67B-8C04-730A-7551-5670B8EF99CF}"/>
                </a:ext>
              </a:extLst>
            </p:cNvPr>
            <p:cNvSpPr txBox="1"/>
            <p:nvPr/>
          </p:nvSpPr>
          <p:spPr>
            <a:xfrm>
              <a:off x="984068" y="2811049"/>
              <a:ext cx="1994263" cy="400110"/>
            </a:xfrm>
            <a:prstGeom prst="rect">
              <a:avLst/>
            </a:prstGeom>
            <a:noFill/>
          </p:spPr>
          <p:txBody>
            <a:bodyPr wrap="square" rtlCol="0">
              <a:spAutoFit/>
            </a:bodyPr>
            <a:lstStyle/>
            <a:p>
              <a:r>
                <a:rPr lang="en-US" sz="2000" dirty="0">
                  <a:latin typeface="Cascadia Code" panose="020B0609020000020004" pitchFamily="49" charset="0"/>
                  <a:cs typeface="Cascadia Code" panose="020B0609020000020004" pitchFamily="49" charset="0"/>
                </a:rPr>
                <a:t>Add(10, 20);</a:t>
              </a:r>
            </a:p>
          </p:txBody>
        </p:sp>
        <p:sp>
          <p:nvSpPr>
            <p:cNvPr id="12" name="Freeform: Shape 11">
              <a:extLst>
                <a:ext uri="{FF2B5EF4-FFF2-40B4-BE49-F238E27FC236}">
                  <a16:creationId xmlns:a16="http://schemas.microsoft.com/office/drawing/2014/main" id="{60CDC546-D37D-0D85-613F-AEDFB9425C41}"/>
                </a:ext>
              </a:extLst>
            </p:cNvPr>
            <p:cNvSpPr/>
            <p:nvPr/>
          </p:nvSpPr>
          <p:spPr>
            <a:xfrm>
              <a:off x="2438400" y="3152503"/>
              <a:ext cx="3448594" cy="1071154"/>
            </a:xfrm>
            <a:custGeom>
              <a:avLst/>
              <a:gdLst>
                <a:gd name="connsiteX0" fmla="*/ 0 w 3448594"/>
                <a:gd name="connsiteY0" fmla="*/ 0 h 1071154"/>
                <a:gd name="connsiteX1" fmla="*/ 0 w 3448594"/>
                <a:gd name="connsiteY1" fmla="*/ 287383 h 1071154"/>
                <a:gd name="connsiteX2" fmla="*/ 3448594 w 3448594"/>
                <a:gd name="connsiteY2" fmla="*/ 287383 h 1071154"/>
                <a:gd name="connsiteX3" fmla="*/ 3448594 w 3448594"/>
                <a:gd name="connsiteY3" fmla="*/ 1071154 h 1071154"/>
              </a:gdLst>
              <a:ahLst/>
              <a:cxnLst>
                <a:cxn ang="0">
                  <a:pos x="connsiteX0" y="connsiteY0"/>
                </a:cxn>
                <a:cxn ang="0">
                  <a:pos x="connsiteX1" y="connsiteY1"/>
                </a:cxn>
                <a:cxn ang="0">
                  <a:pos x="connsiteX2" y="connsiteY2"/>
                </a:cxn>
                <a:cxn ang="0">
                  <a:pos x="connsiteX3" y="connsiteY3"/>
                </a:cxn>
              </a:cxnLst>
              <a:rect l="l" t="t" r="r" b="b"/>
              <a:pathLst>
                <a:path w="3448594" h="1071154">
                  <a:moveTo>
                    <a:pt x="0" y="0"/>
                  </a:moveTo>
                  <a:lnTo>
                    <a:pt x="0" y="287383"/>
                  </a:lnTo>
                  <a:lnTo>
                    <a:pt x="3448594" y="287383"/>
                  </a:lnTo>
                  <a:lnTo>
                    <a:pt x="3448594" y="1071154"/>
                  </a:lnTo>
                </a:path>
              </a:pathLst>
            </a:custGeom>
            <a:noFill/>
            <a:ln>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53EE5A-259B-5E2D-A2B6-FB0517497F40}"/>
                </a:ext>
              </a:extLst>
            </p:cNvPr>
            <p:cNvSpPr/>
            <p:nvPr/>
          </p:nvSpPr>
          <p:spPr>
            <a:xfrm>
              <a:off x="1857104" y="3152503"/>
              <a:ext cx="2575560" cy="1071154"/>
            </a:xfrm>
            <a:custGeom>
              <a:avLst/>
              <a:gdLst>
                <a:gd name="connsiteX0" fmla="*/ 0 w 3448594"/>
                <a:gd name="connsiteY0" fmla="*/ 0 h 1071154"/>
                <a:gd name="connsiteX1" fmla="*/ 0 w 3448594"/>
                <a:gd name="connsiteY1" fmla="*/ 287383 h 1071154"/>
                <a:gd name="connsiteX2" fmla="*/ 3448594 w 3448594"/>
                <a:gd name="connsiteY2" fmla="*/ 287383 h 1071154"/>
                <a:gd name="connsiteX3" fmla="*/ 3448594 w 3448594"/>
                <a:gd name="connsiteY3" fmla="*/ 1071154 h 1071154"/>
                <a:gd name="connsiteX0" fmla="*/ 0 w 3457303"/>
                <a:gd name="connsiteY0" fmla="*/ 0 h 1071154"/>
                <a:gd name="connsiteX1" fmla="*/ 0 w 3457303"/>
                <a:gd name="connsiteY1" fmla="*/ 287383 h 1071154"/>
                <a:gd name="connsiteX2" fmla="*/ 3457303 w 3457303"/>
                <a:gd name="connsiteY2" fmla="*/ 600891 h 1071154"/>
                <a:gd name="connsiteX3" fmla="*/ 3448594 w 3457303"/>
                <a:gd name="connsiteY3" fmla="*/ 1071154 h 1071154"/>
                <a:gd name="connsiteX0" fmla="*/ 0 w 3457303"/>
                <a:gd name="connsiteY0" fmla="*/ 0 h 1071154"/>
                <a:gd name="connsiteX1" fmla="*/ 0 w 3457303"/>
                <a:gd name="connsiteY1" fmla="*/ 618309 h 1071154"/>
                <a:gd name="connsiteX2" fmla="*/ 3457303 w 3457303"/>
                <a:gd name="connsiteY2" fmla="*/ 600891 h 1071154"/>
                <a:gd name="connsiteX3" fmla="*/ 3448594 w 3457303"/>
                <a:gd name="connsiteY3" fmla="*/ 1071154 h 1071154"/>
              </a:gdLst>
              <a:ahLst/>
              <a:cxnLst>
                <a:cxn ang="0">
                  <a:pos x="connsiteX0" y="connsiteY0"/>
                </a:cxn>
                <a:cxn ang="0">
                  <a:pos x="connsiteX1" y="connsiteY1"/>
                </a:cxn>
                <a:cxn ang="0">
                  <a:pos x="connsiteX2" y="connsiteY2"/>
                </a:cxn>
                <a:cxn ang="0">
                  <a:pos x="connsiteX3" y="connsiteY3"/>
                </a:cxn>
              </a:cxnLst>
              <a:rect l="l" t="t" r="r" b="b"/>
              <a:pathLst>
                <a:path w="3457303" h="1071154">
                  <a:moveTo>
                    <a:pt x="0" y="0"/>
                  </a:moveTo>
                  <a:lnTo>
                    <a:pt x="0" y="618309"/>
                  </a:lnTo>
                  <a:lnTo>
                    <a:pt x="3457303" y="600891"/>
                  </a:lnTo>
                  <a:cubicBezTo>
                    <a:pt x="3457303" y="862148"/>
                    <a:pt x="3448594" y="809897"/>
                    <a:pt x="3448594" y="1071154"/>
                  </a:cubicBezTo>
                </a:path>
              </a:pathLst>
            </a:custGeom>
            <a:noFill/>
            <a:ln>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31370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653965"/>
            <a:ext cx="10515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Named Arguments</a:t>
            </a:r>
            <a:endParaRPr lang="en-US" altLang="en-US" sz="2000" dirty="0">
              <a:latin typeface="Times New Roman" panose="02020603050405020304" pitchFamily="18" charset="0"/>
              <a:cs typeface="Arial"/>
            </a:endParaRPr>
          </a:p>
        </p:txBody>
      </p:sp>
      <p:sp>
        <p:nvSpPr>
          <p:cNvPr id="3" name="Text Placeholder 2"/>
          <p:cNvSpPr>
            <a:spLocks noGrp="1"/>
          </p:cNvSpPr>
          <p:nvPr>
            <p:ph idx="1"/>
          </p:nvPr>
        </p:nvSpPr>
        <p:spPr>
          <a:xfrm>
            <a:off x="1981200" y="1600201"/>
            <a:ext cx="8229599" cy="1143873"/>
          </a:xfrm>
        </p:spPr>
        <p:txBody>
          <a:bodyPr vert="horz" wrap="square" lIns="91425" tIns="91425" rIns="91425" bIns="91425" rtlCol="0">
            <a:spAutoFit/>
          </a:bodyPr>
          <a:lstStyle/>
          <a:p>
            <a:pPr marL="255651" indent="-255651" fontAlgn="base">
              <a:spcAft>
                <a:spcPct val="0"/>
              </a:spcAft>
            </a:pPr>
            <a:r>
              <a:rPr lang="en-US" altLang="en-US" sz="2000" dirty="0">
                <a:solidFill>
                  <a:srgbClr val="000000"/>
                </a:solidFill>
                <a:latin typeface="Arial (Body)"/>
              </a:rPr>
              <a:t>In the method call, you can specify which parameter an argument should be passed into. The syntax is:</a:t>
            </a:r>
            <a:endParaRPr lang="en-US" sz="2000" b="1" dirty="0"/>
          </a:p>
          <a:p>
            <a:pPr marL="255651" indent="-255651" fontAlgn="base">
              <a:spcAft>
                <a:spcPct val="0"/>
              </a:spcAft>
            </a:pPr>
            <a:endParaRPr lang="en-US" altLang="en-US" sz="2000" dirty="0">
              <a:solidFill>
                <a:srgbClr val="000000"/>
              </a:solidFill>
              <a:latin typeface="Arial (Body)"/>
            </a:endParaRPr>
          </a:p>
        </p:txBody>
      </p:sp>
      <p:sp>
        <p:nvSpPr>
          <p:cNvPr id="5" name="Content Placeholder 4"/>
          <p:cNvSpPr>
            <a:spLocks noGrp="1"/>
          </p:cNvSpPr>
          <p:nvPr>
            <p:ph idx="14"/>
          </p:nvPr>
        </p:nvSpPr>
        <p:spPr>
          <a:xfrm>
            <a:off x="1981200" y="2824277"/>
            <a:ext cx="8229600" cy="711176"/>
          </a:xfrm>
        </p:spPr>
        <p:txBody>
          <a:bodyPr/>
          <a:lstStyle/>
          <a:p>
            <a:pPr indent="-255600"/>
            <a:r>
              <a:rPr lang="en-US" altLang="en-US" sz="2000" dirty="0">
                <a:solidFill>
                  <a:srgbClr val="000000"/>
                </a:solidFill>
                <a:latin typeface="Arial (Body)"/>
              </a:rPr>
              <a:t>Look at the following method:</a:t>
            </a:r>
            <a:endParaRPr lang="en-US" sz="2000" dirty="0"/>
          </a:p>
        </p:txBody>
      </p:sp>
      <p:sp>
        <p:nvSpPr>
          <p:cNvPr id="9" name="Content Placeholder 8"/>
          <p:cNvSpPr>
            <a:spLocks noGrp="1"/>
          </p:cNvSpPr>
          <p:nvPr>
            <p:ph idx="15"/>
          </p:nvPr>
        </p:nvSpPr>
        <p:spPr>
          <a:xfrm>
            <a:off x="1981198" y="4759531"/>
            <a:ext cx="8229600" cy="435917"/>
          </a:xfrm>
        </p:spPr>
        <p:txBody>
          <a:bodyPr/>
          <a:lstStyle/>
          <a:p>
            <a:pPr indent="-255600"/>
            <a:r>
              <a:rPr lang="en-US" altLang="en-US" sz="2000" dirty="0">
                <a:solidFill>
                  <a:srgbClr val="000000"/>
                </a:solidFill>
                <a:latin typeface="Arial (Body)"/>
              </a:rPr>
              <a:t>The following statements call the method with named arguments:</a:t>
            </a:r>
            <a:endParaRPr lang="en-US" sz="2000" dirty="0"/>
          </a:p>
        </p:txBody>
      </p:sp>
      <p:sp>
        <p:nvSpPr>
          <p:cNvPr id="11" name="TextBox 10">
            <a:extLst>
              <a:ext uri="{FF2B5EF4-FFF2-40B4-BE49-F238E27FC236}">
                <a16:creationId xmlns:a16="http://schemas.microsoft.com/office/drawing/2014/main" id="{1D92EC74-ABDC-F9B6-1C82-91B815AF4F25}"/>
              </a:ext>
            </a:extLst>
          </p:cNvPr>
          <p:cNvSpPr txBox="1"/>
          <p:nvPr/>
        </p:nvSpPr>
        <p:spPr>
          <a:xfrm>
            <a:off x="2804158" y="2382486"/>
            <a:ext cx="3291840" cy="369332"/>
          </a:xfrm>
          <a:prstGeom prst="rect">
            <a:avLst/>
          </a:prstGeom>
          <a:noFill/>
        </p:spPr>
        <p:txBody>
          <a:bodyPr wrap="square" rtlCol="0">
            <a:spAutoFit/>
          </a:bodyPr>
          <a:lstStyle/>
          <a:p>
            <a:r>
              <a:rPr lang="en-US" i="1" dirty="0" err="1">
                <a:latin typeface="Cascadia Code" panose="020B0609020000020004" pitchFamily="49" charset="0"/>
                <a:cs typeface="Cascadia Code" panose="020B0609020000020004" pitchFamily="49" charset="0"/>
              </a:rPr>
              <a:t>parameterName</a:t>
            </a:r>
            <a:r>
              <a:rPr lang="en-US" dirty="0">
                <a:latin typeface="Cascadia Code" panose="020B0609020000020004" pitchFamily="49" charset="0"/>
                <a:cs typeface="Cascadia Code" panose="020B0609020000020004" pitchFamily="49" charset="0"/>
              </a:rPr>
              <a:t> : </a:t>
            </a:r>
            <a:r>
              <a:rPr lang="en-US" i="1" dirty="0">
                <a:latin typeface="Cascadia Code" panose="020B0609020000020004" pitchFamily="49" charset="0"/>
                <a:cs typeface="Cascadia Code" panose="020B0609020000020004" pitchFamily="49" charset="0"/>
              </a:rPr>
              <a:t>value</a:t>
            </a:r>
          </a:p>
        </p:txBody>
      </p:sp>
      <p:sp>
        <p:nvSpPr>
          <p:cNvPr id="12" name="TextBox 11">
            <a:extLst>
              <a:ext uri="{FF2B5EF4-FFF2-40B4-BE49-F238E27FC236}">
                <a16:creationId xmlns:a16="http://schemas.microsoft.com/office/drawing/2014/main" id="{942BB237-3889-9527-949A-ED285AD09E86}"/>
              </a:ext>
            </a:extLst>
          </p:cNvPr>
          <p:cNvSpPr txBox="1"/>
          <p:nvPr/>
        </p:nvSpPr>
        <p:spPr>
          <a:xfrm>
            <a:off x="2268581" y="3409457"/>
            <a:ext cx="7654834" cy="1200329"/>
          </a:xfrm>
          <a:prstGeom prst="rect">
            <a:avLst/>
          </a:prstGeom>
          <a:noFill/>
        </p:spPr>
        <p:txBody>
          <a:bodyPr wrap="square" rtlCol="0">
            <a:spAutoFit/>
          </a:bodyPr>
          <a:lstStyle/>
          <a:p>
            <a:r>
              <a:rPr lang="en-US" dirty="0">
                <a:solidFill>
                  <a:srgbClr val="0000FF"/>
                </a:solidFill>
                <a:latin typeface="Cascadia Mono" panose="020B0609020000020004" pitchFamily="49" charset="0"/>
              </a:rPr>
              <a:t>private</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void</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ShowName</a:t>
            </a:r>
            <a:r>
              <a:rPr lang="en-US" dirty="0">
                <a:solidFill>
                  <a:srgbClr val="000000"/>
                </a:solidFill>
                <a:latin typeface="Cascadia Mono" panose="020B0609020000020004" pitchFamily="49" charset="0"/>
              </a:rPr>
              <a:t>(</a:t>
            </a:r>
            <a:r>
              <a:rPr lang="en-US" dirty="0">
                <a:solidFill>
                  <a:srgbClr val="0000FF"/>
                </a:solidFill>
                <a:latin typeface="Cascadia Mono" panose="020B0609020000020004" pitchFamily="49" charset="0"/>
              </a:rPr>
              <a:t>string</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firstName</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string</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lastName</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MessageBox.Show</a:t>
            </a:r>
            <a:r>
              <a:rPr lang="en-US" dirty="0">
                <a:solidFill>
                  <a:srgbClr val="000000"/>
                </a:solidFill>
                <a:latin typeface="Cascadia Mono" panose="020B0609020000020004" pitchFamily="49" charset="0"/>
              </a:rPr>
              <a:t>(</a:t>
            </a:r>
            <a:r>
              <a:rPr lang="en-US" dirty="0" err="1">
                <a:solidFill>
                  <a:srgbClr val="000000"/>
                </a:solidFill>
                <a:latin typeface="Cascadia Mono" panose="020B0609020000020004" pitchFamily="49" charset="0"/>
              </a:rPr>
              <a:t>firstName</a:t>
            </a:r>
            <a:r>
              <a:rPr lang="en-US" dirty="0">
                <a:solidFill>
                  <a:srgbClr val="000000"/>
                </a:solidFill>
                <a:latin typeface="Cascadia Mono" panose="020B0609020000020004" pitchFamily="49" charset="0"/>
              </a:rPr>
              <a:t> + </a:t>
            </a:r>
            <a:r>
              <a:rPr lang="en-US" dirty="0">
                <a:solidFill>
                  <a:srgbClr val="A31515"/>
                </a:solidFill>
                <a:latin typeface="Cascadia Mono" panose="020B0609020000020004" pitchFamily="49" charset="0"/>
              </a:rPr>
              <a:t>" "</a:t>
            </a:r>
            <a:r>
              <a:rPr lang="en-US" dirty="0">
                <a:solidFill>
                  <a:srgbClr val="000000"/>
                </a:solidFill>
                <a:latin typeface="Cascadia Mono" panose="020B0609020000020004" pitchFamily="49" charset="0"/>
              </a:rPr>
              <a:t> + </a:t>
            </a:r>
            <a:r>
              <a:rPr lang="en-US" dirty="0" err="1">
                <a:solidFill>
                  <a:srgbClr val="000000"/>
                </a:solidFill>
                <a:latin typeface="Cascadia Mono" panose="020B0609020000020004" pitchFamily="49" charset="0"/>
              </a:rPr>
              <a:t>lastName</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a:t>
            </a:r>
            <a:endParaRPr lang="en-US" dirty="0"/>
          </a:p>
        </p:txBody>
      </p:sp>
      <p:sp>
        <p:nvSpPr>
          <p:cNvPr id="13" name="TextBox 12">
            <a:extLst>
              <a:ext uri="{FF2B5EF4-FFF2-40B4-BE49-F238E27FC236}">
                <a16:creationId xmlns:a16="http://schemas.microsoft.com/office/drawing/2014/main" id="{5E3AC674-43CA-C849-4687-B20C53B00FE4}"/>
              </a:ext>
            </a:extLst>
          </p:cNvPr>
          <p:cNvSpPr txBox="1"/>
          <p:nvPr/>
        </p:nvSpPr>
        <p:spPr>
          <a:xfrm>
            <a:off x="2481943" y="5347063"/>
            <a:ext cx="6836228" cy="923330"/>
          </a:xfrm>
          <a:prstGeom prst="rect">
            <a:avLst/>
          </a:prstGeom>
          <a:noFill/>
        </p:spPr>
        <p:txBody>
          <a:bodyPr wrap="square" rtlCol="0">
            <a:spAutoFit/>
          </a:bodyPr>
          <a:lstStyle/>
          <a:p>
            <a:r>
              <a:rPr lang="en-US" dirty="0" err="1">
                <a:solidFill>
                  <a:srgbClr val="000000"/>
                </a:solidFill>
                <a:latin typeface="Cascadia Mono" panose="020B0609020000020004" pitchFamily="49" charset="0"/>
              </a:rPr>
              <a:t>ShowName</a:t>
            </a:r>
            <a:r>
              <a:rPr lang="en-US" dirty="0">
                <a:solidFill>
                  <a:srgbClr val="000000"/>
                </a:solidFill>
                <a:latin typeface="Cascadia Mono" panose="020B0609020000020004" pitchFamily="49" charset="0"/>
              </a:rPr>
              <a:t>(</a:t>
            </a:r>
            <a:r>
              <a:rPr lang="en-US" dirty="0" err="1">
                <a:solidFill>
                  <a:srgbClr val="000000"/>
                </a:solidFill>
                <a:latin typeface="Cascadia Mono" panose="020B0609020000020004" pitchFamily="49" charset="0"/>
              </a:rPr>
              <a:t>firstName</a:t>
            </a:r>
            <a:r>
              <a:rPr lang="en-US" dirty="0">
                <a:solidFill>
                  <a:srgbClr val="000000"/>
                </a:solidFill>
                <a:latin typeface="Cascadia Mono" panose="020B0609020000020004" pitchFamily="49" charset="0"/>
              </a:rPr>
              <a:t>: </a:t>
            </a:r>
            <a:r>
              <a:rPr lang="en-US" dirty="0">
                <a:solidFill>
                  <a:srgbClr val="A31515"/>
                </a:solidFill>
                <a:latin typeface="Cascadia Mono" panose="020B0609020000020004" pitchFamily="49" charset="0"/>
              </a:rPr>
              <a:t>"Kiran"</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lastName</a:t>
            </a:r>
            <a:r>
              <a:rPr lang="en-US" dirty="0">
                <a:solidFill>
                  <a:srgbClr val="000000"/>
                </a:solidFill>
                <a:latin typeface="Cascadia Mono" panose="020B0609020000020004" pitchFamily="49" charset="0"/>
              </a:rPr>
              <a:t>: </a:t>
            </a:r>
            <a:r>
              <a:rPr lang="en-US" dirty="0">
                <a:solidFill>
                  <a:srgbClr val="A31515"/>
                </a:solidFill>
                <a:latin typeface="Cascadia Mono" panose="020B0609020000020004" pitchFamily="49" charset="0"/>
              </a:rPr>
              <a:t>"Sharma"</a:t>
            </a:r>
            <a:r>
              <a:rPr lang="en-US" dirty="0">
                <a:solidFill>
                  <a:srgbClr val="000000"/>
                </a:solidFill>
                <a:latin typeface="Cascadia Mono" panose="020B0609020000020004" pitchFamily="49" charset="0"/>
              </a:rPr>
              <a:t>);</a:t>
            </a:r>
          </a:p>
          <a:p>
            <a:r>
              <a:rPr lang="en-US" dirty="0" err="1">
                <a:solidFill>
                  <a:srgbClr val="000000"/>
                </a:solidFill>
                <a:latin typeface="Cascadia Mono" panose="020B0609020000020004" pitchFamily="49" charset="0"/>
              </a:rPr>
              <a:t>ShowName</a:t>
            </a:r>
            <a:r>
              <a:rPr lang="en-US" dirty="0">
                <a:solidFill>
                  <a:srgbClr val="000000"/>
                </a:solidFill>
                <a:latin typeface="Cascadia Mono" panose="020B0609020000020004" pitchFamily="49" charset="0"/>
              </a:rPr>
              <a:t>(</a:t>
            </a:r>
            <a:r>
              <a:rPr lang="en-US" dirty="0" err="1">
                <a:solidFill>
                  <a:srgbClr val="000000"/>
                </a:solidFill>
                <a:latin typeface="Cascadia Mono" panose="020B0609020000020004" pitchFamily="49" charset="0"/>
              </a:rPr>
              <a:t>lastName</a:t>
            </a:r>
            <a:r>
              <a:rPr lang="en-US" dirty="0">
                <a:solidFill>
                  <a:srgbClr val="000000"/>
                </a:solidFill>
                <a:latin typeface="Cascadia Mono" panose="020B0609020000020004" pitchFamily="49" charset="0"/>
              </a:rPr>
              <a:t>: </a:t>
            </a:r>
            <a:r>
              <a:rPr lang="en-US" dirty="0">
                <a:solidFill>
                  <a:srgbClr val="A31515"/>
                </a:solidFill>
                <a:latin typeface="Cascadia Mono" panose="020B0609020000020004" pitchFamily="49" charset="0"/>
              </a:rPr>
              <a:t>"Sharma"</a:t>
            </a:r>
            <a:r>
              <a:rPr lang="en-US" dirty="0">
                <a:latin typeface="Cascadia Mono" panose="020B0609020000020004" pitchFamily="49" charset="0"/>
              </a:rPr>
              <a:t>, </a:t>
            </a:r>
            <a:r>
              <a:rPr lang="en-US" dirty="0" err="1">
                <a:solidFill>
                  <a:srgbClr val="000000"/>
                </a:solidFill>
                <a:latin typeface="Cascadia Mono" panose="020B0609020000020004" pitchFamily="49" charset="0"/>
              </a:rPr>
              <a:t>firstName</a:t>
            </a:r>
            <a:r>
              <a:rPr lang="en-US" dirty="0">
                <a:solidFill>
                  <a:srgbClr val="000000"/>
                </a:solidFill>
                <a:latin typeface="Cascadia Mono" panose="020B0609020000020004" pitchFamily="49" charset="0"/>
              </a:rPr>
              <a:t>: </a:t>
            </a:r>
            <a:r>
              <a:rPr lang="en-US" dirty="0">
                <a:solidFill>
                  <a:srgbClr val="A31515"/>
                </a:solidFill>
                <a:latin typeface="Cascadia Mono" panose="020B0609020000020004" pitchFamily="49" charset="0"/>
              </a:rPr>
              <a:t>"Kiran"</a:t>
            </a:r>
            <a:r>
              <a:rPr lang="en-US" dirty="0">
                <a:latin typeface="Cascadia Mono" panose="020B0609020000020004" pitchFamily="49" charset="0"/>
              </a:rPr>
              <a:t>);</a:t>
            </a:r>
            <a:endParaRPr lang="en-US" dirty="0">
              <a:solidFill>
                <a:srgbClr val="000000"/>
              </a:solidFill>
              <a:latin typeface="Cascadia Mono" panose="020B0609020000020004" pitchFamily="49" charset="0"/>
            </a:endParaRPr>
          </a:p>
          <a:p>
            <a:endParaRPr lang="en-US"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226615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4781"/>
            <a:ext cx="8229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Introduction to Methods</a:t>
            </a:r>
          </a:p>
        </p:txBody>
      </p:sp>
      <p:sp>
        <p:nvSpPr>
          <p:cNvPr id="3" name="Text Placeholder 2"/>
          <p:cNvSpPr>
            <a:spLocks noGrp="1"/>
          </p:cNvSpPr>
          <p:nvPr>
            <p:ph type="body" idx="1"/>
          </p:nvPr>
        </p:nvSpPr>
        <p:spPr>
          <a:xfrm>
            <a:off x="1981200" y="1505783"/>
            <a:ext cx="8229600" cy="4225742"/>
          </a:xfrm>
        </p:spPr>
        <p:txBody>
          <a:bodyPr vert="horz" wrap="square" lIns="91425" tIns="91425" rIns="91425" bIns="91425" rtlCol="0">
            <a:spAutoFit/>
          </a:bodyPr>
          <a:lstStyle/>
          <a:p>
            <a:pPr marL="255651" indent="-255651" fontAlgn="base">
              <a:spcAft>
                <a:spcPct val="0"/>
              </a:spcAft>
            </a:pPr>
            <a:r>
              <a:rPr lang="en-US" altLang="en-US" sz="2400" b="1" dirty="0">
                <a:solidFill>
                  <a:srgbClr val="000000"/>
                </a:solidFill>
                <a:latin typeface="Arial (Body)"/>
              </a:rPr>
              <a:t>Methods</a:t>
            </a:r>
            <a:r>
              <a:rPr lang="en-US" altLang="en-US" sz="2400" dirty="0">
                <a:solidFill>
                  <a:srgbClr val="000000"/>
                </a:solidFill>
                <a:latin typeface="Arial (Body)"/>
              </a:rPr>
              <a:t> can be used to break a complex program into small, manageable pieces</a:t>
            </a:r>
          </a:p>
          <a:p>
            <a:pPr marL="741553" lvl="1" indent="-284353" fontAlgn="base">
              <a:spcAft>
                <a:spcPct val="0"/>
              </a:spcAft>
              <a:buFont typeface="Arial" panose="020B0604020202020204" pitchFamily="34" charset="0"/>
              <a:buChar char="–"/>
            </a:pPr>
            <a:r>
              <a:rPr lang="en-US" altLang="en-US" dirty="0">
                <a:solidFill>
                  <a:srgbClr val="000000"/>
                </a:solidFill>
                <a:latin typeface="Arial (Body)"/>
              </a:rPr>
              <a:t>This approach is known as </a:t>
            </a:r>
            <a:r>
              <a:rPr lang="en-US" altLang="en-US" b="1" dirty="0">
                <a:solidFill>
                  <a:srgbClr val="000000"/>
                </a:solidFill>
                <a:latin typeface="Arial (Body)"/>
              </a:rPr>
              <a:t>divide and conquer</a:t>
            </a:r>
          </a:p>
          <a:p>
            <a:pPr marL="741553" lvl="1" indent="-284353" fontAlgn="base">
              <a:spcAft>
                <a:spcPct val="0"/>
              </a:spcAft>
              <a:buFont typeface="Arial" panose="020B0604020202020204" pitchFamily="34" charset="0"/>
              <a:buChar char="–"/>
            </a:pPr>
            <a:r>
              <a:rPr lang="en-US" altLang="en-US" dirty="0">
                <a:solidFill>
                  <a:srgbClr val="000000"/>
                </a:solidFill>
                <a:latin typeface="Arial (Body)"/>
              </a:rPr>
              <a:t>In general terms, breaking down a program to smaller units of code, such as methods, is known as </a:t>
            </a:r>
            <a:r>
              <a:rPr lang="en-US" altLang="en-US" b="1" dirty="0">
                <a:solidFill>
                  <a:srgbClr val="000000"/>
                </a:solidFill>
                <a:latin typeface="Arial (Body)"/>
              </a:rPr>
              <a:t>modularization</a:t>
            </a:r>
          </a:p>
          <a:p>
            <a:pPr marL="255651" indent="-255651" fontAlgn="base">
              <a:spcAft>
                <a:spcPct val="0"/>
              </a:spcAft>
            </a:pPr>
            <a:r>
              <a:rPr lang="en-US" altLang="en-US" sz="2400" dirty="0">
                <a:solidFill>
                  <a:srgbClr val="000000"/>
                </a:solidFill>
                <a:latin typeface="Arial (Body)"/>
              </a:rPr>
              <a:t>Two types of methods are:</a:t>
            </a:r>
          </a:p>
          <a:p>
            <a:pPr marL="741553" lvl="1" indent="-284353" fontAlgn="base">
              <a:spcAft>
                <a:spcPct val="0"/>
              </a:spcAft>
              <a:buFont typeface="Arial" panose="020B0604020202020204" pitchFamily="34" charset="0"/>
              <a:buChar char="–"/>
            </a:pPr>
            <a:r>
              <a:rPr lang="en-US" altLang="en-US" dirty="0">
                <a:solidFill>
                  <a:srgbClr val="000000"/>
                </a:solidFill>
                <a:latin typeface="Arial (Body)"/>
              </a:rPr>
              <a:t>A </a:t>
            </a:r>
            <a:r>
              <a:rPr lang="en-US" altLang="en-US" b="1" dirty="0">
                <a:solidFill>
                  <a:srgbClr val="000000"/>
                </a:solidFill>
                <a:latin typeface="Courier New" panose="02070309020205020404" pitchFamily="49" charset="0"/>
                <a:cs typeface="Courier New" panose="02070309020205020404" pitchFamily="49" charset="0"/>
              </a:rPr>
              <a:t>void</a:t>
            </a:r>
            <a:r>
              <a:rPr lang="en-US" altLang="en-US" dirty="0">
                <a:solidFill>
                  <a:srgbClr val="000000"/>
                </a:solidFill>
                <a:latin typeface="Arial (Body)"/>
              </a:rPr>
              <a:t> method simply executes a group of statements and then terminates</a:t>
            </a:r>
          </a:p>
          <a:p>
            <a:pPr marL="741553" lvl="1" indent="-284353" fontAlgn="base">
              <a:spcAft>
                <a:spcPct val="0"/>
              </a:spcAft>
              <a:buFont typeface="Arial" panose="020B0604020202020204" pitchFamily="34" charset="0"/>
              <a:buChar char="–"/>
            </a:pPr>
            <a:r>
              <a:rPr lang="en-US" altLang="en-US" dirty="0">
                <a:solidFill>
                  <a:srgbClr val="000000"/>
                </a:solidFill>
                <a:latin typeface="Arial (Body)"/>
              </a:rPr>
              <a:t>A </a:t>
            </a:r>
            <a:r>
              <a:rPr lang="en-US" altLang="en-US" b="1" dirty="0">
                <a:solidFill>
                  <a:srgbClr val="000000"/>
                </a:solidFill>
                <a:latin typeface="Arial (Body)"/>
              </a:rPr>
              <a:t>value-returning</a:t>
            </a:r>
            <a:r>
              <a:rPr lang="en-US" altLang="en-US" dirty="0">
                <a:solidFill>
                  <a:srgbClr val="000000"/>
                </a:solidFill>
                <a:latin typeface="Arial (Body)"/>
              </a:rPr>
              <a:t> method returns a value to the statement that called it</a:t>
            </a:r>
          </a:p>
        </p:txBody>
      </p:sp>
    </p:spTree>
    <p:extLst>
      <p:ext uri="{BB962C8B-B14F-4D97-AF65-F5344CB8AC3E}">
        <p14:creationId xmlns:p14="http://schemas.microsoft.com/office/powerpoint/2010/main" val="2555868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653965"/>
            <a:ext cx="10515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Default Arguments</a:t>
            </a:r>
            <a:endParaRPr lang="en-US" altLang="en-US" sz="2000" dirty="0">
              <a:latin typeface="Times New Roman" panose="02020603050405020304" pitchFamily="18" charset="0"/>
              <a:cs typeface="Arial"/>
            </a:endParaRPr>
          </a:p>
        </p:txBody>
      </p:sp>
      <p:sp>
        <p:nvSpPr>
          <p:cNvPr id="3" name="Text Placeholder 2"/>
          <p:cNvSpPr>
            <a:spLocks noGrp="1"/>
          </p:cNvSpPr>
          <p:nvPr>
            <p:ph idx="1"/>
          </p:nvPr>
        </p:nvSpPr>
        <p:spPr>
          <a:xfrm>
            <a:off x="1981200" y="1488190"/>
            <a:ext cx="8399418" cy="738633"/>
          </a:xfrm>
        </p:spPr>
        <p:txBody>
          <a:bodyPr vert="horz" wrap="square" lIns="91425" tIns="91425" rIns="91425" bIns="91425" rtlCol="0">
            <a:spAutoFit/>
          </a:bodyPr>
          <a:lstStyle/>
          <a:p>
            <a:pPr marL="255651" indent="-255651" fontAlgn="base">
              <a:spcAft>
                <a:spcPct val="0"/>
              </a:spcAft>
            </a:pPr>
            <a:r>
              <a:rPr lang="en-US" altLang="en-US" sz="2000" dirty="0">
                <a:solidFill>
                  <a:srgbClr val="000000"/>
                </a:solidFill>
                <a:latin typeface="Arial (Body)"/>
              </a:rPr>
              <a:t>You can provide a </a:t>
            </a:r>
            <a:r>
              <a:rPr lang="en-US" altLang="en-US" sz="2000" b="1" dirty="0">
                <a:solidFill>
                  <a:srgbClr val="000000"/>
                </a:solidFill>
                <a:latin typeface="Arial (Body)"/>
              </a:rPr>
              <a:t>default argument</a:t>
            </a:r>
            <a:r>
              <a:rPr lang="en-US" altLang="en-US" sz="2000" dirty="0">
                <a:solidFill>
                  <a:srgbClr val="000000"/>
                </a:solidFill>
                <a:latin typeface="Arial (Body)"/>
              </a:rPr>
              <a:t> for a parameter in the method header:</a:t>
            </a:r>
          </a:p>
        </p:txBody>
      </p:sp>
      <p:sp>
        <p:nvSpPr>
          <p:cNvPr id="5" name="Content Placeholder 4"/>
          <p:cNvSpPr>
            <a:spLocks noGrp="1"/>
          </p:cNvSpPr>
          <p:nvPr>
            <p:ph idx="14"/>
          </p:nvPr>
        </p:nvSpPr>
        <p:spPr>
          <a:xfrm>
            <a:off x="1981200" y="3462934"/>
            <a:ext cx="8229600" cy="711176"/>
          </a:xfrm>
        </p:spPr>
        <p:txBody>
          <a:bodyPr/>
          <a:lstStyle/>
          <a:p>
            <a:pPr indent="-255600"/>
            <a:r>
              <a:rPr lang="en-US" altLang="en-US" sz="2000" dirty="0"/>
              <a:t>The value of </a:t>
            </a:r>
            <a:r>
              <a:rPr lang="en-US" altLang="en-US" sz="2000" dirty="0">
                <a:latin typeface="Courier New" panose="02070309020205020404" pitchFamily="49" charset="0"/>
                <a:cs typeface="Courier New" panose="02070309020205020404" pitchFamily="49" charset="0"/>
              </a:rPr>
              <a:t>taxRate</a:t>
            </a:r>
            <a:r>
              <a:rPr lang="en-US" altLang="en-US" sz="2000" dirty="0"/>
              <a:t> is defaulted to </a:t>
            </a:r>
            <a:r>
              <a:rPr lang="en-US" altLang="en-US" sz="2000" dirty="0">
                <a:latin typeface="Courier New" panose="02070309020205020404" pitchFamily="49" charset="0"/>
                <a:cs typeface="Courier New" panose="02070309020205020404" pitchFamily="49" charset="0"/>
              </a:rPr>
              <a:t>0.07m</a:t>
            </a:r>
            <a:r>
              <a:rPr lang="en-US" altLang="en-US" sz="2000" dirty="0"/>
              <a:t>. You can simply call the method by passing only the price</a:t>
            </a:r>
            <a:endParaRPr lang="en-US" sz="2000" dirty="0"/>
          </a:p>
        </p:txBody>
      </p:sp>
      <p:sp>
        <p:nvSpPr>
          <p:cNvPr id="9" name="Content Placeholder 8"/>
          <p:cNvSpPr>
            <a:spLocks noGrp="1"/>
          </p:cNvSpPr>
          <p:nvPr>
            <p:ph idx="15"/>
          </p:nvPr>
        </p:nvSpPr>
        <p:spPr>
          <a:xfrm>
            <a:off x="1981200" y="4813366"/>
            <a:ext cx="8229600" cy="484349"/>
          </a:xfrm>
        </p:spPr>
        <p:txBody>
          <a:bodyPr/>
          <a:lstStyle/>
          <a:p>
            <a:pPr indent="-255600"/>
            <a:r>
              <a:rPr lang="en-US" altLang="en-US" sz="2000" dirty="0"/>
              <a:t>You can also override the default argument</a:t>
            </a:r>
            <a:endParaRPr lang="en-US" sz="2000" dirty="0"/>
          </a:p>
        </p:txBody>
      </p:sp>
      <p:sp>
        <p:nvSpPr>
          <p:cNvPr id="11" name="TextBox 10">
            <a:extLst>
              <a:ext uri="{FF2B5EF4-FFF2-40B4-BE49-F238E27FC236}">
                <a16:creationId xmlns:a16="http://schemas.microsoft.com/office/drawing/2014/main" id="{63C2A09A-6A6C-C7FA-480A-C76EBEB38F89}"/>
              </a:ext>
            </a:extLst>
          </p:cNvPr>
          <p:cNvSpPr txBox="1"/>
          <p:nvPr/>
        </p:nvSpPr>
        <p:spPr>
          <a:xfrm>
            <a:off x="2277291" y="2238904"/>
            <a:ext cx="7293430" cy="1169551"/>
          </a:xfrm>
          <a:prstGeom prst="rect">
            <a:avLst/>
          </a:prstGeom>
          <a:noFill/>
        </p:spPr>
        <p:txBody>
          <a:bodyPr wrap="square" rtlCol="0">
            <a:spAutoFit/>
          </a:bodyPr>
          <a:lstStyle/>
          <a:p>
            <a:r>
              <a:rPr lang="en-US" sz="1400" dirty="0">
                <a:solidFill>
                  <a:srgbClr val="0000FF"/>
                </a:solidFill>
                <a:latin typeface="Cascadia Mono" panose="020B0609020000020004" pitchFamily="49" charset="0"/>
              </a:rPr>
              <a:t>private</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ShowTax</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decimal</a:t>
            </a:r>
            <a:r>
              <a:rPr lang="en-US" sz="1400" dirty="0">
                <a:solidFill>
                  <a:srgbClr val="000000"/>
                </a:solidFill>
                <a:latin typeface="Cascadia Mono" panose="020B0609020000020004" pitchFamily="49" charset="0"/>
              </a:rPr>
              <a:t> price, </a:t>
            </a:r>
            <a:r>
              <a:rPr lang="en-US" sz="1400" dirty="0">
                <a:solidFill>
                  <a:srgbClr val="0000FF"/>
                </a:solidFill>
                <a:latin typeface="Cascadia Mono" panose="020B0609020000020004" pitchFamily="49" charset="0"/>
              </a:rPr>
              <a:t>decimal</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taxRate</a:t>
            </a:r>
            <a:r>
              <a:rPr lang="en-US" sz="1400" dirty="0">
                <a:solidFill>
                  <a:srgbClr val="000000"/>
                </a:solidFill>
                <a:latin typeface="Cascadia Mono" panose="020B0609020000020004" pitchFamily="49" charset="0"/>
              </a:rPr>
              <a:t> = 0.07m)</a:t>
            </a:r>
          </a:p>
          <a:p>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decimal</a:t>
            </a:r>
            <a:r>
              <a:rPr lang="en-US" sz="1400" dirty="0">
                <a:solidFill>
                  <a:srgbClr val="000000"/>
                </a:solidFill>
                <a:latin typeface="Cascadia Mono" panose="020B0609020000020004" pitchFamily="49" charset="0"/>
              </a:rPr>
              <a:t> tax = price * </a:t>
            </a:r>
            <a:r>
              <a:rPr lang="en-US" sz="1400" dirty="0" err="1">
                <a:solidFill>
                  <a:srgbClr val="000000"/>
                </a:solidFill>
                <a:latin typeface="Cascadia Mono" panose="020B0609020000020004" pitchFamily="49" charset="0"/>
              </a:rPr>
              <a:t>taxRate</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MessageBox.Show</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"The tax is "</a:t>
            </a:r>
            <a:r>
              <a:rPr lang="en-US" sz="1400" dirty="0">
                <a:solidFill>
                  <a:srgbClr val="000000"/>
                </a:solidFill>
                <a:latin typeface="Cascadia Mono" panose="020B0609020000020004" pitchFamily="49" charset="0"/>
              </a:rPr>
              <a:t> + </a:t>
            </a:r>
            <a:r>
              <a:rPr lang="en-US" sz="1400" dirty="0" err="1">
                <a:solidFill>
                  <a:srgbClr val="000000"/>
                </a:solidFill>
                <a:latin typeface="Cascadia Mono" panose="020B0609020000020004" pitchFamily="49" charset="0"/>
              </a:rPr>
              <a:t>tax.ToString</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"c"</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a:t>
            </a:r>
            <a:endParaRPr lang="en-US" sz="1000" dirty="0"/>
          </a:p>
        </p:txBody>
      </p:sp>
      <p:sp>
        <p:nvSpPr>
          <p:cNvPr id="12" name="TextBox 11">
            <a:extLst>
              <a:ext uri="{FF2B5EF4-FFF2-40B4-BE49-F238E27FC236}">
                <a16:creationId xmlns:a16="http://schemas.microsoft.com/office/drawing/2014/main" id="{F0E7B18E-B42B-0355-34E4-CFF0D3B2F59D}"/>
              </a:ext>
            </a:extLst>
          </p:cNvPr>
          <p:cNvSpPr txBox="1"/>
          <p:nvPr/>
        </p:nvSpPr>
        <p:spPr>
          <a:xfrm>
            <a:off x="2391632" y="4344551"/>
            <a:ext cx="2325189" cy="338554"/>
          </a:xfrm>
          <a:prstGeom prst="rect">
            <a:avLst/>
          </a:prstGeom>
          <a:noFill/>
        </p:spPr>
        <p:txBody>
          <a:bodyPr wrap="square" rtlCol="0">
            <a:spAutoFit/>
          </a:bodyPr>
          <a:lstStyle/>
          <a:p>
            <a:r>
              <a:rPr lang="en-US" sz="1600" dirty="0" err="1">
                <a:latin typeface="Cascadia Code" panose="020B0609020000020004" pitchFamily="49" charset="0"/>
                <a:cs typeface="Cascadia Code" panose="020B0609020000020004" pitchFamily="49" charset="0"/>
              </a:rPr>
              <a:t>ShowTax</a:t>
            </a:r>
            <a:r>
              <a:rPr lang="en-US" sz="1600" dirty="0">
                <a:latin typeface="Cascadia Code" panose="020B0609020000020004" pitchFamily="49" charset="0"/>
                <a:cs typeface="Cascadia Code" panose="020B0609020000020004" pitchFamily="49" charset="0"/>
              </a:rPr>
              <a:t>(100.0m);</a:t>
            </a:r>
          </a:p>
        </p:txBody>
      </p:sp>
      <p:sp>
        <p:nvSpPr>
          <p:cNvPr id="13" name="TextBox 12">
            <a:extLst>
              <a:ext uri="{FF2B5EF4-FFF2-40B4-BE49-F238E27FC236}">
                <a16:creationId xmlns:a16="http://schemas.microsoft.com/office/drawing/2014/main" id="{13759BA1-3CFF-64D9-D6E3-5E1D192DCAE3}"/>
              </a:ext>
            </a:extLst>
          </p:cNvPr>
          <p:cNvSpPr txBox="1"/>
          <p:nvPr/>
        </p:nvSpPr>
        <p:spPr>
          <a:xfrm>
            <a:off x="2362200" y="5322361"/>
            <a:ext cx="4205112" cy="338554"/>
          </a:xfrm>
          <a:prstGeom prst="rect">
            <a:avLst/>
          </a:prstGeom>
          <a:noFill/>
        </p:spPr>
        <p:txBody>
          <a:bodyPr wrap="square" rtlCol="0">
            <a:spAutoFit/>
          </a:bodyPr>
          <a:lstStyle/>
          <a:p>
            <a:r>
              <a:rPr lang="en-US" sz="1600" dirty="0" err="1">
                <a:latin typeface="Cascadia Code" panose="020B0609020000020004" pitchFamily="49" charset="0"/>
                <a:cs typeface="Cascadia Code" panose="020B0609020000020004" pitchFamily="49" charset="0"/>
              </a:rPr>
              <a:t>ShowTax</a:t>
            </a:r>
            <a:r>
              <a:rPr lang="en-US" sz="1600" dirty="0">
                <a:latin typeface="Cascadia Code" panose="020B0609020000020004" pitchFamily="49" charset="0"/>
                <a:cs typeface="Cascadia Code" panose="020B0609020000020004" pitchFamily="49" charset="0"/>
              </a:rPr>
              <a:t>(100.0m, 0.08m);</a:t>
            </a:r>
          </a:p>
        </p:txBody>
      </p:sp>
    </p:spTree>
    <p:extLst>
      <p:ext uri="{BB962C8B-B14F-4D97-AF65-F5344CB8AC3E}">
        <p14:creationId xmlns:p14="http://schemas.microsoft.com/office/powerpoint/2010/main" val="2412692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75" y="578620"/>
            <a:ext cx="8677275" cy="738633"/>
          </a:xfrm>
        </p:spPr>
        <p:txBody>
          <a:bodyPr vert="horz" wrap="square" lIns="91425" tIns="91425" rIns="91425" bIns="91425" rtlCol="0" anchor="b" anchorCtr="0">
            <a:spAutoFit/>
          </a:bodyPr>
          <a:lstStyle/>
          <a:p>
            <a:pPr lvl="0" fontAlgn="base">
              <a:spcBef>
                <a:spcPct val="0"/>
              </a:spcBef>
              <a:spcAft>
                <a:spcPct val="0"/>
              </a:spcAft>
              <a:buClrTx/>
            </a:pPr>
            <a:r>
              <a:rPr lang="en-US" altLang="en-US" sz="3600" dirty="0">
                <a:solidFill>
                  <a:schemeClr val="tx1"/>
                </a:solidFill>
                <a:latin typeface="Times New Roman" panose="02020603050405020304" pitchFamily="18" charset="0"/>
                <a:ea typeface="+mj-ea"/>
                <a:cs typeface="Arial"/>
              </a:rPr>
              <a:t>Passing Arguments by Reference </a:t>
            </a:r>
            <a:r>
              <a:rPr lang="en-US" altLang="en-US" sz="2400" b="0" dirty="0">
                <a:solidFill>
                  <a:schemeClr val="tx1"/>
                </a:solidFill>
                <a:latin typeface="Times New Roman" panose="02020603050405020304" pitchFamily="18" charset="0"/>
                <a:ea typeface="+mj-ea"/>
                <a:cs typeface="Arial"/>
              </a:rPr>
              <a:t>(1 of 2)</a:t>
            </a:r>
          </a:p>
        </p:txBody>
      </p:sp>
      <p:sp>
        <p:nvSpPr>
          <p:cNvPr id="3" name="Text Placeholder 2"/>
          <p:cNvSpPr>
            <a:spLocks noGrp="1"/>
          </p:cNvSpPr>
          <p:nvPr>
            <p:ph type="body" idx="1"/>
          </p:nvPr>
        </p:nvSpPr>
        <p:spPr>
          <a:xfrm>
            <a:off x="1981200" y="1600201"/>
            <a:ext cx="8229600" cy="2977708"/>
          </a:xfrm>
        </p:spPr>
        <p:txBody>
          <a:bodyPr vert="horz" wrap="square" lIns="91425" tIns="91425" rIns="91425" bIns="91425" rtlCol="0" anchor="t" anchorCtr="0">
            <a:spAutoFit/>
          </a:bodyPr>
          <a:lstStyle/>
          <a:p>
            <a:pPr marL="255651" indent="-255651" fontAlgn="base">
              <a:spcAft>
                <a:spcPct val="0"/>
              </a:spcAft>
              <a:buFont typeface="Arial" panose="020B0604020202020204" pitchFamily="34" charset="0"/>
              <a:buChar char="•"/>
            </a:pPr>
            <a:r>
              <a:rPr lang="en-US" altLang="en-US" sz="2000" dirty="0">
                <a:solidFill>
                  <a:srgbClr val="000000"/>
                </a:solidFill>
                <a:latin typeface="Arial (Body)"/>
                <a:ea typeface="+mn-ea"/>
              </a:rPr>
              <a:t>A </a:t>
            </a:r>
            <a:r>
              <a:rPr lang="en-US" altLang="en-US" sz="2000" b="1" dirty="0">
                <a:solidFill>
                  <a:srgbClr val="000000"/>
                </a:solidFill>
                <a:latin typeface="Arial (Body)"/>
                <a:ea typeface="+mn-ea"/>
              </a:rPr>
              <a:t>reference parameter</a:t>
            </a:r>
            <a:r>
              <a:rPr lang="en-US" altLang="en-US" sz="2000" dirty="0">
                <a:solidFill>
                  <a:srgbClr val="000000"/>
                </a:solidFill>
                <a:latin typeface="Arial (Body)"/>
                <a:ea typeface="+mn-ea"/>
              </a:rPr>
              <a:t> is a special type of parameter that does not receive a copy of the argument’s value</a:t>
            </a:r>
          </a:p>
          <a:p>
            <a:pPr marL="255651" indent="-255651" fontAlgn="base">
              <a:spcAft>
                <a:spcPct val="0"/>
              </a:spcAft>
              <a:buFont typeface="Arial" panose="020B0604020202020204" pitchFamily="34" charset="0"/>
              <a:buChar char="•"/>
            </a:pPr>
            <a:r>
              <a:rPr lang="en-US" altLang="en-US" sz="2000" dirty="0">
                <a:solidFill>
                  <a:srgbClr val="000000"/>
                </a:solidFill>
                <a:latin typeface="Arial (Body)"/>
                <a:ea typeface="+mn-ea"/>
              </a:rPr>
              <a:t>It becomes a </a:t>
            </a:r>
            <a:r>
              <a:rPr lang="en-US" altLang="en-US" sz="2000" b="1" dirty="0">
                <a:solidFill>
                  <a:srgbClr val="000000"/>
                </a:solidFill>
                <a:latin typeface="Arial (Body)"/>
                <a:ea typeface="+mn-ea"/>
              </a:rPr>
              <a:t>reference</a:t>
            </a:r>
            <a:r>
              <a:rPr lang="en-US" altLang="en-US" sz="2000" dirty="0">
                <a:solidFill>
                  <a:srgbClr val="000000"/>
                </a:solidFill>
                <a:latin typeface="Arial (Body)"/>
                <a:ea typeface="+mn-ea"/>
              </a:rPr>
              <a:t> to the argument that was passed into it</a:t>
            </a:r>
          </a:p>
          <a:p>
            <a:pPr marL="255651" indent="-255651" fontAlgn="base">
              <a:spcAft>
                <a:spcPct val="0"/>
              </a:spcAft>
              <a:buFont typeface="Arial" panose="020B0604020202020204" pitchFamily="34" charset="0"/>
              <a:buChar char="•"/>
            </a:pPr>
            <a:r>
              <a:rPr lang="en-US" altLang="en-US" sz="2000" dirty="0">
                <a:solidFill>
                  <a:srgbClr val="000000"/>
                </a:solidFill>
                <a:latin typeface="Arial (Body)"/>
                <a:ea typeface="+mn-ea"/>
              </a:rPr>
              <a:t>When an argument is passed by reference to a method, the method can change the value of the argument in the calling part of the program</a:t>
            </a:r>
          </a:p>
          <a:p>
            <a:pPr marL="255651" indent="-255651" fontAlgn="base">
              <a:spcAft>
                <a:spcPct val="0"/>
              </a:spcAft>
              <a:buFont typeface="Arial" panose="020B0604020202020204" pitchFamily="34" charset="0"/>
              <a:buChar char="•"/>
            </a:pPr>
            <a:r>
              <a:rPr lang="en-US" altLang="en-US" sz="2000" dirty="0">
                <a:solidFill>
                  <a:srgbClr val="000000"/>
                </a:solidFill>
                <a:latin typeface="Arial (Body)"/>
                <a:ea typeface="+mn-ea"/>
              </a:rPr>
              <a:t>In C#, </a:t>
            </a:r>
            <a:r>
              <a:rPr lang="en-US" altLang="en-US" sz="2000" dirty="0">
                <a:solidFill>
                  <a:srgbClr val="000000"/>
                </a:solidFill>
                <a:latin typeface="Arial (Body)"/>
              </a:rPr>
              <a:t>you declare a reference parameter by writing the </a:t>
            </a:r>
            <a:r>
              <a:rPr lang="en-US" altLang="en-US" sz="2000" b="1" dirty="0">
                <a:solidFill>
                  <a:srgbClr val="000000"/>
                </a:solidFill>
                <a:latin typeface="Courier New" panose="02070309020205020404" pitchFamily="49" charset="0"/>
                <a:cs typeface="Courier New" panose="02070309020205020404" pitchFamily="49" charset="0"/>
              </a:rPr>
              <a:t>ref</a:t>
            </a:r>
            <a:r>
              <a:rPr lang="en-US" altLang="en-US" sz="2000" dirty="0">
                <a:solidFill>
                  <a:srgbClr val="000000"/>
                </a:solidFill>
                <a:latin typeface="Arial (Body)"/>
              </a:rPr>
              <a:t> keyword before the parameter variable's data type</a:t>
            </a:r>
            <a:endParaRPr lang="en-US" sz="2000" dirty="0"/>
          </a:p>
        </p:txBody>
      </p:sp>
      <p:sp>
        <p:nvSpPr>
          <p:cNvPr id="7" name="TextBox 6">
            <a:extLst>
              <a:ext uri="{FF2B5EF4-FFF2-40B4-BE49-F238E27FC236}">
                <a16:creationId xmlns:a16="http://schemas.microsoft.com/office/drawing/2014/main" id="{A7D26986-A8E2-420D-783B-949A615CB075}"/>
              </a:ext>
            </a:extLst>
          </p:cNvPr>
          <p:cNvSpPr txBox="1"/>
          <p:nvPr/>
        </p:nvSpPr>
        <p:spPr>
          <a:xfrm>
            <a:off x="2366555" y="4860857"/>
            <a:ext cx="5477691" cy="1200329"/>
          </a:xfrm>
          <a:prstGeom prst="rect">
            <a:avLst/>
          </a:prstGeom>
          <a:noFill/>
        </p:spPr>
        <p:txBody>
          <a:bodyPr wrap="square" rtlCol="0">
            <a:spAutoFit/>
          </a:bodyPr>
          <a:lstStyle/>
          <a:p>
            <a:r>
              <a:rPr lang="en-US" dirty="0">
                <a:solidFill>
                  <a:srgbClr val="0000FF"/>
                </a:solidFill>
                <a:latin typeface="Cascadia Mono" panose="020B0609020000020004" pitchFamily="49" charset="0"/>
              </a:rPr>
              <a:t>private</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void</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SetToZero</a:t>
            </a:r>
            <a:r>
              <a:rPr lang="en-US" dirty="0">
                <a:solidFill>
                  <a:srgbClr val="000000"/>
                </a:solidFill>
                <a:latin typeface="Cascadia Mono" panose="020B0609020000020004" pitchFamily="49" charset="0"/>
              </a:rPr>
              <a:t>(</a:t>
            </a:r>
            <a:r>
              <a:rPr lang="en-US" dirty="0">
                <a:solidFill>
                  <a:srgbClr val="0000FF"/>
                </a:solidFill>
                <a:latin typeface="Cascadia Mono" panose="020B0609020000020004" pitchFamily="49" charset="0"/>
              </a:rPr>
              <a:t>ref</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int</a:t>
            </a:r>
            <a:r>
              <a:rPr lang="en-US" dirty="0">
                <a:solidFill>
                  <a:srgbClr val="000000"/>
                </a:solidFill>
                <a:latin typeface="Cascadia Mono" panose="020B0609020000020004" pitchFamily="49" charset="0"/>
              </a:rPr>
              <a:t> number)</a:t>
            </a:r>
          </a:p>
          <a:p>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number = 0;</a:t>
            </a:r>
          </a:p>
          <a:p>
            <a:r>
              <a:rPr lang="en-US"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803391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775" y="584782"/>
            <a:ext cx="8963025" cy="747882"/>
          </a:xfrm>
        </p:spPr>
        <p:txBody>
          <a:bodyPr vert="horz" wrap="square"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cs typeface="Arial"/>
              </a:rPr>
              <a:t>Passing Arguments by Reference </a:t>
            </a:r>
            <a:r>
              <a:rPr lang="en-US" altLang="en-US" sz="2000" dirty="0">
                <a:latin typeface="Times New Roman" panose="02020603050405020304" pitchFamily="18" charset="0"/>
                <a:cs typeface="Arial"/>
              </a:rPr>
              <a:t>(2 of 2)</a:t>
            </a:r>
          </a:p>
        </p:txBody>
      </p:sp>
      <p:sp>
        <p:nvSpPr>
          <p:cNvPr id="3" name="Text Placeholder 2"/>
          <p:cNvSpPr>
            <a:spLocks noGrp="1"/>
          </p:cNvSpPr>
          <p:nvPr>
            <p:ph type="body" idx="1"/>
          </p:nvPr>
        </p:nvSpPr>
        <p:spPr>
          <a:xfrm>
            <a:off x="1533525" y="1914526"/>
            <a:ext cx="8229600" cy="838200"/>
          </a:xfrm>
        </p:spPr>
        <p:txBody>
          <a:bodyPr>
            <a:normAutofit/>
          </a:bodyPr>
          <a:lstStyle/>
          <a:p>
            <a:pPr marL="255651" indent="-255651" fontAlgn="base">
              <a:spcAft>
                <a:spcPct val="0"/>
              </a:spcAft>
            </a:pPr>
            <a:r>
              <a:rPr lang="en-US" altLang="en-US" sz="2400" dirty="0"/>
              <a:t>To call a method that has a reference parameter, you also use the keyword </a:t>
            </a:r>
            <a:r>
              <a:rPr lang="en-US" altLang="en-US" sz="2400" b="1" dirty="0">
                <a:latin typeface="Courier New" panose="02070309020205020404" pitchFamily="49" charset="0"/>
                <a:cs typeface="Courier New" panose="02070309020205020404" pitchFamily="49" charset="0"/>
              </a:rPr>
              <a:t>ref</a:t>
            </a:r>
            <a:r>
              <a:rPr lang="en-US" altLang="en-US" sz="2400" dirty="0"/>
              <a:t> before the argument</a:t>
            </a:r>
            <a:endParaRPr lang="en-US" altLang="en-US" sz="2400" dirty="0">
              <a:solidFill>
                <a:srgbClr val="000000"/>
              </a:solidFill>
            </a:endParaRPr>
          </a:p>
        </p:txBody>
      </p:sp>
      <p:sp>
        <p:nvSpPr>
          <p:cNvPr id="5" name="TextBox 4">
            <a:extLst>
              <a:ext uri="{FF2B5EF4-FFF2-40B4-BE49-F238E27FC236}">
                <a16:creationId xmlns:a16="http://schemas.microsoft.com/office/drawing/2014/main" id="{7A6278C9-ADF4-4FDB-2E5B-77EF88DA6459}"/>
              </a:ext>
            </a:extLst>
          </p:cNvPr>
          <p:cNvSpPr txBox="1"/>
          <p:nvPr/>
        </p:nvSpPr>
        <p:spPr>
          <a:xfrm>
            <a:off x="1808390" y="2896969"/>
            <a:ext cx="3631474" cy="646331"/>
          </a:xfrm>
          <a:prstGeom prst="rect">
            <a:avLst/>
          </a:prstGeom>
          <a:noFill/>
        </p:spPr>
        <p:txBody>
          <a:bodyPr wrap="square" rtlCol="0">
            <a:spAutoFit/>
          </a:bodyPr>
          <a:lstStyle/>
          <a:p>
            <a:r>
              <a:rPr lang="en-US" dirty="0">
                <a:solidFill>
                  <a:srgbClr val="0000FF"/>
                </a:solidFill>
                <a:latin typeface="Cascadia Mono" panose="020B0609020000020004" pitchFamily="49" charset="0"/>
              </a:rPr>
              <a:t>int</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myVar</a:t>
            </a:r>
            <a:r>
              <a:rPr lang="en-US" dirty="0">
                <a:solidFill>
                  <a:srgbClr val="000000"/>
                </a:solidFill>
                <a:latin typeface="Cascadia Mono" panose="020B0609020000020004" pitchFamily="49" charset="0"/>
              </a:rPr>
              <a:t> = 99;</a:t>
            </a:r>
          </a:p>
          <a:p>
            <a:r>
              <a:rPr lang="en-US" dirty="0" err="1">
                <a:solidFill>
                  <a:srgbClr val="000000"/>
                </a:solidFill>
                <a:latin typeface="Cascadia Mono" panose="020B0609020000020004" pitchFamily="49" charset="0"/>
              </a:rPr>
              <a:t>SetToZero</a:t>
            </a:r>
            <a:r>
              <a:rPr lang="en-US" dirty="0">
                <a:solidFill>
                  <a:srgbClr val="000000"/>
                </a:solidFill>
                <a:latin typeface="Cascadia Mono" panose="020B0609020000020004" pitchFamily="49" charset="0"/>
              </a:rPr>
              <a:t>(</a:t>
            </a:r>
            <a:r>
              <a:rPr lang="en-US" dirty="0">
                <a:solidFill>
                  <a:srgbClr val="0000FF"/>
                </a:solidFill>
                <a:latin typeface="Cascadia Mono" panose="020B0609020000020004" pitchFamily="49" charset="0"/>
              </a:rPr>
              <a:t>ref</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myVar</a:t>
            </a:r>
            <a:r>
              <a:rPr lang="en-US"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1118126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700" y="560984"/>
            <a:ext cx="7572375" cy="800189"/>
          </a:xfrm>
        </p:spPr>
        <p:txBody>
          <a:bodyPr vert="horz" wrap="square" lIns="91425" tIns="91425" rIns="91425" bIns="91425" rtlCol="0" anchor="b" anchorCtr="0">
            <a:spAutoFit/>
          </a:bodyPr>
          <a:lstStyle/>
          <a:p>
            <a:pPr lvl="0" fontAlgn="base">
              <a:spcBef>
                <a:spcPct val="0"/>
              </a:spcBef>
              <a:spcAft>
                <a:spcPct val="0"/>
              </a:spcAft>
              <a:buClrTx/>
            </a:pPr>
            <a:r>
              <a:rPr lang="en-US" altLang="en-US" sz="4000" b="0" dirty="0">
                <a:solidFill>
                  <a:schemeClr val="tx1"/>
                </a:solidFill>
                <a:latin typeface="Times New Roman" panose="02020603050405020304" pitchFamily="18" charset="0"/>
                <a:ea typeface="+mj-ea"/>
                <a:cs typeface="Arial"/>
              </a:rPr>
              <a:t>Using Output Parameters </a:t>
            </a:r>
            <a:r>
              <a:rPr lang="en-US" altLang="en-US" sz="2800" b="0" dirty="0">
                <a:solidFill>
                  <a:schemeClr val="tx1"/>
                </a:solidFill>
                <a:latin typeface="Times New Roman" panose="02020603050405020304" pitchFamily="18" charset="0"/>
                <a:ea typeface="+mj-ea"/>
                <a:cs typeface="Arial"/>
              </a:rPr>
              <a:t>(1 of 2)</a:t>
            </a:r>
          </a:p>
        </p:txBody>
      </p:sp>
      <p:sp>
        <p:nvSpPr>
          <p:cNvPr id="3" name="Text Placeholder 2"/>
          <p:cNvSpPr>
            <a:spLocks noGrp="1"/>
          </p:cNvSpPr>
          <p:nvPr>
            <p:ph type="body" idx="1"/>
          </p:nvPr>
        </p:nvSpPr>
        <p:spPr>
          <a:xfrm>
            <a:off x="1981200" y="1600201"/>
            <a:ext cx="8229600" cy="2746876"/>
          </a:xfrm>
        </p:spPr>
        <p:txBody>
          <a:bodyPr vert="horz" wrap="square" lIns="91425" tIns="91425" rIns="91425" bIns="91425" rtlCol="0" anchor="t" anchorCtr="0">
            <a:spAutoFit/>
          </a:bodyPr>
          <a:lstStyle/>
          <a:p>
            <a:pPr marL="255651" indent="-255651" fontAlgn="base">
              <a:spcAft>
                <a:spcPct val="0"/>
              </a:spcAft>
              <a:buFont typeface="Arial" panose="020B0604020202020204" pitchFamily="34" charset="0"/>
              <a:buChar char="•"/>
            </a:pPr>
            <a:r>
              <a:rPr lang="en-US" altLang="en-US" sz="2000" dirty="0">
                <a:solidFill>
                  <a:srgbClr val="000000"/>
                </a:solidFill>
                <a:latin typeface="Arial (Body)"/>
                <a:ea typeface="+mn-ea"/>
              </a:rPr>
              <a:t>An </a:t>
            </a:r>
            <a:r>
              <a:rPr lang="en-US" altLang="en-US" sz="2000" b="1" dirty="0">
                <a:solidFill>
                  <a:srgbClr val="000000"/>
                </a:solidFill>
                <a:latin typeface="Arial (Body)"/>
                <a:ea typeface="+mn-ea"/>
              </a:rPr>
              <a:t>output parameter</a:t>
            </a:r>
            <a:r>
              <a:rPr lang="en-US" altLang="en-US" sz="2000" dirty="0">
                <a:solidFill>
                  <a:srgbClr val="000000"/>
                </a:solidFill>
                <a:latin typeface="Arial (Body)"/>
                <a:ea typeface="+mn-ea"/>
              </a:rPr>
              <a:t> works like a reference parameter with the following differences:</a:t>
            </a:r>
          </a:p>
          <a:p>
            <a:pPr marL="741553" lvl="1" indent="-284353" fontAlgn="base">
              <a:spcAft>
                <a:spcPct val="0"/>
              </a:spcAft>
              <a:buFont typeface="Arial" panose="020B0604020202020204" pitchFamily="34" charset="0"/>
              <a:buChar char="–"/>
            </a:pPr>
            <a:r>
              <a:rPr lang="en-US" altLang="en-US" sz="2000" dirty="0">
                <a:solidFill>
                  <a:srgbClr val="000000"/>
                </a:solidFill>
                <a:latin typeface="Arial (Body)"/>
              </a:rPr>
              <a:t>An argument does not have to be a value before it is passed into an output parameter</a:t>
            </a:r>
          </a:p>
          <a:p>
            <a:pPr marL="741553" lvl="1" indent="-284353" fontAlgn="base">
              <a:spcAft>
                <a:spcPct val="0"/>
              </a:spcAft>
              <a:buFont typeface="Arial" panose="020B0604020202020204" pitchFamily="34" charset="0"/>
              <a:buChar char="–"/>
            </a:pPr>
            <a:r>
              <a:rPr lang="en-US" altLang="en-US" sz="2000" dirty="0">
                <a:solidFill>
                  <a:srgbClr val="000000"/>
                </a:solidFill>
                <a:latin typeface="Arial (Body)"/>
              </a:rPr>
              <a:t>A method that has an output parameter must set the output parameter to some value before it finishes executing</a:t>
            </a:r>
          </a:p>
          <a:p>
            <a:pPr marL="255651" indent="-255651" fontAlgn="base">
              <a:spcAft>
                <a:spcPct val="0"/>
              </a:spcAft>
              <a:buFont typeface="Arial" panose="020B0604020202020204" pitchFamily="34" charset="0"/>
              <a:buChar char="•"/>
            </a:pPr>
            <a:r>
              <a:rPr lang="en-US" altLang="en-US" sz="2000" dirty="0">
                <a:solidFill>
                  <a:srgbClr val="000000"/>
                </a:solidFill>
                <a:latin typeface="Arial (Body)"/>
                <a:ea typeface="+mn-ea"/>
              </a:rPr>
              <a:t>In C#, </a:t>
            </a:r>
            <a:r>
              <a:rPr lang="en-US" altLang="en-US" sz="2000" dirty="0">
                <a:solidFill>
                  <a:srgbClr val="000000"/>
                </a:solidFill>
                <a:latin typeface="Arial (Body)"/>
              </a:rPr>
              <a:t>you declare an output parameter by writing the </a:t>
            </a:r>
            <a:r>
              <a:rPr lang="en-US" altLang="en-US" sz="2000" b="1" dirty="0">
                <a:solidFill>
                  <a:srgbClr val="000000"/>
                </a:solidFill>
                <a:latin typeface="Courier New" panose="02070309020205020404" pitchFamily="49" charset="0"/>
                <a:cs typeface="Courier New" panose="02070309020205020404" pitchFamily="49" charset="0"/>
              </a:rPr>
              <a:t>out</a:t>
            </a:r>
            <a:r>
              <a:rPr lang="en-US" altLang="en-US" sz="2000" dirty="0">
                <a:solidFill>
                  <a:srgbClr val="000000"/>
                </a:solidFill>
                <a:latin typeface="Arial (Body)"/>
              </a:rPr>
              <a:t> keyword before the parameter variable’s data type:</a:t>
            </a:r>
          </a:p>
        </p:txBody>
      </p:sp>
      <p:sp>
        <p:nvSpPr>
          <p:cNvPr id="4" name="TextBox 3">
            <a:extLst>
              <a:ext uri="{FF2B5EF4-FFF2-40B4-BE49-F238E27FC236}">
                <a16:creationId xmlns:a16="http://schemas.microsoft.com/office/drawing/2014/main" id="{D511F435-27B9-994E-9AFD-65623815DAF4}"/>
              </a:ext>
            </a:extLst>
          </p:cNvPr>
          <p:cNvSpPr txBox="1"/>
          <p:nvPr/>
        </p:nvSpPr>
        <p:spPr>
          <a:xfrm>
            <a:off x="3270070" y="4825132"/>
            <a:ext cx="5477691" cy="1200329"/>
          </a:xfrm>
          <a:prstGeom prst="rect">
            <a:avLst/>
          </a:prstGeom>
          <a:noFill/>
        </p:spPr>
        <p:txBody>
          <a:bodyPr wrap="square" rtlCol="0">
            <a:spAutoFit/>
          </a:bodyPr>
          <a:lstStyle/>
          <a:p>
            <a:r>
              <a:rPr lang="en-US" dirty="0">
                <a:solidFill>
                  <a:srgbClr val="0000FF"/>
                </a:solidFill>
                <a:latin typeface="Cascadia Mono" panose="020B0609020000020004" pitchFamily="49" charset="0"/>
              </a:rPr>
              <a:t>private</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void</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SetToZero</a:t>
            </a:r>
            <a:r>
              <a:rPr lang="en-US" dirty="0">
                <a:solidFill>
                  <a:srgbClr val="000000"/>
                </a:solidFill>
                <a:latin typeface="Cascadia Mono" panose="020B0609020000020004" pitchFamily="49" charset="0"/>
              </a:rPr>
              <a:t>(</a:t>
            </a:r>
            <a:r>
              <a:rPr lang="en-US" dirty="0">
                <a:solidFill>
                  <a:srgbClr val="0000FF"/>
                </a:solidFill>
                <a:latin typeface="Cascadia Mono" panose="020B0609020000020004" pitchFamily="49" charset="0"/>
              </a:rPr>
              <a:t>out</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int</a:t>
            </a:r>
            <a:r>
              <a:rPr lang="en-US" dirty="0">
                <a:solidFill>
                  <a:srgbClr val="000000"/>
                </a:solidFill>
                <a:latin typeface="Cascadia Mono" panose="020B0609020000020004" pitchFamily="49" charset="0"/>
              </a:rPr>
              <a:t> number)</a:t>
            </a:r>
          </a:p>
          <a:p>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number = 0;</a:t>
            </a:r>
          </a:p>
          <a:p>
            <a:r>
              <a:rPr lang="en-US"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805956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653965"/>
            <a:ext cx="10515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Using Output Parameters </a:t>
            </a:r>
            <a:r>
              <a:rPr lang="en-US" altLang="en-US" sz="2000" dirty="0">
                <a:latin typeface="Times New Roman" panose="02020603050405020304" pitchFamily="18" charset="0"/>
                <a:cs typeface="Arial"/>
              </a:rPr>
              <a:t>(2 of 2)</a:t>
            </a:r>
          </a:p>
        </p:txBody>
      </p:sp>
      <p:sp>
        <p:nvSpPr>
          <p:cNvPr id="4" name="Text Placeholder 3"/>
          <p:cNvSpPr>
            <a:spLocks noGrp="1"/>
          </p:cNvSpPr>
          <p:nvPr>
            <p:ph type="body" idx="1"/>
          </p:nvPr>
        </p:nvSpPr>
        <p:spPr>
          <a:xfrm>
            <a:off x="1981200" y="1600201"/>
            <a:ext cx="8229600" cy="810491"/>
          </a:xfrm>
        </p:spPr>
        <p:txBody>
          <a:bodyPr/>
          <a:lstStyle/>
          <a:p>
            <a:r>
              <a:rPr lang="en-US" altLang="en-US" sz="2000" dirty="0"/>
              <a:t>To call a method that has an output parameter, you also use the keyword </a:t>
            </a:r>
            <a:r>
              <a:rPr lang="en-US" altLang="en-US" sz="2000" b="1" dirty="0">
                <a:latin typeface="Courier New" panose="02070309020205020404" pitchFamily="49" charset="0"/>
                <a:cs typeface="Courier New" panose="02070309020205020404" pitchFamily="49" charset="0"/>
              </a:rPr>
              <a:t>out</a:t>
            </a:r>
            <a:r>
              <a:rPr lang="en-US" altLang="en-US" sz="2000" dirty="0"/>
              <a:t> before the argument</a:t>
            </a:r>
            <a:endParaRPr lang="en-US" sz="2000" dirty="0"/>
          </a:p>
        </p:txBody>
      </p:sp>
      <p:sp>
        <p:nvSpPr>
          <p:cNvPr id="3" name="TextBox 2">
            <a:extLst>
              <a:ext uri="{FF2B5EF4-FFF2-40B4-BE49-F238E27FC236}">
                <a16:creationId xmlns:a16="http://schemas.microsoft.com/office/drawing/2014/main" id="{05065AD3-62D5-B9BC-AC11-479447FFC4A6}"/>
              </a:ext>
            </a:extLst>
          </p:cNvPr>
          <p:cNvSpPr txBox="1"/>
          <p:nvPr/>
        </p:nvSpPr>
        <p:spPr>
          <a:xfrm>
            <a:off x="2867208" y="2698242"/>
            <a:ext cx="3631474" cy="646331"/>
          </a:xfrm>
          <a:prstGeom prst="rect">
            <a:avLst/>
          </a:prstGeom>
          <a:noFill/>
        </p:spPr>
        <p:txBody>
          <a:bodyPr wrap="square" rtlCol="0">
            <a:spAutoFit/>
          </a:bodyPr>
          <a:lstStyle/>
          <a:p>
            <a:r>
              <a:rPr lang="en-US" dirty="0">
                <a:solidFill>
                  <a:srgbClr val="0000FF"/>
                </a:solidFill>
                <a:latin typeface="Cascadia Mono" panose="020B0609020000020004" pitchFamily="49" charset="0"/>
              </a:rPr>
              <a:t>int</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myVar</a:t>
            </a:r>
            <a:r>
              <a:rPr lang="en-US" dirty="0">
                <a:solidFill>
                  <a:srgbClr val="000000"/>
                </a:solidFill>
                <a:latin typeface="Cascadia Mono" panose="020B0609020000020004" pitchFamily="49" charset="0"/>
              </a:rPr>
              <a:t>;</a:t>
            </a:r>
          </a:p>
          <a:p>
            <a:r>
              <a:rPr lang="en-US" dirty="0" err="1">
                <a:solidFill>
                  <a:srgbClr val="000000"/>
                </a:solidFill>
                <a:latin typeface="Cascadia Mono" panose="020B0609020000020004" pitchFamily="49" charset="0"/>
              </a:rPr>
              <a:t>SetToZero</a:t>
            </a:r>
            <a:r>
              <a:rPr lang="en-US" dirty="0">
                <a:solidFill>
                  <a:srgbClr val="000000"/>
                </a:solidFill>
                <a:latin typeface="Cascadia Mono" panose="020B0609020000020004" pitchFamily="49" charset="0"/>
              </a:rPr>
              <a:t>(</a:t>
            </a:r>
            <a:r>
              <a:rPr lang="en-US" dirty="0">
                <a:solidFill>
                  <a:srgbClr val="0000FF"/>
                </a:solidFill>
                <a:latin typeface="Cascadia Mono" panose="020B0609020000020004" pitchFamily="49" charset="0"/>
              </a:rPr>
              <a:t>out</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myVar</a:t>
            </a:r>
            <a:r>
              <a:rPr lang="en-US"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1867645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4781"/>
            <a:ext cx="8229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Value-Returning Methods</a:t>
            </a:r>
          </a:p>
        </p:txBody>
      </p:sp>
      <p:sp>
        <p:nvSpPr>
          <p:cNvPr id="3" name="Content Placeholder 2"/>
          <p:cNvSpPr>
            <a:spLocks noGrp="1"/>
          </p:cNvSpPr>
          <p:nvPr>
            <p:ph idx="1"/>
          </p:nvPr>
        </p:nvSpPr>
        <p:spPr>
          <a:xfrm>
            <a:off x="1981200" y="1600200"/>
            <a:ext cx="8229600" cy="2791952"/>
          </a:xfrm>
        </p:spPr>
        <p:txBody>
          <a:bodyPr vert="horz" wrap="square" lIns="91425" tIns="91425" rIns="91425" bIns="91425" rtlCol="0">
            <a:spAutoFit/>
          </a:bodyPr>
          <a:lstStyle/>
          <a:p>
            <a:pPr marL="255651" indent="-255651" fontAlgn="base">
              <a:spcAft>
                <a:spcPct val="0"/>
              </a:spcAft>
            </a:pPr>
            <a:r>
              <a:rPr lang="en-US" altLang="en-US" sz="2000" dirty="0">
                <a:solidFill>
                  <a:srgbClr val="000000"/>
                </a:solidFill>
                <a:latin typeface="Arial (Body)"/>
              </a:rPr>
              <a:t>A </a:t>
            </a:r>
            <a:r>
              <a:rPr lang="en-US" altLang="en-US" sz="2000" b="1" dirty="0">
                <a:solidFill>
                  <a:srgbClr val="000000"/>
                </a:solidFill>
                <a:latin typeface="Arial (Body)"/>
              </a:rPr>
              <a:t>value-returning</a:t>
            </a:r>
            <a:r>
              <a:rPr lang="en-US" altLang="en-US" sz="2000" dirty="0">
                <a:solidFill>
                  <a:srgbClr val="000000"/>
                </a:solidFill>
                <a:latin typeface="Arial (Body)"/>
              </a:rPr>
              <a:t> method is a method that returns a value to the part of the program that called it</a:t>
            </a:r>
          </a:p>
          <a:p>
            <a:pPr marL="255651" indent="-255651" fontAlgn="base">
              <a:spcAft>
                <a:spcPct val="0"/>
              </a:spcAft>
            </a:pPr>
            <a:r>
              <a:rPr lang="en-US" altLang="en-US" sz="2000" dirty="0">
                <a:solidFill>
                  <a:srgbClr val="000000"/>
                </a:solidFill>
                <a:latin typeface="Arial (Body)"/>
              </a:rPr>
              <a:t>A value-returning method is like a </a:t>
            </a:r>
            <a:r>
              <a:rPr lang="en-US" altLang="en-US" sz="2000" dirty="0">
                <a:solidFill>
                  <a:srgbClr val="000000"/>
                </a:solidFill>
                <a:latin typeface="Courier New" panose="02070309020205020404" pitchFamily="49" charset="0"/>
                <a:cs typeface="Courier New" panose="02070309020205020404" pitchFamily="49" charset="0"/>
              </a:rPr>
              <a:t>void</a:t>
            </a:r>
            <a:r>
              <a:rPr lang="en-US" altLang="en-US" sz="2000" dirty="0">
                <a:solidFill>
                  <a:srgbClr val="000000"/>
                </a:solidFill>
                <a:latin typeface="Arial (Body)"/>
              </a:rPr>
              <a:t> method in the following ways:</a:t>
            </a:r>
          </a:p>
          <a:p>
            <a:pPr marL="741553" lvl="1" indent="-284353" fontAlgn="base">
              <a:spcAft>
                <a:spcPct val="0"/>
              </a:spcAft>
              <a:buFont typeface="Arial" panose="020B0604020202020204" pitchFamily="34" charset="0"/>
              <a:buChar char="–"/>
            </a:pPr>
            <a:r>
              <a:rPr lang="en-US" altLang="en-US" sz="2000" dirty="0">
                <a:solidFill>
                  <a:srgbClr val="000000"/>
                </a:solidFill>
                <a:latin typeface="Arial (Body)"/>
              </a:rPr>
              <a:t>It contains a group of statements that performs a specific task</a:t>
            </a:r>
          </a:p>
          <a:p>
            <a:pPr marL="741553" lvl="1" indent="-284353" fontAlgn="base">
              <a:spcAft>
                <a:spcPct val="0"/>
              </a:spcAft>
              <a:buFont typeface="Arial" panose="020B0604020202020204" pitchFamily="34" charset="0"/>
              <a:buChar char="–"/>
            </a:pPr>
            <a:r>
              <a:rPr lang="en-US" altLang="en-US" sz="2000" dirty="0">
                <a:solidFill>
                  <a:srgbClr val="000000"/>
                </a:solidFill>
                <a:latin typeface="Arial (Body)"/>
              </a:rPr>
              <a:t>When you want to execute the method, you call it</a:t>
            </a:r>
          </a:p>
          <a:p>
            <a:pPr marL="255651" indent="-255651" fontAlgn="base">
              <a:spcAft>
                <a:spcPct val="0"/>
              </a:spcAft>
            </a:pPr>
            <a:r>
              <a:rPr lang="en-US" altLang="en-US" sz="2000" dirty="0">
                <a:solidFill>
                  <a:srgbClr val="000000"/>
                </a:solidFill>
                <a:latin typeface="Arial (Body)"/>
              </a:rPr>
              <a:t>.NET provides many value-returning methods. For example, the </a:t>
            </a:r>
            <a:r>
              <a:rPr lang="en-US" altLang="en-US" sz="2000" dirty="0">
                <a:solidFill>
                  <a:srgbClr val="000000"/>
                </a:solidFill>
                <a:latin typeface="Courier New" panose="02070309020205020404" pitchFamily="49" charset="0"/>
                <a:cs typeface="Courier New" panose="02070309020205020404" pitchFamily="49" charset="0"/>
              </a:rPr>
              <a:t>int.Parse</a:t>
            </a:r>
            <a:r>
              <a:rPr lang="en-US" altLang="en-US" sz="2000" dirty="0">
                <a:solidFill>
                  <a:srgbClr val="000000"/>
                </a:solidFill>
                <a:latin typeface="Arial (Body)"/>
              </a:rPr>
              <a:t> method accepts a </a:t>
            </a:r>
            <a:r>
              <a:rPr lang="en-US" altLang="en-US" sz="2000" dirty="0">
                <a:solidFill>
                  <a:srgbClr val="000000"/>
                </a:solidFill>
                <a:latin typeface="Courier New" panose="02070309020205020404" pitchFamily="49" charset="0"/>
                <a:cs typeface="Courier New" panose="02070309020205020404" pitchFamily="49" charset="0"/>
              </a:rPr>
              <a:t>string</a:t>
            </a:r>
            <a:r>
              <a:rPr lang="en-US" altLang="en-US" sz="2000" dirty="0">
                <a:solidFill>
                  <a:srgbClr val="000000"/>
                </a:solidFill>
                <a:latin typeface="Arial (Body)"/>
              </a:rPr>
              <a:t> and returns an </a:t>
            </a:r>
            <a:r>
              <a:rPr lang="en-US" altLang="en-US" sz="2000" dirty="0">
                <a:solidFill>
                  <a:srgbClr val="000000"/>
                </a:solidFill>
                <a:latin typeface="Courier New" panose="02070309020205020404" pitchFamily="49" charset="0"/>
                <a:cs typeface="Courier New" panose="02070309020205020404" pitchFamily="49" charset="0"/>
              </a:rPr>
              <a:t>int</a:t>
            </a:r>
            <a:r>
              <a:rPr lang="en-US" altLang="en-US" sz="2000" dirty="0">
                <a:solidFill>
                  <a:srgbClr val="000000"/>
                </a:solidFill>
                <a:latin typeface="Arial (Body)"/>
              </a:rPr>
              <a:t> value</a:t>
            </a:r>
          </a:p>
        </p:txBody>
      </p:sp>
      <p:pic>
        <p:nvPicPr>
          <p:cNvPr id="7" name="Picture 6" descr="A line of code. i n t number = i n t period parse left parenthesis double quote 100 double quote right parenthesis semicolon. Under the words i n t period parse is text that says method call.  Above the 100 is an arrow and text that says argum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2678" y="4979402"/>
            <a:ext cx="4428320" cy="928090"/>
          </a:xfrm>
          <a:prstGeom prst="rect">
            <a:avLst/>
          </a:prstGeom>
        </p:spPr>
      </p:pic>
    </p:spTree>
    <p:extLst>
      <p:ext uri="{BB962C8B-B14F-4D97-AF65-F5344CB8AC3E}">
        <p14:creationId xmlns:p14="http://schemas.microsoft.com/office/powerpoint/2010/main" val="1507107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3965"/>
            <a:ext cx="10515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Write Your Own Value-Returning Functions</a:t>
            </a:r>
          </a:p>
        </p:txBody>
      </p:sp>
      <p:sp>
        <p:nvSpPr>
          <p:cNvPr id="3" name="Text Placeholder 2"/>
          <p:cNvSpPr>
            <a:spLocks noGrp="1"/>
          </p:cNvSpPr>
          <p:nvPr>
            <p:ph idx="1"/>
          </p:nvPr>
        </p:nvSpPr>
        <p:spPr>
          <a:xfrm>
            <a:off x="1981201" y="1600201"/>
            <a:ext cx="689429" cy="433935"/>
          </a:xfrm>
        </p:spPr>
        <p:txBody>
          <a:bodyPr vert="horz" wrap="square" lIns="91425" tIns="91425" rIns="91425" bIns="91425" rtlCol="0">
            <a:spAutoFit/>
          </a:bodyPr>
          <a:lstStyle/>
          <a:p>
            <a:pPr marL="255651" indent="-255651" fontAlgn="base">
              <a:spcAft>
                <a:spcPct val="0"/>
              </a:spcAft>
            </a:pPr>
            <a:r>
              <a:rPr lang="en-US" altLang="en-US" sz="1800" dirty="0">
                <a:solidFill>
                  <a:srgbClr val="000000"/>
                </a:solidFill>
                <a:latin typeface="Arial (Body)"/>
              </a:rPr>
              <a:t>In</a:t>
            </a:r>
          </a:p>
        </p:txBody>
      </p:sp>
      <p:graphicFrame>
        <p:nvGraphicFramePr>
          <p:cNvPr id="7" name="Object 6" descr="c sharp"/>
          <p:cNvGraphicFramePr>
            <a:graphicFrameLocks noChangeAspect="1"/>
          </p:cNvGraphicFramePr>
          <p:nvPr/>
        </p:nvGraphicFramePr>
        <p:xfrm>
          <a:off x="2563408" y="1718284"/>
          <a:ext cx="388616" cy="286349"/>
        </p:xfrm>
        <a:graphic>
          <a:graphicData uri="http://schemas.openxmlformats.org/presentationml/2006/ole">
            <mc:AlternateContent xmlns:mc="http://schemas.openxmlformats.org/markup-compatibility/2006">
              <mc:Choice xmlns:v="urn:schemas-microsoft-com:vml" Requires="v">
                <p:oleObj spid="_x0000_s3074" name="Equation" r:id="rId3" imgW="241200" imgH="177480" progId="Equation.DSMT4">
                  <p:embed/>
                </p:oleObj>
              </mc:Choice>
              <mc:Fallback>
                <p:oleObj name="Equation" r:id="rId3" imgW="241200" imgH="177480" progId="Equation.DSMT4">
                  <p:embed/>
                  <p:pic>
                    <p:nvPicPr>
                      <p:cNvPr id="7" name="Object 6" descr="c sharp"/>
                      <p:cNvPicPr/>
                      <p:nvPr/>
                    </p:nvPicPr>
                    <p:blipFill>
                      <a:blip r:embed="rId4"/>
                      <a:stretch>
                        <a:fillRect/>
                      </a:stretch>
                    </p:blipFill>
                    <p:spPr>
                      <a:xfrm>
                        <a:off x="2563408" y="1718284"/>
                        <a:ext cx="388616" cy="286349"/>
                      </a:xfrm>
                      <a:prstGeom prst="rect">
                        <a:avLst/>
                      </a:prstGeom>
                    </p:spPr>
                  </p:pic>
                </p:oleObj>
              </mc:Fallback>
            </mc:AlternateContent>
          </a:graphicData>
        </a:graphic>
      </p:graphicFrame>
      <p:sp>
        <p:nvSpPr>
          <p:cNvPr id="4" name="Text Placeholder 3"/>
          <p:cNvSpPr>
            <a:spLocks noGrp="1"/>
          </p:cNvSpPr>
          <p:nvPr>
            <p:ph idx="13"/>
          </p:nvPr>
        </p:nvSpPr>
        <p:spPr>
          <a:xfrm>
            <a:off x="2937511" y="1633731"/>
            <a:ext cx="6407717" cy="402272"/>
          </a:xfrm>
        </p:spPr>
        <p:txBody>
          <a:bodyPr/>
          <a:lstStyle/>
          <a:p>
            <a:pPr marL="0" indent="0" fontAlgn="base">
              <a:spcAft>
                <a:spcPct val="0"/>
              </a:spcAft>
              <a:buNone/>
            </a:pPr>
            <a:r>
              <a:rPr lang="en-US" altLang="en-US" sz="1800" dirty="0">
                <a:solidFill>
                  <a:srgbClr val="000000"/>
                </a:solidFill>
                <a:latin typeface="Arial (Body)"/>
              </a:rPr>
              <a:t>the generic format for writing a value-returning function is:</a:t>
            </a:r>
            <a:endParaRPr lang="en-US" sz="1800" dirty="0"/>
          </a:p>
        </p:txBody>
      </p:sp>
      <p:pic>
        <p:nvPicPr>
          <p:cNvPr id="5" name="Picture 4" descr="The code has 5 lines, as follows. Line 1. Access modifier data type method name left parenthesis parameter list right parenthesis. Line 2. Left brace. Line 3, indented. statements semicolon. Line 4, indented. return expression semicolon. Line 5. Right brac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1156" y="2276592"/>
            <a:ext cx="5696338" cy="1418133"/>
          </a:xfrm>
          <a:prstGeom prst="rect">
            <a:avLst/>
          </a:prstGeom>
        </p:spPr>
      </p:pic>
      <p:sp>
        <p:nvSpPr>
          <p:cNvPr id="6" name="Content Placeholder 5"/>
          <p:cNvSpPr>
            <a:spLocks noGrp="1"/>
          </p:cNvSpPr>
          <p:nvPr>
            <p:ph idx="14"/>
          </p:nvPr>
        </p:nvSpPr>
        <p:spPr>
          <a:xfrm>
            <a:off x="1981200" y="3844935"/>
            <a:ext cx="8229600" cy="2410724"/>
          </a:xfrm>
        </p:spPr>
        <p:txBody>
          <a:bodyPr/>
          <a:lstStyle/>
          <a:p>
            <a:pPr marL="255651" indent="-255651" fontAlgn="base">
              <a:spcAft>
                <a:spcPct val="0"/>
              </a:spcAft>
            </a:pPr>
            <a:r>
              <a:rPr lang="en-US" altLang="en-US" sz="1800" dirty="0" err="1">
                <a:solidFill>
                  <a:srgbClr val="000000"/>
                </a:solidFill>
                <a:latin typeface="Courier New" panose="02070309020205020404" pitchFamily="49" charset="0"/>
                <a:cs typeface="Courier New" panose="02070309020205020404" pitchFamily="49" charset="0"/>
              </a:rPr>
              <a:t>AccessModifier</a:t>
            </a:r>
            <a:r>
              <a:rPr lang="en-US" altLang="en-US" sz="1800" dirty="0">
                <a:solidFill>
                  <a:srgbClr val="000000"/>
                </a:solidFill>
              </a:rPr>
              <a:t>:</a:t>
            </a:r>
            <a:r>
              <a:rPr lang="en-US" altLang="en-US" sz="1800" dirty="0">
                <a:solidFill>
                  <a:srgbClr val="000000"/>
                </a:solidFill>
                <a:latin typeface="Arial (Body)"/>
              </a:rPr>
              <a:t> </a:t>
            </a:r>
            <a:r>
              <a:rPr lang="en-US" altLang="en-US" sz="1800" dirty="0">
                <a:solidFill>
                  <a:srgbClr val="000000"/>
                </a:solidFill>
                <a:latin typeface="Courier New" panose="02070309020205020404" pitchFamily="49" charset="0"/>
                <a:cs typeface="Courier New" panose="02070309020205020404" pitchFamily="49" charset="0"/>
              </a:rPr>
              <a:t>private</a:t>
            </a:r>
            <a:r>
              <a:rPr lang="en-US" altLang="en-US" sz="1800" dirty="0">
                <a:solidFill>
                  <a:srgbClr val="000000"/>
                </a:solidFill>
                <a:latin typeface="Arial (Body)"/>
              </a:rPr>
              <a:t> </a:t>
            </a:r>
            <a:r>
              <a:rPr lang="en-US" altLang="en-US" sz="1800" dirty="0">
                <a:solidFill>
                  <a:srgbClr val="000000"/>
                </a:solidFill>
              </a:rPr>
              <a:t>or</a:t>
            </a:r>
            <a:r>
              <a:rPr lang="en-US" altLang="en-US" sz="1800" dirty="0">
                <a:solidFill>
                  <a:srgbClr val="000000"/>
                </a:solidFill>
                <a:latin typeface="Arial (Body)"/>
              </a:rPr>
              <a:t> </a:t>
            </a:r>
            <a:r>
              <a:rPr lang="en-US" altLang="en-US" sz="1800" dirty="0">
                <a:solidFill>
                  <a:srgbClr val="000000"/>
                </a:solidFill>
                <a:latin typeface="Courier New" panose="02070309020205020404" pitchFamily="49" charset="0"/>
                <a:cs typeface="Courier New" panose="02070309020205020404" pitchFamily="49" charset="0"/>
              </a:rPr>
              <a:t>public</a:t>
            </a:r>
          </a:p>
          <a:p>
            <a:pPr marL="255651" indent="-255651" fontAlgn="base">
              <a:spcAft>
                <a:spcPct val="0"/>
              </a:spcAft>
            </a:pPr>
            <a:r>
              <a:rPr lang="en-US" altLang="en-US" sz="1800" dirty="0" err="1">
                <a:solidFill>
                  <a:srgbClr val="000000"/>
                </a:solidFill>
                <a:latin typeface="Courier New" panose="02070309020205020404" pitchFamily="49" charset="0"/>
                <a:cs typeface="Courier New" panose="02070309020205020404" pitchFamily="49" charset="0"/>
              </a:rPr>
              <a:t>DataType</a:t>
            </a:r>
            <a:r>
              <a:rPr lang="en-US" altLang="en-US" sz="1800" dirty="0">
                <a:solidFill>
                  <a:srgbClr val="000000"/>
                </a:solidFill>
              </a:rPr>
              <a:t>:</a:t>
            </a:r>
            <a:r>
              <a:rPr lang="en-US" altLang="en-US" sz="1800" dirty="0">
                <a:solidFill>
                  <a:srgbClr val="000000"/>
                </a:solidFill>
                <a:latin typeface="Arial (Body)"/>
              </a:rPr>
              <a:t> </a:t>
            </a:r>
            <a:r>
              <a:rPr lang="en-US" altLang="en-US" sz="1800" dirty="0">
                <a:solidFill>
                  <a:srgbClr val="000000"/>
                </a:solidFill>
                <a:latin typeface="Courier New" panose="02070309020205020404" pitchFamily="49" charset="0"/>
                <a:cs typeface="Courier New" panose="02070309020205020404" pitchFamily="49" charset="0"/>
              </a:rPr>
              <a:t>int</a:t>
            </a:r>
            <a:r>
              <a:rPr lang="en-US" altLang="en-US" sz="1800" dirty="0">
                <a:solidFill>
                  <a:srgbClr val="000000"/>
                </a:solidFill>
                <a:latin typeface="Arial (Body)"/>
              </a:rPr>
              <a:t>, </a:t>
            </a:r>
            <a:r>
              <a:rPr lang="en-US" altLang="en-US" sz="1800" dirty="0">
                <a:solidFill>
                  <a:srgbClr val="000000"/>
                </a:solidFill>
                <a:latin typeface="Courier New" panose="02070309020205020404" pitchFamily="49" charset="0"/>
                <a:cs typeface="Courier New" panose="02070309020205020404" pitchFamily="49" charset="0"/>
              </a:rPr>
              <a:t>double</a:t>
            </a:r>
            <a:r>
              <a:rPr lang="en-US" altLang="en-US" sz="1800" dirty="0">
                <a:solidFill>
                  <a:srgbClr val="000000"/>
                </a:solidFill>
                <a:latin typeface="Arial (Body)"/>
              </a:rPr>
              <a:t>, </a:t>
            </a:r>
            <a:r>
              <a:rPr lang="en-US" altLang="en-US" sz="1800" dirty="0">
                <a:solidFill>
                  <a:srgbClr val="000000"/>
                </a:solidFill>
                <a:latin typeface="Courier New" panose="02070309020205020404" pitchFamily="49" charset="0"/>
                <a:cs typeface="Courier New" panose="02070309020205020404" pitchFamily="49" charset="0"/>
              </a:rPr>
              <a:t>decimal</a:t>
            </a:r>
            <a:r>
              <a:rPr lang="en-US" altLang="en-US" sz="1800" dirty="0">
                <a:solidFill>
                  <a:srgbClr val="000000"/>
                </a:solidFill>
                <a:latin typeface="Arial (Body)"/>
              </a:rPr>
              <a:t>, </a:t>
            </a:r>
            <a:r>
              <a:rPr lang="en-US" altLang="en-US" sz="1800" dirty="0">
                <a:solidFill>
                  <a:srgbClr val="000000"/>
                </a:solidFill>
                <a:latin typeface="Courier New" panose="02070309020205020404" pitchFamily="49" charset="0"/>
                <a:cs typeface="Courier New" panose="02070309020205020404" pitchFamily="49" charset="0"/>
              </a:rPr>
              <a:t>string</a:t>
            </a:r>
            <a:r>
              <a:rPr lang="en-US" altLang="en-US" sz="1800" dirty="0">
                <a:solidFill>
                  <a:srgbClr val="000000"/>
                </a:solidFill>
                <a:latin typeface="Arial (Body)"/>
              </a:rPr>
              <a:t>, </a:t>
            </a:r>
            <a:r>
              <a:rPr lang="en-US" altLang="en-US" sz="1800" dirty="0">
                <a:solidFill>
                  <a:srgbClr val="000000"/>
                </a:solidFill>
                <a:latin typeface="Courier New" panose="02070309020205020404" pitchFamily="49" charset="0"/>
                <a:cs typeface="Courier New" panose="02070309020205020404" pitchFamily="49" charset="0"/>
              </a:rPr>
              <a:t>bool</a:t>
            </a:r>
            <a:r>
              <a:rPr lang="en-US" altLang="en-US" sz="1800" dirty="0">
                <a:solidFill>
                  <a:srgbClr val="000000"/>
                </a:solidFill>
                <a:latin typeface="Arial (Body)"/>
              </a:rPr>
              <a:t>, </a:t>
            </a:r>
            <a:r>
              <a:rPr lang="en-US" altLang="en-US" sz="1800" dirty="0">
                <a:solidFill>
                  <a:srgbClr val="000000"/>
                </a:solidFill>
              </a:rPr>
              <a:t>etc.</a:t>
            </a:r>
          </a:p>
          <a:p>
            <a:pPr marL="255651" indent="-255651" fontAlgn="base">
              <a:spcAft>
                <a:spcPct val="0"/>
              </a:spcAft>
            </a:pPr>
            <a:r>
              <a:rPr lang="en-US" altLang="en-US" sz="1800" dirty="0">
                <a:solidFill>
                  <a:srgbClr val="000000"/>
                </a:solidFill>
                <a:latin typeface="Courier New" panose="02070309020205020404" pitchFamily="49" charset="0"/>
                <a:cs typeface="Courier New" panose="02070309020205020404" pitchFamily="49" charset="0"/>
              </a:rPr>
              <a:t>MethodName</a:t>
            </a:r>
            <a:r>
              <a:rPr lang="en-US" altLang="en-US" sz="1800" dirty="0">
                <a:solidFill>
                  <a:srgbClr val="000000"/>
                </a:solidFill>
              </a:rPr>
              <a:t>:</a:t>
            </a:r>
            <a:r>
              <a:rPr lang="en-US" altLang="en-US" sz="1800" dirty="0">
                <a:solidFill>
                  <a:srgbClr val="000000"/>
                </a:solidFill>
                <a:latin typeface="Arial (Body)"/>
              </a:rPr>
              <a:t> the identifier of the method; must be unique in a program</a:t>
            </a:r>
          </a:p>
          <a:p>
            <a:pPr marL="255651" indent="-255651" fontAlgn="base">
              <a:spcAft>
                <a:spcPct val="0"/>
              </a:spcAft>
            </a:pPr>
            <a:r>
              <a:rPr lang="en-US" altLang="en-US" sz="1800" dirty="0">
                <a:solidFill>
                  <a:srgbClr val="000000"/>
                </a:solidFill>
                <a:latin typeface="Courier New" panose="02070309020205020404" pitchFamily="49" charset="0"/>
                <a:cs typeface="Courier New" panose="02070309020205020404" pitchFamily="49" charset="0"/>
              </a:rPr>
              <a:t>ParameterList</a:t>
            </a:r>
            <a:r>
              <a:rPr lang="en-US" altLang="en-US" sz="1800" dirty="0">
                <a:solidFill>
                  <a:srgbClr val="000000"/>
                </a:solidFill>
              </a:rPr>
              <a:t>:</a:t>
            </a:r>
            <a:r>
              <a:rPr lang="en-US" altLang="en-US" sz="1800" dirty="0">
                <a:solidFill>
                  <a:srgbClr val="000000"/>
                </a:solidFill>
                <a:latin typeface="Arial (Body)"/>
              </a:rPr>
              <a:t> an optional list of parameter</a:t>
            </a:r>
          </a:p>
          <a:p>
            <a:pPr marL="255651" indent="-255651" fontAlgn="base">
              <a:spcAft>
                <a:spcPct val="0"/>
              </a:spcAft>
            </a:pPr>
            <a:r>
              <a:rPr lang="en-US" altLang="en-US" sz="1800" dirty="0">
                <a:solidFill>
                  <a:srgbClr val="000000"/>
                </a:solidFill>
                <a:latin typeface="Courier New" panose="02070309020205020404" pitchFamily="49" charset="0"/>
                <a:cs typeface="Courier New" panose="02070309020205020404" pitchFamily="49" charset="0"/>
              </a:rPr>
              <a:t>Expression</a:t>
            </a:r>
            <a:r>
              <a:rPr lang="en-US" altLang="en-US" sz="1800" dirty="0">
                <a:solidFill>
                  <a:srgbClr val="000000"/>
                </a:solidFill>
                <a:latin typeface="Arial (Body)"/>
              </a:rPr>
              <a:t>: can be any value, variable, or expression that has a value</a:t>
            </a:r>
            <a:endParaRPr lang="en-US" sz="1800" dirty="0"/>
          </a:p>
        </p:txBody>
      </p:sp>
    </p:spTree>
    <p:extLst>
      <p:ext uri="{BB962C8B-B14F-4D97-AF65-F5344CB8AC3E}">
        <p14:creationId xmlns:p14="http://schemas.microsoft.com/office/powerpoint/2010/main" val="2726050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0906"/>
            <a:ext cx="8229600" cy="861744"/>
          </a:xfrm>
        </p:spPr>
        <p:txBody>
          <a:bodyPr vert="horz" lIns="91425" tIns="91425" rIns="91425" bIns="91425" rtlCol="0" anchor="b" anchorCtr="0">
            <a:spAutoFit/>
          </a:bodyPr>
          <a:lstStyle/>
          <a:p>
            <a:pPr lvl="0" fontAlgn="base">
              <a:spcBef>
                <a:spcPct val="0"/>
              </a:spcBef>
              <a:spcAft>
                <a:spcPct val="0"/>
              </a:spcAft>
              <a:buClrTx/>
            </a:pPr>
            <a:r>
              <a:rPr lang="en-US" altLang="en-US" sz="4400" dirty="0">
                <a:solidFill>
                  <a:schemeClr val="tx1"/>
                </a:solidFill>
                <a:latin typeface="Times New Roman" panose="02020603050405020304" pitchFamily="18" charset="0"/>
                <a:ea typeface="+mj-ea"/>
                <a:cs typeface="Arial"/>
              </a:rPr>
              <a:t>The return Statement</a:t>
            </a:r>
          </a:p>
        </p:txBody>
      </p:sp>
      <p:sp>
        <p:nvSpPr>
          <p:cNvPr id="3" name="Text Placeholder 2"/>
          <p:cNvSpPr>
            <a:spLocks noGrp="1"/>
          </p:cNvSpPr>
          <p:nvPr>
            <p:ph type="body" idx="1"/>
          </p:nvPr>
        </p:nvSpPr>
        <p:spPr>
          <a:xfrm>
            <a:off x="1981200" y="1600201"/>
            <a:ext cx="8229600" cy="1403431"/>
          </a:xfrm>
        </p:spPr>
        <p:txBody>
          <a:bodyPr vert="horz" wrap="square" lIns="91425" tIns="91425" rIns="91425" bIns="91425" rtlCol="0" anchor="t" anchorCtr="0">
            <a:spAutoFit/>
          </a:bodyPr>
          <a:lstStyle/>
          <a:p>
            <a:pPr marL="255651" indent="-255651" fontAlgn="base">
              <a:spcAft>
                <a:spcPct val="0"/>
              </a:spcAft>
              <a:buFont typeface="Arial" panose="020B0604020202020204" pitchFamily="34" charset="0"/>
              <a:buChar char="•"/>
            </a:pPr>
            <a:r>
              <a:rPr lang="en-US" altLang="en-US" sz="2200" dirty="0">
                <a:solidFill>
                  <a:srgbClr val="000000"/>
                </a:solidFill>
                <a:latin typeface="Arial (Body)"/>
                <a:ea typeface="+mn-ea"/>
              </a:rPr>
              <a:t>There must be a </a:t>
            </a:r>
            <a:r>
              <a:rPr lang="en-US" altLang="en-US" sz="2200" dirty="0">
                <a:solidFill>
                  <a:srgbClr val="000000"/>
                </a:solidFill>
                <a:latin typeface="Courier New" panose="02070309020205020404" pitchFamily="49" charset="0"/>
                <a:ea typeface="+mn-ea"/>
                <a:cs typeface="Courier New" panose="02070309020205020404" pitchFamily="49" charset="0"/>
              </a:rPr>
              <a:t>return</a:t>
            </a:r>
            <a:r>
              <a:rPr lang="en-US" altLang="en-US" sz="2200" dirty="0">
                <a:solidFill>
                  <a:srgbClr val="000000"/>
                </a:solidFill>
                <a:latin typeface="Arial (Body)"/>
                <a:ea typeface="+mn-ea"/>
              </a:rPr>
              <a:t> statement inside the method. It is usually the last statement of the method. This </a:t>
            </a:r>
            <a:r>
              <a:rPr lang="en-US" altLang="en-US" sz="2200" dirty="0">
                <a:solidFill>
                  <a:srgbClr val="000000"/>
                </a:solidFill>
                <a:latin typeface="Courier New" panose="02070309020205020404" pitchFamily="49" charset="0"/>
                <a:ea typeface="+mn-ea"/>
                <a:cs typeface="Courier New" panose="02070309020205020404" pitchFamily="49" charset="0"/>
              </a:rPr>
              <a:t>return</a:t>
            </a:r>
            <a:r>
              <a:rPr lang="en-US" altLang="en-US" sz="2200" dirty="0">
                <a:solidFill>
                  <a:srgbClr val="000000"/>
                </a:solidFill>
                <a:latin typeface="Arial (Body)"/>
                <a:ea typeface="+mn-ea"/>
              </a:rPr>
              <a:t> statement is used to return a value to the statement that called the method. For example:</a:t>
            </a:r>
            <a:endParaRPr lang="en-US" altLang="en-US" sz="2200" dirty="0">
              <a:solidFill>
                <a:srgbClr val="000000"/>
              </a:solidFill>
              <a:latin typeface="Arial (Body)"/>
            </a:endParaRPr>
          </a:p>
        </p:txBody>
      </p:sp>
      <p:sp>
        <p:nvSpPr>
          <p:cNvPr id="4" name="Text Placeholder 3"/>
          <p:cNvSpPr>
            <a:spLocks noGrp="1"/>
          </p:cNvSpPr>
          <p:nvPr>
            <p:ph type="body" idx="2"/>
          </p:nvPr>
        </p:nvSpPr>
        <p:spPr>
          <a:xfrm>
            <a:off x="1981200" y="4641272"/>
            <a:ext cx="8229600" cy="1565564"/>
          </a:xfrm>
        </p:spPr>
        <p:txBody>
          <a:bodyPr/>
          <a:lstStyle/>
          <a:p>
            <a:pPr marL="255651" indent="-255651" fontAlgn="base">
              <a:spcAft>
                <a:spcPct val="0"/>
              </a:spcAft>
              <a:buFont typeface="Arial" panose="020B0604020202020204" pitchFamily="34" charset="0"/>
              <a:buChar char="•"/>
            </a:pPr>
            <a:r>
              <a:rPr lang="en-US" altLang="en-US" sz="2200" dirty="0">
                <a:solidFill>
                  <a:srgbClr val="000000"/>
                </a:solidFill>
                <a:latin typeface="Arial (Body)"/>
              </a:rPr>
              <a:t>Notice that the returned value and the method’s type must match</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rPr>
              <a:t>In the above example, the method is an </a:t>
            </a:r>
            <a:r>
              <a:rPr lang="en-US" altLang="en-US" sz="2200" dirty="0">
                <a:solidFill>
                  <a:srgbClr val="000000"/>
                </a:solidFill>
                <a:latin typeface="Courier New" panose="02070309020205020404" pitchFamily="49" charset="0"/>
                <a:ea typeface="+mn-ea"/>
                <a:cs typeface="Courier New" panose="02070309020205020404" pitchFamily="49" charset="0"/>
              </a:rPr>
              <a:t>int</a:t>
            </a:r>
            <a:r>
              <a:rPr lang="en-US" altLang="en-US" sz="2200" dirty="0">
                <a:solidFill>
                  <a:srgbClr val="000000"/>
                </a:solidFill>
                <a:latin typeface="Arial (Body)"/>
              </a:rPr>
              <a:t> method, so it can only return </a:t>
            </a:r>
            <a:r>
              <a:rPr lang="en-US" altLang="en-US" sz="2200" dirty="0">
                <a:solidFill>
                  <a:srgbClr val="000000"/>
                </a:solidFill>
                <a:latin typeface="Courier New" panose="02070309020205020404" pitchFamily="49" charset="0"/>
                <a:ea typeface="+mn-ea"/>
                <a:cs typeface="Courier New" panose="02070309020205020404" pitchFamily="49" charset="0"/>
              </a:rPr>
              <a:t>int</a:t>
            </a:r>
            <a:r>
              <a:rPr lang="en-US" altLang="en-US" sz="2200" dirty="0">
                <a:solidFill>
                  <a:srgbClr val="000000"/>
                </a:solidFill>
                <a:latin typeface="Arial (Body)"/>
              </a:rPr>
              <a:t> value</a:t>
            </a:r>
            <a:endParaRPr lang="en-US" sz="2200" dirty="0"/>
          </a:p>
        </p:txBody>
      </p:sp>
      <p:sp>
        <p:nvSpPr>
          <p:cNvPr id="6" name="TextBox 5">
            <a:extLst>
              <a:ext uri="{FF2B5EF4-FFF2-40B4-BE49-F238E27FC236}">
                <a16:creationId xmlns:a16="http://schemas.microsoft.com/office/drawing/2014/main" id="{7B4D96FB-35F8-FCFE-7FFE-0149E0D60F5E}"/>
              </a:ext>
            </a:extLst>
          </p:cNvPr>
          <p:cNvSpPr txBox="1"/>
          <p:nvPr/>
        </p:nvSpPr>
        <p:spPr>
          <a:xfrm>
            <a:off x="2469425" y="3091607"/>
            <a:ext cx="5538651" cy="1200329"/>
          </a:xfrm>
          <a:prstGeom prst="rect">
            <a:avLst/>
          </a:prstGeom>
          <a:noFill/>
        </p:spPr>
        <p:txBody>
          <a:bodyPr wrap="square" rtlCol="0">
            <a:spAutoFit/>
          </a:bodyPr>
          <a:lstStyle/>
          <a:p>
            <a:r>
              <a:rPr lang="de-DE" dirty="0">
                <a:solidFill>
                  <a:srgbClr val="0000FF"/>
                </a:solidFill>
                <a:latin typeface="Cascadia Mono" panose="020B0609020000020004" pitchFamily="49" charset="0"/>
              </a:rPr>
              <a:t>private</a:t>
            </a:r>
            <a:r>
              <a:rPr lang="de-DE" dirty="0">
                <a:solidFill>
                  <a:srgbClr val="000000"/>
                </a:solidFill>
                <a:latin typeface="Cascadia Mono" panose="020B0609020000020004" pitchFamily="49" charset="0"/>
              </a:rPr>
              <a:t> </a:t>
            </a:r>
            <a:r>
              <a:rPr lang="de-DE" dirty="0">
                <a:solidFill>
                  <a:srgbClr val="0000FF"/>
                </a:solidFill>
                <a:latin typeface="Cascadia Mono" panose="020B0609020000020004" pitchFamily="49" charset="0"/>
              </a:rPr>
              <a:t>int</a:t>
            </a:r>
            <a:r>
              <a:rPr lang="de-DE" dirty="0">
                <a:solidFill>
                  <a:srgbClr val="000000"/>
                </a:solidFill>
                <a:latin typeface="Cascadia Mono" panose="020B0609020000020004" pitchFamily="49" charset="0"/>
              </a:rPr>
              <a:t> Sum(</a:t>
            </a:r>
            <a:r>
              <a:rPr lang="de-DE" dirty="0">
                <a:solidFill>
                  <a:srgbClr val="0000FF"/>
                </a:solidFill>
                <a:latin typeface="Cascadia Mono" panose="020B0609020000020004" pitchFamily="49" charset="0"/>
              </a:rPr>
              <a:t>int</a:t>
            </a:r>
            <a:r>
              <a:rPr lang="de-DE" dirty="0">
                <a:solidFill>
                  <a:srgbClr val="000000"/>
                </a:solidFill>
                <a:latin typeface="Cascadia Mono" panose="020B0609020000020004" pitchFamily="49" charset="0"/>
              </a:rPr>
              <a:t> num1, </a:t>
            </a:r>
            <a:r>
              <a:rPr lang="de-DE" dirty="0">
                <a:solidFill>
                  <a:srgbClr val="0000FF"/>
                </a:solidFill>
                <a:latin typeface="Cascadia Mono" panose="020B0609020000020004" pitchFamily="49" charset="0"/>
              </a:rPr>
              <a:t>int</a:t>
            </a:r>
            <a:r>
              <a:rPr lang="de-DE" dirty="0">
                <a:solidFill>
                  <a:srgbClr val="000000"/>
                </a:solidFill>
                <a:latin typeface="Cascadia Mono" panose="020B0609020000020004" pitchFamily="49" charset="0"/>
              </a:rPr>
              <a:t> num2)</a:t>
            </a:r>
          </a:p>
          <a:p>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return</a:t>
            </a:r>
            <a:r>
              <a:rPr lang="en-US" dirty="0">
                <a:solidFill>
                  <a:srgbClr val="000000"/>
                </a:solidFill>
                <a:latin typeface="Cascadia Mono" panose="020B0609020000020004" pitchFamily="49" charset="0"/>
              </a:rPr>
              <a:t> num1 + num2;</a:t>
            </a:r>
          </a:p>
          <a:p>
            <a:r>
              <a:rPr lang="en-US"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1221953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725" y="453940"/>
            <a:ext cx="7648575" cy="747882"/>
          </a:xfrm>
        </p:spPr>
        <p:txBody>
          <a:bodyPr vert="horz" wrap="square"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Sample Code</a:t>
            </a:r>
          </a:p>
        </p:txBody>
      </p:sp>
      <p:sp>
        <p:nvSpPr>
          <p:cNvPr id="3" name="TextBox 2">
            <a:extLst>
              <a:ext uri="{FF2B5EF4-FFF2-40B4-BE49-F238E27FC236}">
                <a16:creationId xmlns:a16="http://schemas.microsoft.com/office/drawing/2014/main" id="{33B541A4-AF39-9F52-E2F5-4B098534A5C6}"/>
              </a:ext>
            </a:extLst>
          </p:cNvPr>
          <p:cNvSpPr txBox="1"/>
          <p:nvPr/>
        </p:nvSpPr>
        <p:spPr>
          <a:xfrm>
            <a:off x="2255520" y="1506583"/>
            <a:ext cx="7955280" cy="4801314"/>
          </a:xfrm>
          <a:prstGeom prst="rect">
            <a:avLst/>
          </a:prstGeom>
          <a:noFill/>
        </p:spPr>
        <p:txBody>
          <a:bodyPr wrap="square" rtlCol="0">
            <a:spAutoFit/>
          </a:bodyPr>
          <a:lstStyle/>
          <a:p>
            <a:r>
              <a:rPr lang="en-US" dirty="0">
                <a:solidFill>
                  <a:srgbClr val="008000"/>
                </a:solidFill>
                <a:latin typeface="Cascadia Mono" panose="020B0609020000020004" pitchFamily="49" charset="0"/>
              </a:rPr>
              <a:t>// int type</a:t>
            </a:r>
          </a:p>
          <a:p>
            <a:r>
              <a:rPr lang="de-DE" dirty="0">
                <a:solidFill>
                  <a:srgbClr val="0000FF"/>
                </a:solidFill>
                <a:latin typeface="Cascadia Mono" panose="020B0609020000020004" pitchFamily="49" charset="0"/>
              </a:rPr>
              <a:t>private</a:t>
            </a:r>
            <a:r>
              <a:rPr lang="de-DE" dirty="0">
                <a:solidFill>
                  <a:srgbClr val="000000"/>
                </a:solidFill>
                <a:latin typeface="Cascadia Mono" panose="020B0609020000020004" pitchFamily="49" charset="0"/>
              </a:rPr>
              <a:t> </a:t>
            </a:r>
            <a:r>
              <a:rPr lang="de-DE" dirty="0">
                <a:solidFill>
                  <a:srgbClr val="0000FF"/>
                </a:solidFill>
                <a:latin typeface="Cascadia Mono" panose="020B0609020000020004" pitchFamily="49" charset="0"/>
              </a:rPr>
              <a:t>int</a:t>
            </a:r>
            <a:r>
              <a:rPr lang="de-DE" dirty="0">
                <a:solidFill>
                  <a:srgbClr val="000000"/>
                </a:solidFill>
                <a:latin typeface="Cascadia Mono" panose="020B0609020000020004" pitchFamily="49" charset="0"/>
              </a:rPr>
              <a:t> Sum(</a:t>
            </a:r>
            <a:r>
              <a:rPr lang="de-DE" dirty="0">
                <a:solidFill>
                  <a:srgbClr val="0000FF"/>
                </a:solidFill>
                <a:latin typeface="Cascadia Mono" panose="020B0609020000020004" pitchFamily="49" charset="0"/>
              </a:rPr>
              <a:t>int</a:t>
            </a:r>
            <a:r>
              <a:rPr lang="de-DE" dirty="0">
                <a:solidFill>
                  <a:srgbClr val="000000"/>
                </a:solidFill>
                <a:latin typeface="Cascadia Mono" panose="020B0609020000020004" pitchFamily="49" charset="0"/>
              </a:rPr>
              <a:t> num1, </a:t>
            </a:r>
            <a:r>
              <a:rPr lang="de-DE" dirty="0">
                <a:solidFill>
                  <a:srgbClr val="0000FF"/>
                </a:solidFill>
                <a:latin typeface="Cascadia Mono" panose="020B0609020000020004" pitchFamily="49" charset="0"/>
              </a:rPr>
              <a:t>int</a:t>
            </a:r>
            <a:r>
              <a:rPr lang="de-DE" dirty="0">
                <a:solidFill>
                  <a:srgbClr val="000000"/>
                </a:solidFill>
                <a:latin typeface="Cascadia Mono" panose="020B0609020000020004" pitchFamily="49" charset="0"/>
              </a:rPr>
              <a:t> num2)</a:t>
            </a:r>
          </a:p>
          <a:p>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return</a:t>
            </a:r>
            <a:r>
              <a:rPr lang="en-US" dirty="0">
                <a:solidFill>
                  <a:srgbClr val="000000"/>
                </a:solidFill>
                <a:latin typeface="Cascadia Mono" panose="020B0609020000020004" pitchFamily="49" charset="0"/>
              </a:rPr>
              <a:t> num1 + num2;</a:t>
            </a:r>
          </a:p>
          <a:p>
            <a:r>
              <a:rPr lang="en-US" dirty="0">
                <a:solidFill>
                  <a:srgbClr val="000000"/>
                </a:solidFill>
                <a:latin typeface="Cascadia Mono" panose="020B0609020000020004" pitchFamily="49" charset="0"/>
              </a:rPr>
              <a:t>}</a:t>
            </a:r>
          </a:p>
          <a:p>
            <a:endParaRPr lang="en-US" dirty="0">
              <a:solidFill>
                <a:srgbClr val="000000"/>
              </a:solidFill>
              <a:latin typeface="Cascadia Mono" panose="020B0609020000020004" pitchFamily="49" charset="0"/>
            </a:endParaRPr>
          </a:p>
          <a:p>
            <a:r>
              <a:rPr lang="en-US" dirty="0">
                <a:solidFill>
                  <a:srgbClr val="008000"/>
                </a:solidFill>
                <a:latin typeface="Cascadia Mono" panose="020B0609020000020004" pitchFamily="49" charset="0"/>
              </a:rPr>
              <a:t>// double type</a:t>
            </a:r>
          </a:p>
          <a:p>
            <a:r>
              <a:rPr lang="fr-FR" dirty="0" err="1">
                <a:solidFill>
                  <a:srgbClr val="0000FF"/>
                </a:solidFill>
                <a:latin typeface="Cascadia Mono" panose="020B0609020000020004" pitchFamily="49" charset="0"/>
              </a:rPr>
              <a:t>private</a:t>
            </a:r>
            <a:r>
              <a:rPr lang="fr-FR" dirty="0">
                <a:solidFill>
                  <a:srgbClr val="000000"/>
                </a:solidFill>
                <a:latin typeface="Cascadia Mono" panose="020B0609020000020004" pitchFamily="49" charset="0"/>
              </a:rPr>
              <a:t> </a:t>
            </a:r>
            <a:r>
              <a:rPr lang="fr-FR" dirty="0">
                <a:solidFill>
                  <a:srgbClr val="0000FF"/>
                </a:solidFill>
                <a:latin typeface="Cascadia Mono" panose="020B0609020000020004" pitchFamily="49" charset="0"/>
              </a:rPr>
              <a:t>double</a:t>
            </a:r>
            <a:r>
              <a:rPr lang="fr-FR" dirty="0">
                <a:solidFill>
                  <a:srgbClr val="000000"/>
                </a:solidFill>
                <a:latin typeface="Cascadia Mono" panose="020B0609020000020004" pitchFamily="49" charset="0"/>
              </a:rPr>
              <a:t> </a:t>
            </a:r>
            <a:r>
              <a:rPr lang="fr-FR" dirty="0" err="1">
                <a:solidFill>
                  <a:srgbClr val="000000"/>
                </a:solidFill>
                <a:latin typeface="Cascadia Mono" panose="020B0609020000020004" pitchFamily="49" charset="0"/>
              </a:rPr>
              <a:t>Sum</a:t>
            </a:r>
            <a:r>
              <a:rPr lang="fr-FR" dirty="0">
                <a:solidFill>
                  <a:srgbClr val="000000"/>
                </a:solidFill>
                <a:latin typeface="Cascadia Mono" panose="020B0609020000020004" pitchFamily="49" charset="0"/>
              </a:rPr>
              <a:t>(</a:t>
            </a:r>
            <a:r>
              <a:rPr lang="fr-FR" dirty="0">
                <a:solidFill>
                  <a:srgbClr val="0000FF"/>
                </a:solidFill>
                <a:latin typeface="Cascadia Mono" panose="020B0609020000020004" pitchFamily="49" charset="0"/>
              </a:rPr>
              <a:t>double</a:t>
            </a:r>
            <a:r>
              <a:rPr lang="fr-FR" dirty="0">
                <a:solidFill>
                  <a:srgbClr val="000000"/>
                </a:solidFill>
                <a:latin typeface="Cascadia Mono" panose="020B0609020000020004" pitchFamily="49" charset="0"/>
              </a:rPr>
              <a:t> num1, </a:t>
            </a:r>
            <a:r>
              <a:rPr lang="fr-FR" dirty="0">
                <a:solidFill>
                  <a:srgbClr val="0000FF"/>
                </a:solidFill>
                <a:latin typeface="Cascadia Mono" panose="020B0609020000020004" pitchFamily="49" charset="0"/>
              </a:rPr>
              <a:t>double</a:t>
            </a:r>
            <a:r>
              <a:rPr lang="fr-FR" dirty="0">
                <a:solidFill>
                  <a:srgbClr val="000000"/>
                </a:solidFill>
                <a:latin typeface="Cascadia Mono" panose="020B0609020000020004" pitchFamily="49" charset="0"/>
              </a:rPr>
              <a:t> num2)</a:t>
            </a:r>
          </a:p>
          <a:p>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return</a:t>
            </a:r>
            <a:r>
              <a:rPr lang="en-US" dirty="0">
                <a:solidFill>
                  <a:srgbClr val="000000"/>
                </a:solidFill>
                <a:latin typeface="Cascadia Mono" panose="020B0609020000020004" pitchFamily="49" charset="0"/>
              </a:rPr>
              <a:t> num1 + num2;</a:t>
            </a:r>
          </a:p>
          <a:p>
            <a:r>
              <a:rPr lang="en-US" dirty="0">
                <a:solidFill>
                  <a:srgbClr val="000000"/>
                </a:solidFill>
                <a:latin typeface="Cascadia Mono" panose="020B0609020000020004" pitchFamily="49" charset="0"/>
              </a:rPr>
              <a:t>}</a:t>
            </a:r>
          </a:p>
          <a:p>
            <a:endParaRPr lang="en-US" dirty="0">
              <a:solidFill>
                <a:srgbClr val="000000"/>
              </a:solidFill>
              <a:latin typeface="Cascadia Mono" panose="020B0609020000020004" pitchFamily="49" charset="0"/>
            </a:endParaRPr>
          </a:p>
          <a:p>
            <a:r>
              <a:rPr lang="en-US" dirty="0">
                <a:solidFill>
                  <a:srgbClr val="008000"/>
                </a:solidFill>
                <a:latin typeface="Cascadia Mono" panose="020B0609020000020004" pitchFamily="49" charset="0"/>
              </a:rPr>
              <a:t>// decimal type</a:t>
            </a:r>
          </a:p>
          <a:p>
            <a:r>
              <a:rPr lang="pt-BR" dirty="0">
                <a:solidFill>
                  <a:srgbClr val="0000FF"/>
                </a:solidFill>
                <a:latin typeface="Cascadia Mono" panose="020B0609020000020004" pitchFamily="49" charset="0"/>
              </a:rPr>
              <a:t>private</a:t>
            </a:r>
            <a:r>
              <a:rPr lang="pt-BR" dirty="0">
                <a:solidFill>
                  <a:srgbClr val="000000"/>
                </a:solidFill>
                <a:latin typeface="Cascadia Mono" panose="020B0609020000020004" pitchFamily="49" charset="0"/>
              </a:rPr>
              <a:t> </a:t>
            </a:r>
            <a:r>
              <a:rPr lang="pt-BR" dirty="0">
                <a:solidFill>
                  <a:srgbClr val="0000FF"/>
                </a:solidFill>
                <a:latin typeface="Cascadia Mono" panose="020B0609020000020004" pitchFamily="49" charset="0"/>
              </a:rPr>
              <a:t>decimal</a:t>
            </a:r>
            <a:r>
              <a:rPr lang="pt-BR" dirty="0">
                <a:solidFill>
                  <a:srgbClr val="000000"/>
                </a:solidFill>
                <a:latin typeface="Cascadia Mono" panose="020B0609020000020004" pitchFamily="49" charset="0"/>
              </a:rPr>
              <a:t> Sum(</a:t>
            </a:r>
            <a:r>
              <a:rPr lang="pt-BR" dirty="0">
                <a:solidFill>
                  <a:srgbClr val="0000FF"/>
                </a:solidFill>
                <a:latin typeface="Cascadia Mono" panose="020B0609020000020004" pitchFamily="49" charset="0"/>
              </a:rPr>
              <a:t>decimal</a:t>
            </a:r>
            <a:r>
              <a:rPr lang="pt-BR" dirty="0">
                <a:solidFill>
                  <a:srgbClr val="000000"/>
                </a:solidFill>
                <a:latin typeface="Cascadia Mono" panose="020B0609020000020004" pitchFamily="49" charset="0"/>
              </a:rPr>
              <a:t> num1, </a:t>
            </a:r>
            <a:r>
              <a:rPr lang="pt-BR" dirty="0">
                <a:solidFill>
                  <a:srgbClr val="0000FF"/>
                </a:solidFill>
                <a:latin typeface="Cascadia Mono" panose="020B0609020000020004" pitchFamily="49" charset="0"/>
              </a:rPr>
              <a:t>decimal</a:t>
            </a:r>
            <a:r>
              <a:rPr lang="pt-BR" dirty="0">
                <a:solidFill>
                  <a:srgbClr val="000000"/>
                </a:solidFill>
                <a:latin typeface="Cascadia Mono" panose="020B0609020000020004" pitchFamily="49" charset="0"/>
              </a:rPr>
              <a:t> num2)</a:t>
            </a:r>
          </a:p>
          <a:p>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return</a:t>
            </a:r>
            <a:r>
              <a:rPr lang="en-US" dirty="0">
                <a:solidFill>
                  <a:srgbClr val="000000"/>
                </a:solidFill>
                <a:latin typeface="Cascadia Mono" panose="020B0609020000020004" pitchFamily="49" charset="0"/>
              </a:rPr>
              <a:t> num1 + num2;</a:t>
            </a:r>
          </a:p>
          <a:p>
            <a:r>
              <a:rPr lang="en-US"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4171385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225" y="620376"/>
            <a:ext cx="7686675" cy="738633"/>
          </a:xfrm>
        </p:spPr>
        <p:txBody>
          <a:bodyPr vert="horz" wrap="square" lIns="91425" tIns="91425" rIns="91425" bIns="91425" rtlCol="0" anchor="b" anchorCtr="0">
            <a:spAutoFit/>
          </a:bodyPr>
          <a:lstStyle/>
          <a:p>
            <a:pPr lvl="0" fontAlgn="base">
              <a:spcBef>
                <a:spcPct val="0"/>
              </a:spcBef>
              <a:spcAft>
                <a:spcPct val="0"/>
              </a:spcAft>
              <a:buClrTx/>
            </a:pPr>
            <a:r>
              <a:rPr lang="en-US" altLang="en-US" sz="3600" dirty="0">
                <a:solidFill>
                  <a:schemeClr val="tx1"/>
                </a:solidFill>
                <a:latin typeface="Times New Roman" panose="02020603050405020304" pitchFamily="18" charset="0"/>
                <a:ea typeface="+mj-ea"/>
                <a:cs typeface="Arial"/>
              </a:rPr>
              <a:t>Returning Values to Variables</a:t>
            </a:r>
          </a:p>
        </p:txBody>
      </p:sp>
      <p:sp>
        <p:nvSpPr>
          <p:cNvPr id="3" name="Text Placeholder 2"/>
          <p:cNvSpPr>
            <a:spLocks noGrp="1"/>
          </p:cNvSpPr>
          <p:nvPr>
            <p:ph type="body" idx="1"/>
          </p:nvPr>
        </p:nvSpPr>
        <p:spPr>
          <a:xfrm>
            <a:off x="1981200" y="1600200"/>
            <a:ext cx="8229600" cy="1900490"/>
          </a:xfrm>
        </p:spPr>
        <p:txBody>
          <a:bodyPr vert="horz" wrap="square" lIns="91425" tIns="91425" rIns="91425" bIns="91425" rtlCol="0" anchor="t" anchorCtr="0">
            <a:spAutoFit/>
          </a:bodyPr>
          <a:lstStyle/>
          <a:p>
            <a:pPr marL="255651" indent="-255651" fontAlgn="base">
              <a:spcAft>
                <a:spcPct val="0"/>
              </a:spcAft>
              <a:buFont typeface="Arial" panose="020B0604020202020204" pitchFamily="34" charset="0"/>
              <a:buChar char="•"/>
            </a:pPr>
            <a:r>
              <a:rPr lang="en-US" altLang="en-US" sz="2200" dirty="0">
                <a:solidFill>
                  <a:srgbClr val="000000"/>
                </a:solidFill>
                <a:latin typeface="Arial (Body)"/>
                <a:ea typeface="+mn-ea"/>
              </a:rPr>
              <a:t>A value-returning method returns a value with specific type. However, the method no longer keeps the value once it is returned.</a:t>
            </a:r>
          </a:p>
          <a:p>
            <a:pPr marL="255651" indent="-255651" fontAlgn="base">
              <a:spcAft>
                <a:spcPct val="0"/>
              </a:spcAft>
              <a:buFont typeface="Arial" panose="020B0604020202020204" pitchFamily="34" charset="0"/>
              <a:buChar char="•"/>
            </a:pPr>
            <a:r>
              <a:rPr lang="en-US" altLang="en-US" sz="2200" dirty="0">
                <a:solidFill>
                  <a:srgbClr val="000000"/>
                </a:solidFill>
                <a:latin typeface="Arial (Body)"/>
                <a:ea typeface="+mn-ea"/>
              </a:rPr>
              <a:t>You can declare a variable to hold the returned value to use the value over and over again</a:t>
            </a:r>
          </a:p>
        </p:txBody>
      </p:sp>
      <p:sp>
        <p:nvSpPr>
          <p:cNvPr id="4" name="Text Placeholder 3"/>
          <p:cNvSpPr>
            <a:spLocks noGrp="1"/>
          </p:cNvSpPr>
          <p:nvPr>
            <p:ph type="body" idx="2"/>
          </p:nvPr>
        </p:nvSpPr>
        <p:spPr>
          <a:xfrm>
            <a:off x="1981200" y="5624960"/>
            <a:ext cx="8229600" cy="581887"/>
          </a:xfrm>
        </p:spPr>
        <p:txBody>
          <a:bodyPr>
            <a:normAutofit fontScale="92500"/>
          </a:bodyPr>
          <a:lstStyle/>
          <a:p>
            <a:r>
              <a:rPr lang="en-US" altLang="en-US" sz="2200" dirty="0">
                <a:solidFill>
                  <a:srgbClr val="000000"/>
                </a:solidFill>
                <a:latin typeface="Arial (Body)"/>
              </a:rPr>
              <a:t>After execution, the value is kept in the </a:t>
            </a:r>
            <a:r>
              <a:rPr lang="en-US" altLang="en-US" sz="2200" dirty="0" err="1">
                <a:solidFill>
                  <a:srgbClr val="000000"/>
                </a:solidFill>
                <a:latin typeface="Courier New" panose="02070309020205020404" pitchFamily="49" charset="0"/>
                <a:cs typeface="Courier New" panose="02070309020205020404" pitchFamily="49" charset="0"/>
              </a:rPr>
              <a:t>combinedAge</a:t>
            </a:r>
            <a:r>
              <a:rPr lang="en-US" altLang="en-US" sz="2200" dirty="0">
                <a:solidFill>
                  <a:srgbClr val="000000"/>
                </a:solidFill>
                <a:latin typeface="Arial (Body)"/>
              </a:rPr>
              <a:t> variable</a:t>
            </a:r>
            <a:endParaRPr lang="en-US" sz="2200" dirty="0"/>
          </a:p>
        </p:txBody>
      </p:sp>
      <p:sp>
        <p:nvSpPr>
          <p:cNvPr id="6" name="TextBox 5">
            <a:extLst>
              <a:ext uri="{FF2B5EF4-FFF2-40B4-BE49-F238E27FC236}">
                <a16:creationId xmlns:a16="http://schemas.microsoft.com/office/drawing/2014/main" id="{9DAC16A0-A8C4-AC87-811F-9248B38DB65B}"/>
              </a:ext>
            </a:extLst>
          </p:cNvPr>
          <p:cNvSpPr txBox="1"/>
          <p:nvPr/>
        </p:nvSpPr>
        <p:spPr>
          <a:xfrm>
            <a:off x="2338525" y="3684218"/>
            <a:ext cx="6409507" cy="1754326"/>
          </a:xfrm>
          <a:prstGeom prst="rect">
            <a:avLst/>
          </a:prstGeom>
          <a:noFill/>
        </p:spPr>
        <p:txBody>
          <a:bodyPr wrap="square" rtlCol="0">
            <a:spAutoFit/>
          </a:bodyPr>
          <a:lstStyle/>
          <a:p>
            <a:r>
              <a:rPr lang="en-US" dirty="0">
                <a:solidFill>
                  <a:srgbClr val="0000FF"/>
                </a:solidFill>
                <a:latin typeface="Cascadia Mono" panose="020B0609020000020004" pitchFamily="49" charset="0"/>
              </a:rPr>
              <a:t>int</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combinedAge</a:t>
            </a:r>
            <a:r>
              <a:rPr lang="en-US" dirty="0">
                <a:solidFill>
                  <a:srgbClr val="000000"/>
                </a:solidFill>
                <a:latin typeface="Cascadia Mono" panose="020B0609020000020004" pitchFamily="49" charset="0"/>
              </a:rPr>
              <a:t> = Sum(</a:t>
            </a:r>
            <a:r>
              <a:rPr lang="en-US" dirty="0" err="1">
                <a:solidFill>
                  <a:srgbClr val="000000"/>
                </a:solidFill>
                <a:latin typeface="Cascadia Mono" panose="020B0609020000020004" pitchFamily="49" charset="0"/>
              </a:rPr>
              <a:t>userAge</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friendAge</a:t>
            </a:r>
            <a:r>
              <a:rPr lang="en-US" dirty="0">
                <a:solidFill>
                  <a:srgbClr val="000000"/>
                </a:solidFill>
                <a:latin typeface="Cascadia Mono" panose="020B0609020000020004" pitchFamily="49" charset="0"/>
              </a:rPr>
              <a:t>);</a:t>
            </a:r>
          </a:p>
          <a:p>
            <a:endParaRPr lang="de-DE" dirty="0">
              <a:solidFill>
                <a:srgbClr val="0000FF"/>
              </a:solidFill>
              <a:latin typeface="Cascadia Mono" panose="020B0609020000020004" pitchFamily="49" charset="0"/>
            </a:endParaRPr>
          </a:p>
          <a:p>
            <a:r>
              <a:rPr lang="de-DE" dirty="0">
                <a:solidFill>
                  <a:srgbClr val="0000FF"/>
                </a:solidFill>
                <a:latin typeface="Cascadia Mono" panose="020B0609020000020004" pitchFamily="49" charset="0"/>
              </a:rPr>
              <a:t>private</a:t>
            </a:r>
            <a:r>
              <a:rPr lang="de-DE" dirty="0">
                <a:solidFill>
                  <a:srgbClr val="000000"/>
                </a:solidFill>
                <a:latin typeface="Cascadia Mono" panose="020B0609020000020004" pitchFamily="49" charset="0"/>
              </a:rPr>
              <a:t> </a:t>
            </a:r>
            <a:r>
              <a:rPr lang="de-DE" dirty="0">
                <a:solidFill>
                  <a:srgbClr val="0000FF"/>
                </a:solidFill>
                <a:latin typeface="Cascadia Mono" panose="020B0609020000020004" pitchFamily="49" charset="0"/>
              </a:rPr>
              <a:t>int</a:t>
            </a:r>
            <a:r>
              <a:rPr lang="de-DE" dirty="0">
                <a:solidFill>
                  <a:srgbClr val="000000"/>
                </a:solidFill>
                <a:latin typeface="Cascadia Mono" panose="020B0609020000020004" pitchFamily="49" charset="0"/>
              </a:rPr>
              <a:t> Sum(</a:t>
            </a:r>
            <a:r>
              <a:rPr lang="de-DE" dirty="0">
                <a:solidFill>
                  <a:srgbClr val="0000FF"/>
                </a:solidFill>
                <a:latin typeface="Cascadia Mono" panose="020B0609020000020004" pitchFamily="49" charset="0"/>
              </a:rPr>
              <a:t>int</a:t>
            </a:r>
            <a:r>
              <a:rPr lang="de-DE" dirty="0">
                <a:solidFill>
                  <a:srgbClr val="000000"/>
                </a:solidFill>
                <a:latin typeface="Cascadia Mono" panose="020B0609020000020004" pitchFamily="49" charset="0"/>
              </a:rPr>
              <a:t> num1, </a:t>
            </a:r>
            <a:r>
              <a:rPr lang="de-DE" dirty="0">
                <a:solidFill>
                  <a:srgbClr val="0000FF"/>
                </a:solidFill>
                <a:latin typeface="Cascadia Mono" panose="020B0609020000020004" pitchFamily="49" charset="0"/>
              </a:rPr>
              <a:t>int</a:t>
            </a:r>
            <a:r>
              <a:rPr lang="de-DE" dirty="0">
                <a:solidFill>
                  <a:srgbClr val="000000"/>
                </a:solidFill>
                <a:latin typeface="Cascadia Mono" panose="020B0609020000020004" pitchFamily="49" charset="0"/>
              </a:rPr>
              <a:t> num2)</a:t>
            </a:r>
          </a:p>
          <a:p>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return</a:t>
            </a:r>
            <a:r>
              <a:rPr lang="en-US" dirty="0">
                <a:solidFill>
                  <a:srgbClr val="000000"/>
                </a:solidFill>
                <a:latin typeface="Cascadia Mono" panose="020B0609020000020004" pitchFamily="49" charset="0"/>
              </a:rPr>
              <a:t> num1 + num2;</a:t>
            </a:r>
          </a:p>
          <a:p>
            <a:r>
              <a:rPr lang="en-US"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2272643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4781"/>
            <a:ext cx="8229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Example </a:t>
            </a:r>
            <a:r>
              <a:rPr lang="en-US" altLang="en-US" sz="2000" dirty="0">
                <a:latin typeface="Times New Roman" panose="02020603050405020304" pitchFamily="18" charset="0"/>
                <a:cs typeface="Arial"/>
              </a:rPr>
              <a:t>(1 of 2)</a:t>
            </a:r>
          </a:p>
        </p:txBody>
      </p:sp>
      <p:sp>
        <p:nvSpPr>
          <p:cNvPr id="3" name="Content Placeholder 2"/>
          <p:cNvSpPr>
            <a:spLocks noGrp="1"/>
          </p:cNvSpPr>
          <p:nvPr>
            <p:ph type="body" idx="1"/>
          </p:nvPr>
        </p:nvSpPr>
        <p:spPr>
          <a:xfrm>
            <a:off x="1981200" y="1600200"/>
            <a:ext cx="8229600" cy="517034"/>
          </a:xfrm>
        </p:spPr>
        <p:txBody>
          <a:bodyPr vert="horz" wrap="square" lIns="91425" tIns="91425" rIns="91425" bIns="91425" rtlCol="0">
            <a:spAutoFit/>
          </a:bodyPr>
          <a:lstStyle/>
          <a:p>
            <a:pPr marL="0" indent="0" fontAlgn="base">
              <a:spcAft>
                <a:spcPct val="0"/>
              </a:spcAft>
              <a:buNone/>
            </a:pPr>
            <a:r>
              <a:rPr lang="en-US" altLang="en-US" sz="2400" dirty="0">
                <a:solidFill>
                  <a:srgbClr val="000000"/>
                </a:solidFill>
                <a:latin typeface="Arial (Body)"/>
              </a:rPr>
              <a:t>Using one long sequence of statements to perform a task</a:t>
            </a:r>
          </a:p>
        </p:txBody>
      </p:sp>
      <p:pic>
        <p:nvPicPr>
          <p:cNvPr id="9" name="Picture 8" descr="The code has 16 lines, as follows. Line 1. Name space example. Line 2. Left brace. Line 3, indented. Public partial class form 1 colon form. Line 4, indented. Left brace. Line 5, indented twice. Private void my button underscore click left parenthesis object sender comma event a r g s e right parenthesis. Line 6, indented twice. Left brace. Line 7, indented 3 times. Statement semicolon. Line 8, indented 3 times. Statement semicolon. Line 9, indented 3 times. Statement semicolon. Line 10, indented 3 times. Statement semicolon. Line 11, indented 3 times. Statement semicolon. Line 12, indented 3 times. Statement semicolon. Line 13, indented 3 times. Ellipsis. Line 14, indented twice. Right brace. Line 15, indented. Right brace. Line 16.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270" y="2339305"/>
            <a:ext cx="6321348" cy="3863046"/>
          </a:xfrm>
          <a:prstGeom prst="rect">
            <a:avLst/>
          </a:prstGeom>
        </p:spPr>
      </p:pic>
    </p:spTree>
    <p:extLst>
      <p:ext uri="{BB962C8B-B14F-4D97-AF65-F5344CB8AC3E}">
        <p14:creationId xmlns:p14="http://schemas.microsoft.com/office/powerpoint/2010/main" val="116664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375" y="663490"/>
            <a:ext cx="7820025" cy="747882"/>
          </a:xfrm>
        </p:spPr>
        <p:txBody>
          <a:bodyPr vert="horz" wrap="square"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Boolean Methods </a:t>
            </a:r>
            <a:r>
              <a:rPr lang="en-US" altLang="en-US" sz="2000" dirty="0">
                <a:latin typeface="Times New Roman" panose="02020603050405020304" pitchFamily="18" charset="0"/>
                <a:cs typeface="Arial"/>
              </a:rPr>
              <a:t>(1 of 2)</a:t>
            </a:r>
          </a:p>
        </p:txBody>
      </p:sp>
      <p:sp>
        <p:nvSpPr>
          <p:cNvPr id="3" name="Content Placeholder 2"/>
          <p:cNvSpPr>
            <a:spLocks noGrp="1"/>
          </p:cNvSpPr>
          <p:nvPr>
            <p:ph type="body" idx="1"/>
          </p:nvPr>
        </p:nvSpPr>
        <p:spPr>
          <a:xfrm>
            <a:off x="1981200" y="1600201"/>
            <a:ext cx="8229600" cy="849433"/>
          </a:xfrm>
        </p:spPr>
        <p:txBody>
          <a:bodyPr vert="horz" wrap="square" lIns="91425" tIns="91425" rIns="91425" bIns="91425" rtlCol="0">
            <a:spAutoFit/>
          </a:bodyPr>
          <a:lstStyle/>
          <a:p>
            <a:pPr marL="255651" indent="-255651" fontAlgn="base">
              <a:spcAft>
                <a:spcPct val="0"/>
              </a:spcAft>
            </a:pPr>
            <a:r>
              <a:rPr lang="en-US" altLang="en-US" sz="2400" dirty="0">
                <a:solidFill>
                  <a:srgbClr val="000000"/>
                </a:solidFill>
                <a:latin typeface="Arial (Body)"/>
              </a:rPr>
              <a:t>A Boolean method returns either </a:t>
            </a:r>
            <a:r>
              <a:rPr lang="en-US" altLang="en-US" sz="2400" dirty="0">
                <a:solidFill>
                  <a:srgbClr val="000000"/>
                </a:solidFill>
                <a:latin typeface="Courier New" panose="02070309020205020404" pitchFamily="49" charset="0"/>
                <a:cs typeface="Courier New" panose="02070309020205020404" pitchFamily="49" charset="0"/>
              </a:rPr>
              <a:t>true</a:t>
            </a:r>
            <a:r>
              <a:rPr lang="en-US" altLang="en-US" sz="2400" dirty="0">
                <a:solidFill>
                  <a:srgbClr val="000000"/>
                </a:solidFill>
                <a:latin typeface="Arial (Body)"/>
              </a:rPr>
              <a:t> or </a:t>
            </a:r>
            <a:r>
              <a:rPr lang="en-US" altLang="en-US" sz="2400" dirty="0">
                <a:solidFill>
                  <a:srgbClr val="000000"/>
                </a:solidFill>
                <a:latin typeface="Courier New" panose="02070309020205020404" pitchFamily="49" charset="0"/>
                <a:cs typeface="Courier New" panose="02070309020205020404" pitchFamily="49" charset="0"/>
              </a:rPr>
              <a:t>false</a:t>
            </a:r>
            <a:r>
              <a:rPr lang="en-US" altLang="en-US" sz="2400" dirty="0">
                <a:solidFill>
                  <a:srgbClr val="000000"/>
                </a:solidFill>
                <a:latin typeface="Arial (Body)"/>
              </a:rPr>
              <a:t>. You can use a Boolean method to test a condition</a:t>
            </a:r>
          </a:p>
        </p:txBody>
      </p:sp>
      <p:sp>
        <p:nvSpPr>
          <p:cNvPr id="4" name="TextBox 3">
            <a:extLst>
              <a:ext uri="{FF2B5EF4-FFF2-40B4-BE49-F238E27FC236}">
                <a16:creationId xmlns:a16="http://schemas.microsoft.com/office/drawing/2014/main" id="{12C5A66B-9D49-77BA-0364-2385CF2531D8}"/>
              </a:ext>
            </a:extLst>
          </p:cNvPr>
          <p:cNvSpPr txBox="1"/>
          <p:nvPr/>
        </p:nvSpPr>
        <p:spPr>
          <a:xfrm>
            <a:off x="2532561" y="2515541"/>
            <a:ext cx="4746172" cy="3785652"/>
          </a:xfrm>
          <a:prstGeom prst="rect">
            <a:avLst/>
          </a:prstGeom>
          <a:noFill/>
        </p:spPr>
        <p:txBody>
          <a:bodyPr wrap="square" rtlCol="0">
            <a:spAutoFit/>
          </a:bodyPr>
          <a:lstStyle/>
          <a:p>
            <a:r>
              <a:rPr lang="en-US" sz="1600" dirty="0">
                <a:solidFill>
                  <a:srgbClr val="0000FF"/>
                </a:solidFill>
                <a:latin typeface="Cascadia Mono" panose="020B0609020000020004" pitchFamily="49" charset="0"/>
              </a:rPr>
              <a:t>private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bool</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IsEven</a:t>
            </a:r>
            <a:r>
              <a:rPr lang="en-US" sz="1600" dirty="0">
                <a:solidFill>
                  <a:srgbClr val="000000"/>
                </a:solidFill>
                <a:latin typeface="Cascadia Mono" panose="020B0609020000020004" pitchFamily="49" charset="0"/>
              </a:rPr>
              <a:t>(</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number)</a:t>
            </a: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bool</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numberIsEven</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if</a:t>
            </a:r>
            <a:r>
              <a:rPr lang="en-US" sz="1600" dirty="0">
                <a:solidFill>
                  <a:srgbClr val="000000"/>
                </a:solidFill>
                <a:latin typeface="Cascadia Mono" panose="020B0609020000020004" pitchFamily="49" charset="0"/>
              </a:rPr>
              <a:t> (number % 2 == 0)</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numberIsEven</a:t>
            </a:r>
            <a:r>
              <a:rPr lang="en-US" sz="1600" dirty="0">
                <a:solidFill>
                  <a:srgbClr val="000000"/>
                </a:solidFill>
                <a:latin typeface="Cascadia Mono" panose="020B0609020000020004" pitchFamily="49" charset="0"/>
              </a:rPr>
              <a:t> = </a:t>
            </a:r>
            <a:r>
              <a:rPr lang="en-US" sz="1600" dirty="0">
                <a:solidFill>
                  <a:srgbClr val="0000FF"/>
                </a:solidFill>
                <a:latin typeface="Cascadia Mono" panose="020B0609020000020004" pitchFamily="49" charset="0"/>
              </a:rPr>
              <a:t>true</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else</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numberIsEven</a:t>
            </a:r>
            <a:r>
              <a:rPr lang="en-US" sz="1600" dirty="0">
                <a:solidFill>
                  <a:srgbClr val="000000"/>
                </a:solidFill>
                <a:latin typeface="Cascadia Mono" panose="020B0609020000020004" pitchFamily="49" charset="0"/>
              </a:rPr>
              <a:t> = </a:t>
            </a:r>
            <a:r>
              <a:rPr lang="en-US" sz="1600" dirty="0">
                <a:solidFill>
                  <a:srgbClr val="0000FF"/>
                </a:solidFill>
                <a:latin typeface="Cascadia Mono" panose="020B0609020000020004" pitchFamily="49" charset="0"/>
              </a:rPr>
              <a:t>false</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return</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numberIsEven</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a:t>
            </a:r>
            <a:endParaRPr lang="en-US" sz="1200" dirty="0"/>
          </a:p>
        </p:txBody>
      </p:sp>
    </p:spTree>
    <p:extLst>
      <p:ext uri="{BB962C8B-B14F-4D97-AF65-F5344CB8AC3E}">
        <p14:creationId xmlns:p14="http://schemas.microsoft.com/office/powerpoint/2010/main" val="233683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latin typeface="Times New Roman" panose="02020603050405020304" pitchFamily="18" charset="0"/>
                <a:cs typeface="Arial"/>
              </a:rPr>
              <a:t>Boolean Methods </a:t>
            </a:r>
            <a:r>
              <a:rPr lang="en-US" altLang="en-US" sz="2000" dirty="0">
                <a:latin typeface="Times New Roman" panose="02020603050405020304" pitchFamily="18" charset="0"/>
                <a:cs typeface="Arial"/>
              </a:rPr>
              <a:t>(2 of 2)</a:t>
            </a:r>
            <a:endParaRPr lang="en-US" dirty="0"/>
          </a:p>
        </p:txBody>
      </p:sp>
      <p:sp>
        <p:nvSpPr>
          <p:cNvPr id="7" name="Text Placeholder 6"/>
          <p:cNvSpPr>
            <a:spLocks noGrp="1"/>
          </p:cNvSpPr>
          <p:nvPr>
            <p:ph type="body" idx="1"/>
          </p:nvPr>
        </p:nvSpPr>
        <p:spPr/>
        <p:txBody>
          <a:bodyPr/>
          <a:lstStyle/>
          <a:p>
            <a:pPr marL="255651" indent="-255651" fontAlgn="base">
              <a:spcAft>
                <a:spcPct val="0"/>
              </a:spcAft>
            </a:pPr>
            <a:r>
              <a:rPr lang="en-US" altLang="en-US" sz="2400" dirty="0">
                <a:solidFill>
                  <a:srgbClr val="000000"/>
                </a:solidFill>
                <a:latin typeface="Arial (Body)"/>
                <a:cs typeface="Arial" panose="020B0604020202020204" pitchFamily="34" charset="0"/>
              </a:rPr>
              <a:t>With this code, an </a:t>
            </a:r>
            <a:r>
              <a:rPr lang="en-US" altLang="en-US" sz="2400" dirty="0">
                <a:solidFill>
                  <a:srgbClr val="000000"/>
                </a:solidFill>
                <a:latin typeface="Courier New" panose="02070309020205020404" pitchFamily="49" charset="0"/>
                <a:cs typeface="Courier New" panose="02070309020205020404" pitchFamily="49" charset="0"/>
              </a:rPr>
              <a:t>int</a:t>
            </a:r>
            <a:r>
              <a:rPr lang="en-US" altLang="en-US" sz="2400" dirty="0">
                <a:solidFill>
                  <a:srgbClr val="000000"/>
                </a:solidFill>
                <a:latin typeface="Arial (Body)"/>
                <a:cs typeface="Arial" panose="020B0604020202020204" pitchFamily="34" charset="0"/>
              </a:rPr>
              <a:t> value assigned to the </a:t>
            </a:r>
            <a:r>
              <a:rPr lang="en-US" altLang="en-US" sz="2400" dirty="0">
                <a:solidFill>
                  <a:srgbClr val="000000"/>
                </a:solidFill>
                <a:latin typeface="Courier New" panose="02070309020205020404" pitchFamily="49" charset="0"/>
                <a:cs typeface="Courier New" panose="02070309020205020404" pitchFamily="49" charset="0"/>
              </a:rPr>
              <a:t>number</a:t>
            </a:r>
            <a:r>
              <a:rPr lang="en-US" altLang="en-US" sz="2400" dirty="0">
                <a:solidFill>
                  <a:srgbClr val="000000"/>
                </a:solidFill>
                <a:latin typeface="Arial (Body)"/>
                <a:cs typeface="Arial" panose="020B0604020202020204" pitchFamily="34" charset="0"/>
              </a:rPr>
              <a:t> parameter will be evaluated by the </a:t>
            </a:r>
            <a:r>
              <a:rPr lang="en-US" altLang="en-US" sz="2400" dirty="0">
                <a:solidFill>
                  <a:srgbClr val="000000"/>
                </a:solidFill>
                <a:latin typeface="Courier New" panose="02070309020205020404" pitchFamily="49" charset="0"/>
                <a:cs typeface="Courier New" panose="02070309020205020404" pitchFamily="49" charset="0"/>
              </a:rPr>
              <a:t>if</a:t>
            </a:r>
            <a:r>
              <a:rPr lang="en-US" altLang="en-US" sz="2400" dirty="0">
                <a:solidFill>
                  <a:srgbClr val="000000"/>
                </a:solidFill>
                <a:latin typeface="Arial (Body)"/>
                <a:cs typeface="Arial" panose="020B0604020202020204" pitchFamily="34" charset="0"/>
              </a:rPr>
              <a:t> statement</a:t>
            </a:r>
          </a:p>
          <a:p>
            <a:pPr marL="255651" indent="-255651" fontAlgn="base">
              <a:spcAft>
                <a:spcPct val="0"/>
              </a:spcAft>
            </a:pPr>
            <a:r>
              <a:rPr lang="en-US" altLang="en-US" sz="2400" dirty="0">
                <a:solidFill>
                  <a:srgbClr val="000000"/>
                </a:solidFill>
                <a:latin typeface="Arial (Body)"/>
                <a:cs typeface="Arial" panose="020B0604020202020204" pitchFamily="34" charset="0"/>
              </a:rPr>
              <a:t>The </a:t>
            </a:r>
            <a:r>
              <a:rPr lang="en-US" altLang="en-US" sz="2400" dirty="0">
                <a:solidFill>
                  <a:srgbClr val="000000"/>
                </a:solidFill>
                <a:latin typeface="Courier New" panose="02070309020205020404" pitchFamily="49" charset="0"/>
                <a:cs typeface="Courier New" panose="02070309020205020404" pitchFamily="49" charset="0"/>
              </a:rPr>
              <a:t>return</a:t>
            </a:r>
            <a:r>
              <a:rPr lang="en-US" altLang="en-US" sz="2400" dirty="0">
                <a:solidFill>
                  <a:srgbClr val="000000"/>
                </a:solidFill>
                <a:latin typeface="Arial (Body)"/>
                <a:cs typeface="Arial" panose="020B0604020202020204" pitchFamily="34" charset="0"/>
              </a:rPr>
              <a:t> statement will return either </a:t>
            </a:r>
            <a:r>
              <a:rPr lang="en-US" altLang="en-US" sz="2400" dirty="0">
                <a:solidFill>
                  <a:srgbClr val="000000"/>
                </a:solidFill>
                <a:latin typeface="Courier New" panose="02070309020205020404" pitchFamily="49" charset="0"/>
                <a:cs typeface="Courier New" panose="02070309020205020404" pitchFamily="49" charset="0"/>
              </a:rPr>
              <a:t>true</a:t>
            </a:r>
            <a:r>
              <a:rPr lang="en-US" altLang="en-US" sz="2400" dirty="0">
                <a:solidFill>
                  <a:srgbClr val="000000"/>
                </a:solidFill>
                <a:latin typeface="Arial (Body)"/>
                <a:cs typeface="Arial" panose="020B0604020202020204" pitchFamily="34" charset="0"/>
              </a:rPr>
              <a:t> or </a:t>
            </a:r>
            <a:r>
              <a:rPr lang="en-US" altLang="en-US" sz="2400" dirty="0">
                <a:solidFill>
                  <a:srgbClr val="000000"/>
                </a:solidFill>
                <a:latin typeface="Courier New" panose="02070309020205020404" pitchFamily="49" charset="0"/>
                <a:cs typeface="Courier New" panose="02070309020205020404" pitchFamily="49" charset="0"/>
              </a:rPr>
              <a:t>false</a:t>
            </a:r>
            <a:endParaRPr lang="en-US" sz="24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9859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3965"/>
            <a:ext cx="10515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Returning a String from a Method</a:t>
            </a:r>
          </a:p>
        </p:txBody>
      </p:sp>
      <p:sp>
        <p:nvSpPr>
          <p:cNvPr id="4" name="Text Placeholder 3"/>
          <p:cNvSpPr>
            <a:spLocks noGrp="1"/>
          </p:cNvSpPr>
          <p:nvPr>
            <p:ph idx="13"/>
          </p:nvPr>
        </p:nvSpPr>
        <p:spPr>
          <a:xfrm>
            <a:off x="733425" y="1713061"/>
            <a:ext cx="8229600" cy="1169402"/>
          </a:xfrm>
        </p:spPr>
        <p:txBody>
          <a:bodyPr/>
          <a:lstStyle/>
          <a:p>
            <a:pPr marL="604838" indent="-342900"/>
            <a:r>
              <a:rPr lang="en-US" altLang="en-US" sz="2200" dirty="0">
                <a:solidFill>
                  <a:srgbClr val="000000"/>
                </a:solidFill>
                <a:latin typeface="Arial (Body)"/>
              </a:rPr>
              <a:t>A C# value-returning method can return a </a:t>
            </a:r>
            <a:r>
              <a:rPr lang="en-US" altLang="en-US" sz="2200" dirty="0">
                <a:solidFill>
                  <a:srgbClr val="000000"/>
                </a:solidFill>
                <a:latin typeface="Courier New" panose="02070309020205020404" pitchFamily="49" charset="0"/>
                <a:cs typeface="Courier New" panose="02070309020205020404" pitchFamily="49" charset="0"/>
              </a:rPr>
              <a:t>string</a:t>
            </a:r>
            <a:r>
              <a:rPr lang="en-US" altLang="en-US" sz="2200" dirty="0">
                <a:solidFill>
                  <a:srgbClr val="000000"/>
                </a:solidFill>
                <a:latin typeface="Arial (Body)"/>
              </a:rPr>
              <a:t> to the statement that called it. For example,</a:t>
            </a:r>
          </a:p>
        </p:txBody>
      </p:sp>
      <p:sp>
        <p:nvSpPr>
          <p:cNvPr id="7" name="Content Placeholder 6"/>
          <p:cNvSpPr>
            <a:spLocks noGrp="1"/>
          </p:cNvSpPr>
          <p:nvPr>
            <p:ph idx="14"/>
          </p:nvPr>
        </p:nvSpPr>
        <p:spPr>
          <a:xfrm>
            <a:off x="1057276" y="4135684"/>
            <a:ext cx="8229600" cy="507141"/>
          </a:xfrm>
        </p:spPr>
        <p:txBody>
          <a:bodyPr/>
          <a:lstStyle/>
          <a:p>
            <a:pPr indent="-255600"/>
            <a:r>
              <a:rPr lang="en-US" altLang="en-US" sz="2200" dirty="0">
                <a:solidFill>
                  <a:srgbClr val="000000"/>
                </a:solidFill>
                <a:latin typeface="Arial (Body)"/>
              </a:rPr>
              <a:t>A sample statement to call this method is:</a:t>
            </a:r>
            <a:endParaRPr lang="en-US" sz="2200" dirty="0"/>
          </a:p>
        </p:txBody>
      </p:sp>
      <p:sp>
        <p:nvSpPr>
          <p:cNvPr id="10" name="TextBox 9">
            <a:extLst>
              <a:ext uri="{FF2B5EF4-FFF2-40B4-BE49-F238E27FC236}">
                <a16:creationId xmlns:a16="http://schemas.microsoft.com/office/drawing/2014/main" id="{E79D6341-34D9-2948-59F4-5E5547E29535}"/>
              </a:ext>
            </a:extLst>
          </p:cNvPr>
          <p:cNvSpPr txBox="1"/>
          <p:nvPr/>
        </p:nvSpPr>
        <p:spPr>
          <a:xfrm>
            <a:off x="1309551" y="2655068"/>
            <a:ext cx="8229599" cy="1077218"/>
          </a:xfrm>
          <a:prstGeom prst="rect">
            <a:avLst/>
          </a:prstGeom>
          <a:noFill/>
        </p:spPr>
        <p:txBody>
          <a:bodyPr wrap="square" rtlCol="0">
            <a:spAutoFit/>
          </a:bodyPr>
          <a:lstStyle/>
          <a:p>
            <a:r>
              <a:rPr lang="en-US" sz="1600" dirty="0">
                <a:solidFill>
                  <a:srgbClr val="0000FF"/>
                </a:solidFill>
                <a:latin typeface="Cascadia Mono" panose="020B0609020000020004" pitchFamily="49" charset="0"/>
              </a:rPr>
              <a:t>private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FullName</a:t>
            </a:r>
            <a:r>
              <a:rPr lang="en-US" sz="1600" dirty="0">
                <a:solidFill>
                  <a:srgbClr val="000000"/>
                </a:solidFill>
                <a:latin typeface="Cascadia Mono" panose="020B0609020000020004" pitchFamily="49" charset="0"/>
              </a:rPr>
              <a:t>(</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first, </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middle, </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last)</a:t>
            </a: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return</a:t>
            </a:r>
            <a:r>
              <a:rPr lang="en-US" sz="1600" dirty="0">
                <a:solidFill>
                  <a:srgbClr val="000000"/>
                </a:solidFill>
                <a:latin typeface="Cascadia Mono" panose="020B0609020000020004" pitchFamily="49" charset="0"/>
              </a:rPr>
              <a:t> first + </a:t>
            </a:r>
            <a:r>
              <a:rPr lang="en-US" sz="1600" dirty="0">
                <a:solidFill>
                  <a:srgbClr val="A31515"/>
                </a:solidFill>
                <a:latin typeface="Cascadia Mono" panose="020B0609020000020004" pitchFamily="49" charset="0"/>
              </a:rPr>
              <a:t>" "</a:t>
            </a:r>
            <a:r>
              <a:rPr lang="en-US" sz="1600" dirty="0">
                <a:solidFill>
                  <a:srgbClr val="000000"/>
                </a:solidFill>
                <a:latin typeface="Cascadia Mono" panose="020B0609020000020004" pitchFamily="49" charset="0"/>
              </a:rPr>
              <a:t> + middle + </a:t>
            </a:r>
            <a:r>
              <a:rPr lang="en-US" sz="1600" dirty="0">
                <a:solidFill>
                  <a:srgbClr val="A31515"/>
                </a:solidFill>
                <a:latin typeface="Cascadia Mono" panose="020B0609020000020004" pitchFamily="49" charset="0"/>
              </a:rPr>
              <a:t>" "</a:t>
            </a:r>
            <a:r>
              <a:rPr lang="en-US" sz="1600" dirty="0">
                <a:solidFill>
                  <a:srgbClr val="000000"/>
                </a:solidFill>
                <a:latin typeface="Cascadia Mono" panose="020B0609020000020004" pitchFamily="49" charset="0"/>
              </a:rPr>
              <a:t> + last;</a:t>
            </a:r>
          </a:p>
          <a:p>
            <a:r>
              <a:rPr lang="en-US" sz="1600" dirty="0">
                <a:solidFill>
                  <a:srgbClr val="000000"/>
                </a:solidFill>
                <a:latin typeface="Cascadia Mono" panose="020B0609020000020004" pitchFamily="49" charset="0"/>
              </a:rPr>
              <a:t>}</a:t>
            </a:r>
            <a:endParaRPr lang="en-US" sz="1200" dirty="0"/>
          </a:p>
        </p:txBody>
      </p:sp>
      <p:sp>
        <p:nvSpPr>
          <p:cNvPr id="11" name="TextBox 10">
            <a:extLst>
              <a:ext uri="{FF2B5EF4-FFF2-40B4-BE49-F238E27FC236}">
                <a16:creationId xmlns:a16="http://schemas.microsoft.com/office/drawing/2014/main" id="{AE6B9A53-ED9B-53A9-BAC5-224A9E77E5FE}"/>
              </a:ext>
            </a:extLst>
          </p:cNvPr>
          <p:cNvSpPr txBox="1"/>
          <p:nvPr/>
        </p:nvSpPr>
        <p:spPr>
          <a:xfrm>
            <a:off x="1309551" y="4775607"/>
            <a:ext cx="8129449" cy="369332"/>
          </a:xfrm>
          <a:prstGeom prst="rect">
            <a:avLst/>
          </a:prstGeom>
          <a:noFill/>
        </p:spPr>
        <p:txBody>
          <a:bodyPr wrap="square" rtlCol="0">
            <a:spAutoFit/>
          </a:bodyPr>
          <a:lstStyle/>
          <a:p>
            <a:r>
              <a:rPr lang="en-US" dirty="0">
                <a:solidFill>
                  <a:srgbClr val="0000FF"/>
                </a:solidFill>
                <a:latin typeface="Cascadia Mono" panose="020B0609020000020004" pitchFamily="49" charset="0"/>
              </a:rPr>
              <a:t>string</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fullName</a:t>
            </a:r>
            <a:r>
              <a:rPr lang="en-US" dirty="0">
                <a:solidFill>
                  <a:srgbClr val="000000"/>
                </a:solidFill>
                <a:latin typeface="Cascadia Mono" panose="020B0609020000020004" pitchFamily="49" charset="0"/>
              </a:rPr>
              <a:t> = </a:t>
            </a:r>
            <a:r>
              <a:rPr lang="en-US" dirty="0" err="1">
                <a:solidFill>
                  <a:srgbClr val="000000"/>
                </a:solidFill>
                <a:latin typeface="Cascadia Mono" panose="020B0609020000020004" pitchFamily="49" charset="0"/>
              </a:rPr>
              <a:t>FullName</a:t>
            </a:r>
            <a:r>
              <a:rPr lang="en-US" dirty="0">
                <a:solidFill>
                  <a:srgbClr val="000000"/>
                </a:solidFill>
                <a:latin typeface="Cascadia Mono" panose="020B0609020000020004" pitchFamily="49" charset="0"/>
              </a:rPr>
              <a:t>(</a:t>
            </a:r>
            <a:r>
              <a:rPr lang="en-US" dirty="0">
                <a:solidFill>
                  <a:srgbClr val="A31515"/>
                </a:solidFill>
                <a:latin typeface="Cascadia Mono" panose="020B0609020000020004" pitchFamily="49" charset="0"/>
              </a:rPr>
              <a:t>"Martina"</a:t>
            </a:r>
            <a:r>
              <a:rPr lang="en-US" dirty="0">
                <a:solidFill>
                  <a:srgbClr val="000000"/>
                </a:solidFill>
                <a:latin typeface="Cascadia Mono" panose="020B0609020000020004" pitchFamily="49" charset="0"/>
              </a:rPr>
              <a:t>, </a:t>
            </a:r>
            <a:r>
              <a:rPr lang="en-US" dirty="0">
                <a:solidFill>
                  <a:srgbClr val="A31515"/>
                </a:solidFill>
                <a:latin typeface="Cascadia Mono" panose="020B0609020000020004" pitchFamily="49" charset="0"/>
              </a:rPr>
              <a:t>"Isabella"</a:t>
            </a:r>
            <a:r>
              <a:rPr lang="en-US" dirty="0">
                <a:solidFill>
                  <a:srgbClr val="000000"/>
                </a:solidFill>
                <a:latin typeface="Cascadia Mono" panose="020B0609020000020004" pitchFamily="49" charset="0"/>
              </a:rPr>
              <a:t>, </a:t>
            </a:r>
            <a:r>
              <a:rPr lang="en-US" dirty="0">
                <a:solidFill>
                  <a:srgbClr val="A31515"/>
                </a:solidFill>
                <a:latin typeface="Cascadia Mono" panose="020B0609020000020004" pitchFamily="49" charset="0"/>
              </a:rPr>
              <a:t>"Gomez"</a:t>
            </a:r>
            <a:r>
              <a:rPr lang="en-US"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70772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075" y="540145"/>
            <a:ext cx="8229600" cy="747882"/>
          </a:xfrm>
        </p:spPr>
        <p:txBody>
          <a:bodyPr vert="horz" lIns="91440" tIns="91425" rIns="91440" bIns="45720" rtlCol="0" anchor="ctr">
            <a:spAutoFit/>
          </a:bodyPr>
          <a:lstStyle/>
          <a:p>
            <a:pPr lvl="0" eaLnBrk="0" fontAlgn="base" hangingPunct="0">
              <a:spcBef>
                <a:spcPct val="0"/>
              </a:spcBef>
              <a:spcAft>
                <a:spcPct val="0"/>
              </a:spcAft>
              <a:buClrTx/>
            </a:pPr>
            <a:r>
              <a:rPr lang="en-US" altLang="en-US" dirty="0">
                <a:latin typeface="Times New Roman" panose="02020603050405020304" pitchFamily="18" charset="0"/>
                <a:ea typeface="+mj-ea"/>
                <a:cs typeface="Arial"/>
              </a:rPr>
              <a:t>Debugging Methods </a:t>
            </a:r>
            <a:r>
              <a:rPr lang="en-US" altLang="en-US" sz="2000" dirty="0">
                <a:latin typeface="Times New Roman" panose="02020603050405020304" pitchFamily="18" charset="0"/>
                <a:cs typeface="Arial"/>
              </a:rPr>
              <a:t>(1 of 4)</a:t>
            </a:r>
          </a:p>
        </p:txBody>
      </p:sp>
      <p:sp>
        <p:nvSpPr>
          <p:cNvPr id="3" name="Content Placeholder 2"/>
          <p:cNvSpPr>
            <a:spLocks noGrp="1"/>
          </p:cNvSpPr>
          <p:nvPr>
            <p:ph idx="1"/>
          </p:nvPr>
        </p:nvSpPr>
        <p:spPr>
          <a:xfrm>
            <a:off x="1981200" y="1447802"/>
            <a:ext cx="8229600" cy="2767907"/>
          </a:xfrm>
        </p:spPr>
        <p:txBody>
          <a:bodyPr vert="horz" wrap="square" lIns="91425" tIns="91425" rIns="91425" bIns="91425" rtlCol="0">
            <a:spAutoFit/>
          </a:bodyPr>
          <a:lstStyle/>
          <a:p>
            <a:pPr marL="255651" indent="-255651" eaLnBrk="0" fontAlgn="base" hangingPunct="0">
              <a:spcAft>
                <a:spcPct val="0"/>
              </a:spcAft>
              <a:defRPr/>
            </a:pPr>
            <a:r>
              <a:rPr lang="en-US" sz="2400" dirty="0">
                <a:solidFill>
                  <a:srgbClr val="000000"/>
                </a:solidFill>
                <a:latin typeface="Arial (Body)"/>
              </a:rPr>
              <a:t>The </a:t>
            </a:r>
            <a:r>
              <a:rPr lang="en-US" sz="2400" b="1" dirty="0">
                <a:solidFill>
                  <a:srgbClr val="000000"/>
                </a:solidFill>
                <a:latin typeface="Arial (Body)"/>
              </a:rPr>
              <a:t>Step Into</a:t>
            </a:r>
            <a:r>
              <a:rPr lang="en-US" sz="2400" dirty="0">
                <a:solidFill>
                  <a:srgbClr val="000000"/>
                </a:solidFill>
                <a:latin typeface="Arial (Body)"/>
              </a:rPr>
              <a:t> command allows you to single-step through a called method.</a:t>
            </a:r>
          </a:p>
          <a:p>
            <a:pPr marL="255651" indent="-255651" eaLnBrk="0" fontAlgn="base" hangingPunct="0">
              <a:spcAft>
                <a:spcPct val="0"/>
              </a:spcAft>
              <a:defRPr/>
            </a:pPr>
            <a:r>
              <a:rPr lang="en-US" sz="2400" dirty="0">
                <a:solidFill>
                  <a:srgbClr val="000000"/>
                </a:solidFill>
                <a:latin typeface="Arial (Body)"/>
              </a:rPr>
              <a:t>Execute the </a:t>
            </a:r>
            <a:r>
              <a:rPr lang="en-US" sz="2400" b="1" dirty="0">
                <a:solidFill>
                  <a:srgbClr val="000000"/>
                </a:solidFill>
                <a:latin typeface="Arial (Body)"/>
              </a:rPr>
              <a:t>Step Into </a:t>
            </a:r>
            <a:r>
              <a:rPr lang="en-US" sz="2400" dirty="0">
                <a:solidFill>
                  <a:srgbClr val="000000"/>
                </a:solidFill>
                <a:latin typeface="Arial (Body)"/>
              </a:rPr>
              <a:t>command in any of the following ways:</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Press the </a:t>
            </a:r>
            <a:r>
              <a:rPr lang="en-US" sz="2400" b="1" dirty="0">
                <a:solidFill>
                  <a:srgbClr val="000000"/>
                </a:solidFill>
                <a:latin typeface="Arial (Body)"/>
              </a:rPr>
              <a:t>F11</a:t>
            </a:r>
            <a:r>
              <a:rPr lang="en-US" sz="2400" dirty="0">
                <a:solidFill>
                  <a:srgbClr val="000000"/>
                </a:solidFill>
                <a:latin typeface="Arial (Body)"/>
              </a:rPr>
              <a:t> key</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Select </a:t>
            </a:r>
            <a:r>
              <a:rPr lang="en-US" sz="2400" b="1" dirty="0">
                <a:solidFill>
                  <a:srgbClr val="000000"/>
                </a:solidFill>
                <a:latin typeface="Arial (Body)"/>
              </a:rPr>
              <a:t>Debug </a:t>
            </a:r>
            <a:r>
              <a:rPr lang="en-US" sz="2400" dirty="0">
                <a:solidFill>
                  <a:srgbClr val="000000"/>
                </a:solidFill>
                <a:latin typeface="Arial (Body)"/>
              </a:rPr>
              <a:t>from the menu bar, and then select </a:t>
            </a:r>
            <a:r>
              <a:rPr lang="en-US" sz="2400" b="1" dirty="0">
                <a:solidFill>
                  <a:srgbClr val="000000"/>
                </a:solidFill>
                <a:latin typeface="Arial (Body)"/>
              </a:rPr>
              <a:t>Step Into </a:t>
            </a:r>
            <a:r>
              <a:rPr lang="en-US" sz="2400" dirty="0">
                <a:solidFill>
                  <a:srgbClr val="000000"/>
                </a:solidFill>
                <a:latin typeface="Arial (Body)"/>
              </a:rPr>
              <a:t>from the </a:t>
            </a:r>
            <a:r>
              <a:rPr lang="en-US" sz="2400" b="1" dirty="0">
                <a:solidFill>
                  <a:srgbClr val="000000"/>
                </a:solidFill>
                <a:latin typeface="Arial (Body)"/>
              </a:rPr>
              <a:t>Debug</a:t>
            </a:r>
            <a:r>
              <a:rPr lang="en-US" sz="2400" dirty="0">
                <a:solidFill>
                  <a:srgbClr val="000000"/>
                </a:solidFill>
                <a:latin typeface="Arial (Body)"/>
              </a:rPr>
              <a:t> menu</a:t>
            </a:r>
          </a:p>
        </p:txBody>
      </p:sp>
      <p:sp>
        <p:nvSpPr>
          <p:cNvPr id="4" name="Content Placeholder 3"/>
          <p:cNvSpPr>
            <a:spLocks noGrp="1"/>
          </p:cNvSpPr>
          <p:nvPr>
            <p:ph idx="13"/>
          </p:nvPr>
        </p:nvSpPr>
        <p:spPr>
          <a:xfrm>
            <a:off x="1952902" y="4556761"/>
            <a:ext cx="4417419" cy="563563"/>
          </a:xfrm>
        </p:spPr>
        <p:txBody>
          <a:bodyPr/>
          <a:lstStyle/>
          <a:p>
            <a:pPr lvl="1" indent="-284400"/>
            <a:r>
              <a:rPr lang="en-US" sz="2400" dirty="0">
                <a:solidFill>
                  <a:srgbClr val="000000"/>
                </a:solidFill>
                <a:latin typeface="Arial (Body)"/>
              </a:rPr>
              <a:t>Click the </a:t>
            </a:r>
            <a:r>
              <a:rPr lang="en-US" sz="2400" b="1" dirty="0">
                <a:solidFill>
                  <a:srgbClr val="000000"/>
                </a:solidFill>
                <a:latin typeface="Arial (Body)"/>
              </a:rPr>
              <a:t>Step Into </a:t>
            </a:r>
            <a:r>
              <a:rPr lang="en-US" sz="2400" dirty="0">
                <a:solidFill>
                  <a:srgbClr val="000000"/>
                </a:solidFill>
                <a:latin typeface="Arial (Body)"/>
              </a:rPr>
              <a:t>button</a:t>
            </a:r>
            <a:endParaRPr lang="en-US" sz="2400" dirty="0"/>
          </a:p>
        </p:txBody>
      </p:sp>
      <p:sp>
        <p:nvSpPr>
          <p:cNvPr id="5" name="Content Placeholder 4"/>
          <p:cNvSpPr>
            <a:spLocks noGrp="1"/>
          </p:cNvSpPr>
          <p:nvPr>
            <p:ph sz="quarter" idx="14"/>
          </p:nvPr>
        </p:nvSpPr>
        <p:spPr>
          <a:xfrm>
            <a:off x="6585862" y="4572001"/>
            <a:ext cx="3624939" cy="570589"/>
          </a:xfrm>
        </p:spPr>
        <p:txBody>
          <a:bodyPr/>
          <a:lstStyle/>
          <a:p>
            <a:pPr marL="101600" indent="0">
              <a:buNone/>
            </a:pPr>
            <a:r>
              <a:rPr lang="en-US" sz="2400" dirty="0">
                <a:solidFill>
                  <a:srgbClr val="000000"/>
                </a:solidFill>
                <a:latin typeface="Arial (Body)"/>
              </a:rPr>
              <a:t>on the </a:t>
            </a:r>
            <a:r>
              <a:rPr lang="en-US" sz="2400" b="1" dirty="0">
                <a:solidFill>
                  <a:srgbClr val="000000"/>
                </a:solidFill>
                <a:latin typeface="Arial (Body)"/>
              </a:rPr>
              <a:t>Debug</a:t>
            </a:r>
            <a:r>
              <a:rPr lang="en-US" sz="2400" dirty="0">
                <a:solidFill>
                  <a:srgbClr val="000000"/>
                </a:solidFill>
                <a:latin typeface="Arial (Body)"/>
              </a:rPr>
              <a:t> Toolbar, if</a:t>
            </a:r>
            <a:endParaRPr lang="en-US" sz="2400" dirty="0"/>
          </a:p>
        </p:txBody>
      </p:sp>
      <p:sp>
        <p:nvSpPr>
          <p:cNvPr id="7" name="Content Placeholder 6"/>
          <p:cNvSpPr>
            <a:spLocks noGrp="1"/>
          </p:cNvSpPr>
          <p:nvPr>
            <p:ph sz="quarter" idx="15"/>
          </p:nvPr>
        </p:nvSpPr>
        <p:spPr>
          <a:xfrm>
            <a:off x="2623462" y="5059680"/>
            <a:ext cx="3030579" cy="533400"/>
          </a:xfrm>
        </p:spPr>
        <p:txBody>
          <a:bodyPr/>
          <a:lstStyle/>
          <a:p>
            <a:pPr marL="101600" indent="0">
              <a:buNone/>
            </a:pPr>
            <a:r>
              <a:rPr lang="en-US" sz="2400" dirty="0">
                <a:solidFill>
                  <a:srgbClr val="000000"/>
                </a:solidFill>
                <a:latin typeface="Arial (Body)"/>
              </a:rPr>
              <a:t>the toolbar is visible</a:t>
            </a:r>
            <a:endParaRPr lang="en-US" sz="2400" dirty="0"/>
          </a:p>
        </p:txBody>
      </p:sp>
      <p:sp>
        <p:nvSpPr>
          <p:cNvPr id="8" name="Content Placeholder 7"/>
          <p:cNvSpPr>
            <a:spLocks noGrp="1"/>
          </p:cNvSpPr>
          <p:nvPr>
            <p:ph sz="quarter" idx="17"/>
          </p:nvPr>
        </p:nvSpPr>
        <p:spPr>
          <a:xfrm>
            <a:off x="1983380" y="5654040"/>
            <a:ext cx="8227420" cy="533400"/>
          </a:xfrm>
        </p:spPr>
        <p:txBody>
          <a:bodyPr/>
          <a:lstStyle/>
          <a:p>
            <a:pPr indent="-255600"/>
            <a:r>
              <a:rPr lang="en-US" sz="2400" dirty="0">
                <a:solidFill>
                  <a:srgbClr val="000000"/>
                </a:solidFill>
                <a:latin typeface="Arial (Body)"/>
              </a:rPr>
              <a:t>Tutorial 6-6 demonstrates the </a:t>
            </a:r>
            <a:r>
              <a:rPr lang="en-US" sz="2400" b="1" dirty="0">
                <a:solidFill>
                  <a:srgbClr val="000000"/>
                </a:solidFill>
                <a:latin typeface="Arial (Body)"/>
              </a:rPr>
              <a:t>Step Into</a:t>
            </a:r>
            <a:r>
              <a:rPr lang="en-US" sz="2400" dirty="0">
                <a:solidFill>
                  <a:srgbClr val="000000"/>
                </a:solidFill>
                <a:latin typeface="Arial (Body)"/>
              </a:rPr>
              <a:t> command.</a:t>
            </a:r>
            <a:endParaRPr lang="en-US" sz="2400" dirty="0"/>
          </a:p>
        </p:txBody>
      </p:sp>
      <p:pic>
        <p:nvPicPr>
          <p:cNvPr id="10" name="Picture 9" descr="The step into icon has an arrow pointing down to a dot.">
            <a:extLst>
              <a:ext uri="{FF2B5EF4-FFF2-40B4-BE49-F238E27FC236}">
                <a16:creationId xmlns:a16="http://schemas.microsoft.com/office/drawing/2014/main" id="{9919714A-76CA-C673-EF09-E1C9F071C3E2}"/>
              </a:ext>
            </a:extLst>
          </p:cNvPr>
          <p:cNvPicPr>
            <a:picLocks noChangeAspect="1"/>
          </p:cNvPicPr>
          <p:nvPr/>
        </p:nvPicPr>
        <p:blipFill>
          <a:blip r:embed="rId2"/>
          <a:stretch>
            <a:fillRect/>
          </a:stretch>
        </p:blipFill>
        <p:spPr>
          <a:xfrm>
            <a:off x="6341820" y="4696395"/>
            <a:ext cx="355071" cy="396843"/>
          </a:xfrm>
          <a:prstGeom prst="rect">
            <a:avLst/>
          </a:prstGeom>
        </p:spPr>
      </p:pic>
    </p:spTree>
    <p:extLst>
      <p:ext uri="{BB962C8B-B14F-4D97-AF65-F5344CB8AC3E}">
        <p14:creationId xmlns:p14="http://schemas.microsoft.com/office/powerpoint/2010/main" val="1588944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4781"/>
            <a:ext cx="8229600" cy="747882"/>
          </a:xfrm>
        </p:spPr>
        <p:txBody>
          <a:bodyPr vert="horz" lIns="91440" tIns="91425" rIns="91440" bIns="45720" rtlCol="0" anchor="ctr">
            <a:spAutoFit/>
          </a:bodyPr>
          <a:lstStyle/>
          <a:p>
            <a:pPr lvl="0" eaLnBrk="0" fontAlgn="base" hangingPunct="0">
              <a:spcBef>
                <a:spcPct val="0"/>
              </a:spcBef>
              <a:spcAft>
                <a:spcPct val="0"/>
              </a:spcAft>
              <a:buClrTx/>
            </a:pPr>
            <a:r>
              <a:rPr lang="en-US" altLang="en-US" dirty="0">
                <a:latin typeface="Times New Roman" panose="02020603050405020304" pitchFamily="18" charset="0"/>
                <a:cs typeface="Arial"/>
              </a:rPr>
              <a:t>Debugging Methods </a:t>
            </a:r>
            <a:r>
              <a:rPr lang="en-US" altLang="en-US" sz="2000" dirty="0">
                <a:latin typeface="Times New Roman" panose="02020603050405020304" pitchFamily="18" charset="0"/>
                <a:cs typeface="Arial"/>
              </a:rPr>
              <a:t>(2 of 4)</a:t>
            </a:r>
          </a:p>
        </p:txBody>
      </p:sp>
      <p:sp>
        <p:nvSpPr>
          <p:cNvPr id="3" name="Content Placeholder 2"/>
          <p:cNvSpPr>
            <a:spLocks noGrp="1"/>
          </p:cNvSpPr>
          <p:nvPr>
            <p:ph idx="1"/>
          </p:nvPr>
        </p:nvSpPr>
        <p:spPr>
          <a:xfrm>
            <a:off x="1981200" y="1447802"/>
            <a:ext cx="8229600" cy="2767907"/>
          </a:xfrm>
        </p:spPr>
        <p:txBody>
          <a:bodyPr vert="horz" wrap="square" lIns="91425" tIns="91425" rIns="91425" bIns="91425" rtlCol="0">
            <a:spAutoFit/>
          </a:bodyPr>
          <a:lstStyle/>
          <a:p>
            <a:pPr marL="255651" indent="-255651" eaLnBrk="0" fontAlgn="base" hangingPunct="0">
              <a:spcAft>
                <a:spcPct val="0"/>
              </a:spcAft>
            </a:pPr>
            <a:r>
              <a:rPr lang="en-US" altLang="en-US" sz="2400" dirty="0">
                <a:solidFill>
                  <a:srgbClr val="000000"/>
                </a:solidFill>
                <a:latin typeface="Arial (Body)"/>
              </a:rPr>
              <a:t>The </a:t>
            </a:r>
            <a:r>
              <a:rPr lang="en-US" altLang="en-US" sz="2400" b="1" dirty="0">
                <a:solidFill>
                  <a:srgbClr val="000000"/>
                </a:solidFill>
                <a:latin typeface="Arial (Body)"/>
              </a:rPr>
              <a:t>Step Over</a:t>
            </a:r>
            <a:r>
              <a:rPr lang="en-US" altLang="en-US" sz="2400" dirty="0">
                <a:solidFill>
                  <a:srgbClr val="000000"/>
                </a:solidFill>
                <a:latin typeface="Arial (Body)"/>
              </a:rPr>
              <a:t> command allows you to call a method without single-stepping through its statements.</a:t>
            </a:r>
          </a:p>
          <a:p>
            <a:pPr marL="255651" indent="-255651" eaLnBrk="0" fontAlgn="base" hangingPunct="0">
              <a:spcAft>
                <a:spcPct val="0"/>
              </a:spcAft>
            </a:pPr>
            <a:r>
              <a:rPr lang="en-US" altLang="en-US" sz="2400" dirty="0">
                <a:solidFill>
                  <a:srgbClr val="000000"/>
                </a:solidFill>
                <a:latin typeface="Arial (Body)"/>
              </a:rPr>
              <a:t>Execute the </a:t>
            </a:r>
            <a:r>
              <a:rPr lang="en-US" altLang="en-US" sz="2400" b="1" dirty="0">
                <a:solidFill>
                  <a:srgbClr val="000000"/>
                </a:solidFill>
                <a:latin typeface="Arial (Body)"/>
              </a:rPr>
              <a:t>Step Over</a:t>
            </a:r>
            <a:r>
              <a:rPr lang="en-US" altLang="en-US" sz="2400" dirty="0">
                <a:solidFill>
                  <a:srgbClr val="000000"/>
                </a:solidFill>
                <a:latin typeface="Arial (Body)"/>
              </a:rPr>
              <a:t> command in any of the following ways:</a:t>
            </a:r>
          </a:p>
          <a:p>
            <a:pPr marL="741553" lvl="1" indent="-284353" eaLnBrk="0" fontAlgn="base" hangingPunct="0">
              <a:spcAft>
                <a:spcPct val="0"/>
              </a:spcAft>
              <a:buFont typeface="Arial" panose="020B0604020202020204" pitchFamily="34" charset="0"/>
              <a:buChar char="–"/>
            </a:pPr>
            <a:r>
              <a:rPr lang="en-US" altLang="en-US" sz="2400" dirty="0">
                <a:solidFill>
                  <a:srgbClr val="000000"/>
                </a:solidFill>
                <a:latin typeface="Arial (Body)"/>
              </a:rPr>
              <a:t>Press the </a:t>
            </a:r>
            <a:r>
              <a:rPr lang="en-US" altLang="en-US" sz="2400" b="1" dirty="0">
                <a:solidFill>
                  <a:srgbClr val="000000"/>
                </a:solidFill>
                <a:latin typeface="Arial (Body)"/>
              </a:rPr>
              <a:t>F10</a:t>
            </a:r>
            <a:r>
              <a:rPr lang="en-US" altLang="en-US" sz="2400" dirty="0">
                <a:solidFill>
                  <a:srgbClr val="000000"/>
                </a:solidFill>
                <a:latin typeface="Arial (Body)"/>
              </a:rPr>
              <a:t> key</a:t>
            </a:r>
          </a:p>
          <a:p>
            <a:pPr marL="741553" lvl="1" indent="-284353" eaLnBrk="0" fontAlgn="base" hangingPunct="0">
              <a:spcAft>
                <a:spcPct val="0"/>
              </a:spcAft>
              <a:buFont typeface="Arial" panose="020B0604020202020204" pitchFamily="34" charset="0"/>
              <a:buChar char="–"/>
            </a:pPr>
            <a:r>
              <a:rPr lang="en-US" altLang="en-US" sz="2400" dirty="0">
                <a:solidFill>
                  <a:srgbClr val="000000"/>
                </a:solidFill>
                <a:latin typeface="Arial (Body)"/>
              </a:rPr>
              <a:t>Select </a:t>
            </a:r>
            <a:r>
              <a:rPr lang="en-US" altLang="en-US" sz="2400" b="1" dirty="0">
                <a:solidFill>
                  <a:srgbClr val="000000"/>
                </a:solidFill>
                <a:latin typeface="Arial (Body)"/>
              </a:rPr>
              <a:t>Debug </a:t>
            </a:r>
            <a:r>
              <a:rPr lang="en-US" altLang="en-US" sz="2400" dirty="0">
                <a:solidFill>
                  <a:srgbClr val="000000"/>
                </a:solidFill>
                <a:latin typeface="Arial (Body)"/>
              </a:rPr>
              <a:t>from the menu bar, and then select </a:t>
            </a:r>
            <a:r>
              <a:rPr lang="en-US" altLang="en-US" sz="2400" b="1" dirty="0">
                <a:solidFill>
                  <a:srgbClr val="000000"/>
                </a:solidFill>
                <a:latin typeface="Arial (Body)"/>
              </a:rPr>
              <a:t>Step Over </a:t>
            </a:r>
            <a:r>
              <a:rPr lang="en-US" altLang="en-US" sz="2400" dirty="0">
                <a:solidFill>
                  <a:srgbClr val="000000"/>
                </a:solidFill>
                <a:latin typeface="Arial (Body)"/>
              </a:rPr>
              <a:t>from the </a:t>
            </a:r>
            <a:r>
              <a:rPr lang="en-US" altLang="en-US" sz="2400" b="1" dirty="0">
                <a:solidFill>
                  <a:srgbClr val="000000"/>
                </a:solidFill>
                <a:latin typeface="Arial (Body)"/>
              </a:rPr>
              <a:t>Debug</a:t>
            </a:r>
            <a:r>
              <a:rPr lang="en-US" altLang="en-US" sz="2400" dirty="0">
                <a:solidFill>
                  <a:srgbClr val="000000"/>
                </a:solidFill>
                <a:latin typeface="Arial (Body)"/>
              </a:rPr>
              <a:t> menu</a:t>
            </a:r>
          </a:p>
        </p:txBody>
      </p:sp>
      <p:sp>
        <p:nvSpPr>
          <p:cNvPr id="4" name="Content Placeholder 3"/>
          <p:cNvSpPr>
            <a:spLocks noGrp="1"/>
          </p:cNvSpPr>
          <p:nvPr>
            <p:ph idx="13"/>
          </p:nvPr>
        </p:nvSpPr>
        <p:spPr>
          <a:xfrm>
            <a:off x="1978300" y="4587241"/>
            <a:ext cx="4590141" cy="563563"/>
          </a:xfrm>
        </p:spPr>
        <p:txBody>
          <a:bodyPr/>
          <a:lstStyle/>
          <a:p>
            <a:pPr lvl="1" indent="-284400"/>
            <a:r>
              <a:rPr lang="en-US" altLang="en-US" sz="2400" dirty="0">
                <a:solidFill>
                  <a:srgbClr val="000000"/>
                </a:solidFill>
                <a:latin typeface="Arial (Body)"/>
              </a:rPr>
              <a:t>Click the </a:t>
            </a:r>
            <a:r>
              <a:rPr lang="en-US" altLang="en-US" sz="2400" b="1" dirty="0">
                <a:solidFill>
                  <a:srgbClr val="000000"/>
                </a:solidFill>
                <a:latin typeface="Arial (Body)"/>
              </a:rPr>
              <a:t>Step Over </a:t>
            </a:r>
            <a:r>
              <a:rPr lang="en-US" altLang="en-US" sz="2400" dirty="0">
                <a:solidFill>
                  <a:srgbClr val="000000"/>
                </a:solidFill>
                <a:latin typeface="Arial (Body)"/>
              </a:rPr>
              <a:t>button</a:t>
            </a:r>
            <a:endParaRPr lang="en-US" sz="2400" dirty="0"/>
          </a:p>
        </p:txBody>
      </p:sp>
      <p:sp>
        <p:nvSpPr>
          <p:cNvPr id="5" name="Content Placeholder 4"/>
          <p:cNvSpPr>
            <a:spLocks noGrp="1"/>
          </p:cNvSpPr>
          <p:nvPr>
            <p:ph sz="quarter" idx="14"/>
          </p:nvPr>
        </p:nvSpPr>
        <p:spPr>
          <a:xfrm>
            <a:off x="6687460" y="4587241"/>
            <a:ext cx="3630021" cy="570589"/>
          </a:xfrm>
        </p:spPr>
        <p:txBody>
          <a:bodyPr/>
          <a:lstStyle/>
          <a:p>
            <a:pPr marL="101600" indent="0">
              <a:buNone/>
            </a:pPr>
            <a:r>
              <a:rPr lang="en-US" altLang="en-US" sz="2400" dirty="0">
                <a:solidFill>
                  <a:srgbClr val="000000"/>
                </a:solidFill>
                <a:latin typeface="Arial (Body)"/>
              </a:rPr>
              <a:t>on the </a:t>
            </a:r>
            <a:r>
              <a:rPr lang="en-US" altLang="en-US" sz="2400" b="1" dirty="0">
                <a:solidFill>
                  <a:srgbClr val="000000"/>
                </a:solidFill>
                <a:latin typeface="Arial (Body)"/>
              </a:rPr>
              <a:t>Debug</a:t>
            </a:r>
            <a:r>
              <a:rPr lang="en-US" altLang="en-US" sz="2400" dirty="0">
                <a:solidFill>
                  <a:srgbClr val="000000"/>
                </a:solidFill>
                <a:latin typeface="Arial (Body)"/>
              </a:rPr>
              <a:t> Toolbar, if</a:t>
            </a:r>
            <a:endParaRPr lang="en-US" sz="2400" dirty="0"/>
          </a:p>
        </p:txBody>
      </p:sp>
      <p:sp>
        <p:nvSpPr>
          <p:cNvPr id="7" name="Content Placeholder 6"/>
          <p:cNvSpPr>
            <a:spLocks noGrp="1"/>
          </p:cNvSpPr>
          <p:nvPr>
            <p:ph sz="quarter" idx="15"/>
          </p:nvPr>
        </p:nvSpPr>
        <p:spPr>
          <a:xfrm>
            <a:off x="2648859" y="4998720"/>
            <a:ext cx="3505200" cy="518160"/>
          </a:xfrm>
        </p:spPr>
        <p:txBody>
          <a:bodyPr/>
          <a:lstStyle/>
          <a:p>
            <a:pPr marL="101600" indent="0">
              <a:buNone/>
            </a:pPr>
            <a:r>
              <a:rPr lang="en-US" altLang="en-US" sz="2400" dirty="0">
                <a:solidFill>
                  <a:srgbClr val="000000"/>
                </a:solidFill>
                <a:latin typeface="Arial (Body)"/>
              </a:rPr>
              <a:t>the toolbar is visible</a:t>
            </a:r>
            <a:endParaRPr lang="en-US" sz="2400" dirty="0"/>
          </a:p>
        </p:txBody>
      </p:sp>
      <p:sp>
        <p:nvSpPr>
          <p:cNvPr id="8" name="Content Placeholder 7"/>
          <p:cNvSpPr>
            <a:spLocks noGrp="1"/>
          </p:cNvSpPr>
          <p:nvPr>
            <p:ph sz="quarter" idx="17"/>
          </p:nvPr>
        </p:nvSpPr>
        <p:spPr>
          <a:xfrm>
            <a:off x="1978298" y="5593080"/>
            <a:ext cx="8049622" cy="548640"/>
          </a:xfrm>
        </p:spPr>
        <p:txBody>
          <a:bodyPr/>
          <a:lstStyle/>
          <a:p>
            <a:pPr indent="-255600"/>
            <a:r>
              <a:rPr lang="en-US" altLang="en-US" sz="2400" dirty="0">
                <a:solidFill>
                  <a:srgbClr val="000000"/>
                </a:solidFill>
                <a:latin typeface="Arial (Body)"/>
              </a:rPr>
              <a:t>Tutorial 6-7 demonstrates the </a:t>
            </a:r>
            <a:r>
              <a:rPr lang="en-US" altLang="en-US" sz="2400" b="1" dirty="0">
                <a:solidFill>
                  <a:srgbClr val="000000"/>
                </a:solidFill>
                <a:latin typeface="Arial (Body)"/>
              </a:rPr>
              <a:t>Step Over</a:t>
            </a:r>
            <a:r>
              <a:rPr lang="en-US" altLang="en-US" sz="2400" dirty="0">
                <a:solidFill>
                  <a:srgbClr val="000000"/>
                </a:solidFill>
                <a:latin typeface="Arial (Body)"/>
              </a:rPr>
              <a:t> command.</a:t>
            </a:r>
            <a:endParaRPr lang="en-US" sz="2400" dirty="0"/>
          </a:p>
        </p:txBody>
      </p:sp>
      <p:pic>
        <p:nvPicPr>
          <p:cNvPr id="10" name="Picture 9" descr="The step over icon has an arrow rotating over a dot.">
            <a:extLst>
              <a:ext uri="{FF2B5EF4-FFF2-40B4-BE49-F238E27FC236}">
                <a16:creationId xmlns:a16="http://schemas.microsoft.com/office/drawing/2014/main" id="{EE3EBDCA-6FCE-6C3D-43E8-04705C8985DE}"/>
              </a:ext>
            </a:extLst>
          </p:cNvPr>
          <p:cNvPicPr>
            <a:picLocks noChangeAspect="1"/>
          </p:cNvPicPr>
          <p:nvPr/>
        </p:nvPicPr>
        <p:blipFill>
          <a:blip r:embed="rId2"/>
          <a:stretch>
            <a:fillRect/>
          </a:stretch>
        </p:blipFill>
        <p:spPr>
          <a:xfrm>
            <a:off x="6503773" y="4726423"/>
            <a:ext cx="320846" cy="285196"/>
          </a:xfrm>
          <a:prstGeom prst="rect">
            <a:avLst/>
          </a:prstGeom>
        </p:spPr>
      </p:pic>
    </p:spTree>
    <p:extLst>
      <p:ext uri="{BB962C8B-B14F-4D97-AF65-F5344CB8AC3E}">
        <p14:creationId xmlns:p14="http://schemas.microsoft.com/office/powerpoint/2010/main" val="1308774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4781"/>
            <a:ext cx="8229600" cy="747882"/>
          </a:xfrm>
        </p:spPr>
        <p:txBody>
          <a:bodyPr vert="horz" lIns="91440" tIns="91425" rIns="91440" bIns="45720" rtlCol="0" anchor="ctr">
            <a:spAutoFit/>
          </a:bodyPr>
          <a:lstStyle/>
          <a:p>
            <a:pPr lvl="0" eaLnBrk="0" fontAlgn="base" hangingPunct="0">
              <a:spcBef>
                <a:spcPct val="0"/>
              </a:spcBef>
              <a:spcAft>
                <a:spcPct val="0"/>
              </a:spcAft>
              <a:buClrTx/>
            </a:pPr>
            <a:r>
              <a:rPr lang="en-US" altLang="en-US" dirty="0">
                <a:latin typeface="Times New Roman" panose="02020603050405020304" pitchFamily="18" charset="0"/>
                <a:cs typeface="Arial"/>
              </a:rPr>
              <a:t>Debugging Methods </a:t>
            </a:r>
            <a:r>
              <a:rPr lang="en-US" altLang="en-US" sz="2000" dirty="0">
                <a:latin typeface="Times New Roman" panose="02020603050405020304" pitchFamily="18" charset="0"/>
                <a:cs typeface="Arial"/>
              </a:rPr>
              <a:t>(3 of 4)</a:t>
            </a:r>
          </a:p>
        </p:txBody>
      </p:sp>
      <p:sp>
        <p:nvSpPr>
          <p:cNvPr id="3" name="Content Placeholder 2"/>
          <p:cNvSpPr>
            <a:spLocks noGrp="1"/>
          </p:cNvSpPr>
          <p:nvPr>
            <p:ph idx="1"/>
          </p:nvPr>
        </p:nvSpPr>
        <p:spPr>
          <a:xfrm>
            <a:off x="1981200" y="1447801"/>
            <a:ext cx="8229600" cy="2574008"/>
          </a:xfrm>
        </p:spPr>
        <p:txBody>
          <a:bodyPr vert="horz" wrap="square" lIns="91425" tIns="91425" rIns="91425" bIns="91425" rtlCol="0">
            <a:spAutoFit/>
          </a:bodyPr>
          <a:lstStyle/>
          <a:p>
            <a:pPr marL="255651" indent="-255651" eaLnBrk="0" fontAlgn="base" hangingPunct="0">
              <a:spcAft>
                <a:spcPct val="0"/>
              </a:spcAft>
            </a:pPr>
            <a:r>
              <a:rPr lang="en-US" altLang="en-US" sz="2200" dirty="0">
                <a:solidFill>
                  <a:srgbClr val="000000"/>
                </a:solidFill>
                <a:latin typeface="Arial (Body)"/>
              </a:rPr>
              <a:t>When single-stepping through a method, the </a:t>
            </a:r>
            <a:r>
              <a:rPr lang="en-US" altLang="en-US" sz="2200" b="1" dirty="0">
                <a:solidFill>
                  <a:srgbClr val="000000"/>
                </a:solidFill>
                <a:latin typeface="Arial (Body)"/>
              </a:rPr>
              <a:t>Step Out</a:t>
            </a:r>
            <a:r>
              <a:rPr lang="en-US" altLang="en-US" sz="2200" dirty="0">
                <a:solidFill>
                  <a:srgbClr val="000000"/>
                </a:solidFill>
                <a:latin typeface="Arial (Body)"/>
              </a:rPr>
              <a:t> command causes the rest of the method's statements to execute without single-stepping.</a:t>
            </a:r>
          </a:p>
          <a:p>
            <a:pPr marL="255651" indent="-255651" eaLnBrk="0" fontAlgn="base" hangingPunct="0">
              <a:spcAft>
                <a:spcPct val="0"/>
              </a:spcAft>
            </a:pPr>
            <a:r>
              <a:rPr lang="en-US" altLang="en-US" sz="2200" dirty="0">
                <a:solidFill>
                  <a:srgbClr val="000000"/>
                </a:solidFill>
                <a:latin typeface="Arial (Body)"/>
              </a:rPr>
              <a:t>Execute the </a:t>
            </a:r>
            <a:r>
              <a:rPr lang="en-US" altLang="en-US" sz="2200" b="1" dirty="0">
                <a:solidFill>
                  <a:srgbClr val="000000"/>
                </a:solidFill>
                <a:latin typeface="Arial (Body)"/>
              </a:rPr>
              <a:t>Step Out</a:t>
            </a:r>
            <a:r>
              <a:rPr lang="en-US" altLang="en-US" sz="2200" dirty="0">
                <a:solidFill>
                  <a:srgbClr val="000000"/>
                </a:solidFill>
                <a:latin typeface="Arial (Body)"/>
              </a:rPr>
              <a:t> command in any of the following ways:</a:t>
            </a:r>
          </a:p>
          <a:p>
            <a:pPr marL="741553" lvl="1" indent="-284353" eaLnBrk="0" fontAlgn="base" hangingPunct="0">
              <a:spcAft>
                <a:spcPct val="0"/>
              </a:spcAft>
              <a:buFont typeface="Arial" panose="020B0604020202020204" pitchFamily="34" charset="0"/>
              <a:buChar char="–"/>
            </a:pPr>
            <a:r>
              <a:rPr lang="en-US" altLang="en-US" sz="2200" dirty="0">
                <a:solidFill>
                  <a:srgbClr val="000000"/>
                </a:solidFill>
                <a:latin typeface="Arial (Body)"/>
              </a:rPr>
              <a:t>Press the </a:t>
            </a:r>
            <a:r>
              <a:rPr lang="en-US" altLang="en-US" sz="2200" b="1" dirty="0">
                <a:solidFill>
                  <a:srgbClr val="000000"/>
                </a:solidFill>
                <a:latin typeface="Arial (Body)"/>
              </a:rPr>
              <a:t>Shift + F11</a:t>
            </a:r>
            <a:r>
              <a:rPr lang="en-US" altLang="en-US" sz="2200" dirty="0">
                <a:solidFill>
                  <a:srgbClr val="000000"/>
                </a:solidFill>
                <a:latin typeface="Arial (Body)"/>
              </a:rPr>
              <a:t> keys</a:t>
            </a:r>
          </a:p>
          <a:p>
            <a:pPr marL="741553" lvl="1" indent="-284353" eaLnBrk="0" fontAlgn="base" hangingPunct="0">
              <a:spcAft>
                <a:spcPct val="0"/>
              </a:spcAft>
              <a:buFont typeface="Arial" panose="020B0604020202020204" pitchFamily="34" charset="0"/>
              <a:buChar char="–"/>
            </a:pPr>
            <a:r>
              <a:rPr lang="en-US" altLang="en-US" sz="2200" dirty="0">
                <a:solidFill>
                  <a:srgbClr val="000000"/>
                </a:solidFill>
                <a:latin typeface="Arial (Body)"/>
              </a:rPr>
              <a:t>Select </a:t>
            </a:r>
            <a:r>
              <a:rPr lang="en-US" altLang="en-US" sz="2200" b="1" dirty="0">
                <a:solidFill>
                  <a:srgbClr val="000000"/>
                </a:solidFill>
                <a:latin typeface="Arial (Body)"/>
              </a:rPr>
              <a:t>Debug </a:t>
            </a:r>
            <a:r>
              <a:rPr lang="en-US" altLang="en-US" sz="2200" dirty="0">
                <a:solidFill>
                  <a:srgbClr val="000000"/>
                </a:solidFill>
                <a:latin typeface="Arial (Body)"/>
              </a:rPr>
              <a:t>from the menu bar, and then select </a:t>
            </a:r>
            <a:r>
              <a:rPr lang="en-US" altLang="en-US" sz="2200" b="1" dirty="0">
                <a:solidFill>
                  <a:srgbClr val="000000"/>
                </a:solidFill>
                <a:latin typeface="Arial (Body)"/>
              </a:rPr>
              <a:t>Step Out </a:t>
            </a:r>
            <a:r>
              <a:rPr lang="en-US" altLang="en-US" sz="2200" dirty="0">
                <a:solidFill>
                  <a:srgbClr val="000000"/>
                </a:solidFill>
                <a:latin typeface="Arial (Body)"/>
              </a:rPr>
              <a:t>from the </a:t>
            </a:r>
            <a:r>
              <a:rPr lang="en-US" altLang="en-US" sz="2200" b="1" dirty="0">
                <a:solidFill>
                  <a:srgbClr val="000000"/>
                </a:solidFill>
                <a:latin typeface="Arial (Body)"/>
              </a:rPr>
              <a:t>Debug</a:t>
            </a:r>
            <a:r>
              <a:rPr lang="en-US" altLang="en-US" sz="2200" dirty="0">
                <a:solidFill>
                  <a:srgbClr val="000000"/>
                </a:solidFill>
                <a:latin typeface="Arial (Body)"/>
              </a:rPr>
              <a:t> menu</a:t>
            </a:r>
          </a:p>
        </p:txBody>
      </p:sp>
      <p:sp>
        <p:nvSpPr>
          <p:cNvPr id="4" name="Content Placeholder 3"/>
          <p:cNvSpPr>
            <a:spLocks noGrp="1"/>
          </p:cNvSpPr>
          <p:nvPr>
            <p:ph idx="13"/>
          </p:nvPr>
        </p:nvSpPr>
        <p:spPr>
          <a:xfrm>
            <a:off x="1965960" y="4282441"/>
            <a:ext cx="4130040" cy="563563"/>
          </a:xfrm>
        </p:spPr>
        <p:txBody>
          <a:bodyPr/>
          <a:lstStyle/>
          <a:p>
            <a:pPr lvl="1" indent="-284400"/>
            <a:r>
              <a:rPr lang="en-US" altLang="en-US" sz="2200" dirty="0">
                <a:solidFill>
                  <a:srgbClr val="000000"/>
                </a:solidFill>
                <a:latin typeface="Arial (Body)"/>
              </a:rPr>
              <a:t>Click the </a:t>
            </a:r>
            <a:r>
              <a:rPr lang="en-US" altLang="en-US" sz="2200" b="1" dirty="0">
                <a:solidFill>
                  <a:srgbClr val="000000"/>
                </a:solidFill>
                <a:latin typeface="Arial (Body)"/>
              </a:rPr>
              <a:t>Step Out </a:t>
            </a:r>
            <a:r>
              <a:rPr lang="en-US" altLang="en-US" sz="2200" dirty="0">
                <a:solidFill>
                  <a:srgbClr val="000000"/>
                </a:solidFill>
                <a:latin typeface="Arial (Body)"/>
              </a:rPr>
              <a:t>button</a:t>
            </a:r>
            <a:endParaRPr lang="en-US" sz="2200" dirty="0"/>
          </a:p>
        </p:txBody>
      </p:sp>
      <p:sp>
        <p:nvSpPr>
          <p:cNvPr id="5" name="Content Placeholder 4"/>
          <p:cNvSpPr>
            <a:spLocks noGrp="1"/>
          </p:cNvSpPr>
          <p:nvPr>
            <p:ph sz="quarter" idx="14"/>
          </p:nvPr>
        </p:nvSpPr>
        <p:spPr>
          <a:xfrm>
            <a:off x="6324601" y="4267201"/>
            <a:ext cx="3871595" cy="570589"/>
          </a:xfrm>
        </p:spPr>
        <p:txBody>
          <a:bodyPr/>
          <a:lstStyle/>
          <a:p>
            <a:pPr marL="101600" indent="0">
              <a:buNone/>
            </a:pPr>
            <a:r>
              <a:rPr lang="en-US" altLang="en-US" sz="2200" dirty="0">
                <a:solidFill>
                  <a:srgbClr val="000000"/>
                </a:solidFill>
                <a:latin typeface="Arial (Body)"/>
              </a:rPr>
              <a:t>on the </a:t>
            </a:r>
            <a:r>
              <a:rPr lang="en-US" altLang="en-US" sz="2200" b="1" dirty="0">
                <a:solidFill>
                  <a:srgbClr val="000000"/>
                </a:solidFill>
                <a:latin typeface="Arial (Body)"/>
              </a:rPr>
              <a:t>Debug</a:t>
            </a:r>
            <a:r>
              <a:rPr lang="en-US" altLang="en-US" sz="2200" dirty="0">
                <a:solidFill>
                  <a:srgbClr val="000000"/>
                </a:solidFill>
                <a:latin typeface="Arial (Body)"/>
              </a:rPr>
              <a:t> Toolbar, if the</a:t>
            </a:r>
            <a:endParaRPr lang="en-US" sz="2200" dirty="0"/>
          </a:p>
        </p:txBody>
      </p:sp>
      <p:sp>
        <p:nvSpPr>
          <p:cNvPr id="7" name="Content Placeholder 6"/>
          <p:cNvSpPr>
            <a:spLocks noGrp="1"/>
          </p:cNvSpPr>
          <p:nvPr>
            <p:ph sz="quarter" idx="15"/>
          </p:nvPr>
        </p:nvSpPr>
        <p:spPr>
          <a:xfrm>
            <a:off x="2651760" y="4724400"/>
            <a:ext cx="3505200" cy="533400"/>
          </a:xfrm>
        </p:spPr>
        <p:txBody>
          <a:bodyPr/>
          <a:lstStyle/>
          <a:p>
            <a:pPr marL="101600" indent="0">
              <a:buNone/>
            </a:pPr>
            <a:r>
              <a:rPr lang="en-US" altLang="en-US" sz="2200" dirty="0">
                <a:solidFill>
                  <a:srgbClr val="000000"/>
                </a:solidFill>
                <a:latin typeface="Arial (Body)"/>
              </a:rPr>
              <a:t>toolbar is visible</a:t>
            </a:r>
            <a:endParaRPr lang="en-US" sz="2200" dirty="0"/>
          </a:p>
        </p:txBody>
      </p:sp>
      <p:sp>
        <p:nvSpPr>
          <p:cNvPr id="8" name="Content Placeholder 7"/>
          <p:cNvSpPr>
            <a:spLocks noGrp="1"/>
          </p:cNvSpPr>
          <p:nvPr>
            <p:ph sz="quarter" idx="17"/>
          </p:nvPr>
        </p:nvSpPr>
        <p:spPr>
          <a:xfrm>
            <a:off x="1981200" y="5318760"/>
            <a:ext cx="8214995" cy="518160"/>
          </a:xfrm>
        </p:spPr>
        <p:txBody>
          <a:bodyPr/>
          <a:lstStyle/>
          <a:p>
            <a:pPr indent="-255600"/>
            <a:r>
              <a:rPr lang="en-US" altLang="en-US" sz="2200" dirty="0">
                <a:solidFill>
                  <a:srgbClr val="000000"/>
                </a:solidFill>
                <a:latin typeface="Arial (Body)"/>
              </a:rPr>
              <a:t>Tutorial 6-8 demonstrates the </a:t>
            </a:r>
            <a:r>
              <a:rPr lang="en-US" altLang="en-US" sz="2200" b="1" dirty="0">
                <a:solidFill>
                  <a:srgbClr val="000000"/>
                </a:solidFill>
                <a:latin typeface="Arial (Body)"/>
              </a:rPr>
              <a:t>Step Out</a:t>
            </a:r>
            <a:r>
              <a:rPr lang="en-US" altLang="en-US" sz="2200" dirty="0">
                <a:solidFill>
                  <a:srgbClr val="000000"/>
                </a:solidFill>
                <a:latin typeface="Arial (Body)"/>
              </a:rPr>
              <a:t> command.</a:t>
            </a:r>
            <a:endParaRPr lang="en-US" sz="2200" dirty="0"/>
          </a:p>
        </p:txBody>
      </p:sp>
      <p:pic>
        <p:nvPicPr>
          <p:cNvPr id="10" name="Picture 9" descr="The step out icon has an arrow pointing up above a dot.">
            <a:extLst>
              <a:ext uri="{FF2B5EF4-FFF2-40B4-BE49-F238E27FC236}">
                <a16:creationId xmlns:a16="http://schemas.microsoft.com/office/drawing/2014/main" id="{8726F07D-8B07-7A0A-F488-EA8FC1BBD1CC}"/>
              </a:ext>
            </a:extLst>
          </p:cNvPr>
          <p:cNvPicPr>
            <a:picLocks noChangeAspect="1"/>
          </p:cNvPicPr>
          <p:nvPr/>
        </p:nvPicPr>
        <p:blipFill>
          <a:blip r:embed="rId2"/>
          <a:stretch>
            <a:fillRect/>
          </a:stretch>
        </p:blipFill>
        <p:spPr>
          <a:xfrm>
            <a:off x="6047744" y="4274506"/>
            <a:ext cx="386072" cy="523955"/>
          </a:xfrm>
          <a:prstGeom prst="rect">
            <a:avLst/>
          </a:prstGeom>
        </p:spPr>
      </p:pic>
    </p:spTree>
    <p:extLst>
      <p:ext uri="{BB962C8B-B14F-4D97-AF65-F5344CB8AC3E}">
        <p14:creationId xmlns:p14="http://schemas.microsoft.com/office/powerpoint/2010/main" val="1380401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4781"/>
            <a:ext cx="8229600" cy="747882"/>
          </a:xfrm>
        </p:spPr>
        <p:txBody>
          <a:bodyPr vert="horz" lIns="91440" tIns="91425" rIns="91440" bIns="45720" rtlCol="0" anchor="ctr">
            <a:spAutoFit/>
          </a:bodyPr>
          <a:lstStyle/>
          <a:p>
            <a:pPr lvl="0" eaLnBrk="0" fontAlgn="base" hangingPunct="0">
              <a:spcBef>
                <a:spcPct val="0"/>
              </a:spcBef>
              <a:spcAft>
                <a:spcPct val="0"/>
              </a:spcAft>
              <a:buClrTx/>
            </a:pPr>
            <a:r>
              <a:rPr lang="en-US" altLang="en-US" dirty="0">
                <a:latin typeface="Times New Roman" panose="02020603050405020304" pitchFamily="18" charset="0"/>
                <a:cs typeface="Arial"/>
              </a:rPr>
              <a:t>Debugging Methods </a:t>
            </a:r>
            <a:r>
              <a:rPr lang="en-US" altLang="en-US" sz="2000" dirty="0">
                <a:latin typeface="Times New Roman" panose="02020603050405020304" pitchFamily="18" charset="0"/>
                <a:cs typeface="Arial"/>
              </a:rPr>
              <a:t>(4 of 4)</a:t>
            </a:r>
          </a:p>
        </p:txBody>
      </p:sp>
      <p:sp>
        <p:nvSpPr>
          <p:cNvPr id="3" name="Text Placeholder 2"/>
          <p:cNvSpPr>
            <a:spLocks noGrp="1"/>
          </p:cNvSpPr>
          <p:nvPr>
            <p:ph type="body" idx="1"/>
          </p:nvPr>
        </p:nvSpPr>
        <p:spPr>
          <a:xfrm>
            <a:off x="1981200" y="1600201"/>
            <a:ext cx="8229600" cy="3829223"/>
          </a:xfrm>
        </p:spPr>
        <p:txBody>
          <a:bodyPr vert="horz" wrap="square" lIns="91425" tIns="91425" rIns="91425" bIns="91425" rtlCol="0">
            <a:spAutoFit/>
          </a:bodyPr>
          <a:lstStyle/>
          <a:p>
            <a:pPr marL="255651" indent="-255651" eaLnBrk="0" fontAlgn="base" hangingPunct="0">
              <a:spcAft>
                <a:spcPct val="0"/>
              </a:spcAft>
            </a:pPr>
            <a:r>
              <a:rPr lang="en-US" altLang="en-US" sz="2400" dirty="0">
                <a:solidFill>
                  <a:srgbClr val="000000"/>
                </a:solidFill>
                <a:latin typeface="Arial (Body)"/>
              </a:rPr>
              <a:t>Visual Studio can be configured in different ways.</a:t>
            </a:r>
          </a:p>
          <a:p>
            <a:pPr marL="741553" lvl="1" indent="-284353" eaLnBrk="0" fontAlgn="base" hangingPunct="0">
              <a:spcAft>
                <a:spcPct val="0"/>
              </a:spcAft>
              <a:buFont typeface="Arial" panose="020B0604020202020204" pitchFamily="34" charset="0"/>
              <a:buChar char="–"/>
            </a:pPr>
            <a:r>
              <a:rPr lang="en-US" altLang="en-US" dirty="0">
                <a:solidFill>
                  <a:srgbClr val="000000"/>
                </a:solidFill>
                <a:latin typeface="Arial (Body)"/>
              </a:rPr>
              <a:t>Under some configurations, the </a:t>
            </a:r>
            <a:r>
              <a:rPr lang="en-US" altLang="en-US" b="1" dirty="0">
                <a:solidFill>
                  <a:srgbClr val="000000"/>
                </a:solidFill>
                <a:latin typeface="Arial (Body)"/>
              </a:rPr>
              <a:t>Step Into </a:t>
            </a:r>
            <a:r>
              <a:rPr lang="en-US" altLang="en-US" dirty="0">
                <a:solidFill>
                  <a:srgbClr val="000000"/>
                </a:solidFill>
                <a:latin typeface="Arial (Body)"/>
              </a:rPr>
              <a:t>command from the </a:t>
            </a:r>
            <a:r>
              <a:rPr lang="en-US" altLang="en-US" b="1" dirty="0">
                <a:solidFill>
                  <a:srgbClr val="000000"/>
                </a:solidFill>
                <a:latin typeface="Arial (Body)"/>
              </a:rPr>
              <a:t>Debug </a:t>
            </a:r>
            <a:r>
              <a:rPr lang="en-US" altLang="en-US" dirty="0">
                <a:solidFill>
                  <a:srgbClr val="000000"/>
                </a:solidFill>
                <a:latin typeface="Arial (Body)"/>
              </a:rPr>
              <a:t>menu might be activated by the F8 function key.</a:t>
            </a:r>
          </a:p>
          <a:p>
            <a:pPr marL="741553" lvl="1" indent="-284353" eaLnBrk="0" fontAlgn="base" hangingPunct="0">
              <a:spcAft>
                <a:spcPct val="0"/>
              </a:spcAft>
              <a:buFont typeface="Arial" panose="020B0604020202020204" pitchFamily="34" charset="0"/>
              <a:buChar char="–"/>
            </a:pPr>
            <a:r>
              <a:rPr lang="en-US" altLang="en-US" dirty="0">
                <a:solidFill>
                  <a:srgbClr val="000000"/>
                </a:solidFill>
                <a:latin typeface="Arial (Body)"/>
              </a:rPr>
              <a:t>Under some configurations, the </a:t>
            </a:r>
            <a:r>
              <a:rPr lang="en-US" altLang="en-US" b="1" dirty="0">
                <a:solidFill>
                  <a:srgbClr val="000000"/>
                </a:solidFill>
                <a:latin typeface="Arial (Body)"/>
              </a:rPr>
              <a:t>Step Over </a:t>
            </a:r>
            <a:r>
              <a:rPr lang="en-US" altLang="en-US" dirty="0">
                <a:solidFill>
                  <a:srgbClr val="000000"/>
                </a:solidFill>
                <a:latin typeface="Arial (Body)"/>
              </a:rPr>
              <a:t>command may be activated by the Shift + F8 keys.</a:t>
            </a:r>
          </a:p>
          <a:p>
            <a:pPr marL="741553" lvl="1" indent="-284353" eaLnBrk="0" fontAlgn="base" hangingPunct="0">
              <a:spcAft>
                <a:spcPct val="0"/>
              </a:spcAft>
              <a:buFont typeface="Arial" panose="020B0604020202020204" pitchFamily="34" charset="0"/>
              <a:buChar char="–"/>
            </a:pPr>
            <a:r>
              <a:rPr lang="en-US" altLang="en-US" dirty="0">
                <a:solidFill>
                  <a:srgbClr val="000000"/>
                </a:solidFill>
                <a:latin typeface="Arial (Body)"/>
              </a:rPr>
              <a:t>Under some configurations, the </a:t>
            </a:r>
            <a:r>
              <a:rPr lang="en-US" altLang="en-US" b="1" dirty="0">
                <a:solidFill>
                  <a:srgbClr val="000000"/>
                </a:solidFill>
                <a:latin typeface="Arial (Body)"/>
              </a:rPr>
              <a:t>Step Out</a:t>
            </a:r>
            <a:r>
              <a:rPr lang="en-US" altLang="en-US" dirty="0">
                <a:solidFill>
                  <a:srgbClr val="000000"/>
                </a:solidFill>
                <a:latin typeface="Arial (Body)"/>
              </a:rPr>
              <a:t> command might be activated by the Ctrl + Shift + F8 keys.</a:t>
            </a:r>
          </a:p>
          <a:p>
            <a:pPr marL="255651" indent="-255651" eaLnBrk="0" fontAlgn="base" hangingPunct="0">
              <a:spcAft>
                <a:spcPct val="0"/>
              </a:spcAft>
            </a:pPr>
            <a:r>
              <a:rPr lang="en-US" altLang="en-US" sz="2400" dirty="0">
                <a:solidFill>
                  <a:srgbClr val="000000"/>
                </a:solidFill>
                <a:latin typeface="Arial (Body)"/>
              </a:rPr>
              <a:t>To find out which keys are used, look carefully at these commands when you click on the </a:t>
            </a:r>
            <a:r>
              <a:rPr lang="en-US" altLang="en-US" sz="2400" b="1" dirty="0">
                <a:solidFill>
                  <a:srgbClr val="000000"/>
                </a:solidFill>
                <a:latin typeface="Arial (Body)"/>
              </a:rPr>
              <a:t>Debug </a:t>
            </a:r>
            <a:r>
              <a:rPr lang="en-US" altLang="en-US" sz="2400" dirty="0">
                <a:solidFill>
                  <a:srgbClr val="000000"/>
                </a:solidFill>
                <a:latin typeface="Arial (Body)"/>
              </a:rPr>
              <a:t>menu.</a:t>
            </a:r>
          </a:p>
        </p:txBody>
      </p:sp>
    </p:spTree>
    <p:extLst>
      <p:ext uri="{BB962C8B-B14F-4D97-AF65-F5344CB8AC3E}">
        <p14:creationId xmlns:p14="http://schemas.microsoft.com/office/powerpoint/2010/main" val="27838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4781"/>
            <a:ext cx="8229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Example </a:t>
            </a:r>
            <a:r>
              <a:rPr lang="en-US" altLang="en-US" sz="2000" dirty="0">
                <a:latin typeface="Times New Roman" panose="02020603050405020304" pitchFamily="18" charset="0"/>
                <a:cs typeface="Arial"/>
              </a:rPr>
              <a:t>(2 of 2)</a:t>
            </a:r>
          </a:p>
        </p:txBody>
      </p:sp>
      <p:sp>
        <p:nvSpPr>
          <p:cNvPr id="3" name="Content Placeholder 2"/>
          <p:cNvSpPr>
            <a:spLocks noGrp="1"/>
          </p:cNvSpPr>
          <p:nvPr>
            <p:ph type="body" idx="1"/>
          </p:nvPr>
        </p:nvSpPr>
        <p:spPr>
          <a:xfrm>
            <a:off x="1981200" y="1600200"/>
            <a:ext cx="8229600" cy="517034"/>
          </a:xfrm>
        </p:spPr>
        <p:txBody>
          <a:bodyPr vert="horz" wrap="square" lIns="91425" tIns="91425" rIns="91425" bIns="91425" rtlCol="0">
            <a:spAutoFit/>
          </a:bodyPr>
          <a:lstStyle/>
          <a:p>
            <a:pPr marL="0" indent="0" fontAlgn="base">
              <a:spcAft>
                <a:spcPct val="0"/>
              </a:spcAft>
              <a:buNone/>
            </a:pPr>
            <a:r>
              <a:rPr lang="en-US" altLang="en-US" sz="2400" dirty="0">
                <a:solidFill>
                  <a:srgbClr val="000000"/>
                </a:solidFill>
                <a:latin typeface="Arial (Body)"/>
              </a:rPr>
              <a:t>Using methods to divide and conquer a problem</a:t>
            </a:r>
          </a:p>
        </p:txBody>
      </p:sp>
      <p:pic>
        <p:nvPicPr>
          <p:cNvPr id="4" name="Picture 3" descr="The code has 22 lines, as follows. Line 1. Name space example. Line 2. Left brace. Line 3, indented. Public partial class form 1 colon form. Line 4, indented. Left brace. Line 5, indented twice. Private void my button underscore click left parenthesis object sender comma event a r g s e right parenthesis. Line 6, indented twice. Left brace. Line 7, indented 3 times. Method 2 left parenthesis right parenthesis semicolon. Line 8, indented 3 times. Method 3 left parenthesis right parenthesis semicolon. Line 9, indented 3 times. Ellipsis. Line 10, indented twice. Right brace. Line 11. Blank. Line 12, indented twice. Private void method 2 left parenthesis right parenthesis semicolon. Line 13, indented twice. Left brace. Line 14, indented three times. Statements semicolon. Line 15, indented twice. Right brace. Line 16. Blank. Line 17, indented twice. Private void method 3 left parenthesis right parenthesis semicolon. Line 18, indented twice. Left brace. Line 19, indented three times. Statements semicolon. Line 20, indented twice. Right brace. Line 21, indented. Right brace. Line 22. Right brace."/>
          <p:cNvPicPr>
            <a:picLocks noChangeAspect="1"/>
          </p:cNvPicPr>
          <p:nvPr/>
        </p:nvPicPr>
        <p:blipFill>
          <a:blip r:embed="rId2"/>
          <a:stretch>
            <a:fillRect/>
          </a:stretch>
        </p:blipFill>
        <p:spPr>
          <a:xfrm>
            <a:off x="3382412" y="2343714"/>
            <a:ext cx="4788546" cy="3790932"/>
          </a:xfrm>
          <a:prstGeom prst="rect">
            <a:avLst/>
          </a:prstGeom>
        </p:spPr>
      </p:pic>
    </p:spTree>
    <p:extLst>
      <p:ext uri="{BB962C8B-B14F-4D97-AF65-F5344CB8AC3E}">
        <p14:creationId xmlns:p14="http://schemas.microsoft.com/office/powerpoint/2010/main" val="277442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59" y="550161"/>
            <a:ext cx="8229600" cy="763335"/>
          </a:xfrm>
        </p:spPr>
        <p:txBody>
          <a:bodyPr vert="horz" lIns="91440" tIns="91425" rIns="91440" bIns="45720" rtlCol="0" anchor="ctr">
            <a:spAutoFit/>
          </a:bodyPr>
          <a:lstStyle/>
          <a:p>
            <a:pPr lvl="0" fontAlgn="base">
              <a:spcBef>
                <a:spcPct val="0"/>
              </a:spcBef>
              <a:spcAft>
                <a:spcPct val="0"/>
              </a:spcAft>
              <a:buClrTx/>
            </a:pPr>
            <a:r>
              <a:rPr lang="en-US" altLang="en-US" dirty="0">
                <a:latin typeface="Courier New" panose="02070309020205020404" pitchFamily="49" charset="0"/>
                <a:ea typeface="+mj-ea"/>
                <a:cs typeface="Courier New" panose="02070309020205020404" pitchFamily="49" charset="0"/>
              </a:rPr>
              <a:t>void</a:t>
            </a:r>
            <a:r>
              <a:rPr lang="en-US" altLang="en-US" dirty="0">
                <a:latin typeface="Times New Roman" panose="02020603050405020304" pitchFamily="18" charset="0"/>
                <a:ea typeface="+mj-ea"/>
                <a:cs typeface="Arial"/>
              </a:rPr>
              <a:t> Methods</a:t>
            </a:r>
          </a:p>
        </p:txBody>
      </p:sp>
      <p:sp>
        <p:nvSpPr>
          <p:cNvPr id="3" name="Text Placeholder 2"/>
          <p:cNvSpPr>
            <a:spLocks noGrp="1"/>
          </p:cNvSpPr>
          <p:nvPr>
            <p:ph type="body" idx="1"/>
          </p:nvPr>
        </p:nvSpPr>
        <p:spPr>
          <a:xfrm>
            <a:off x="1026459" y="1915272"/>
            <a:ext cx="10515600" cy="3228546"/>
          </a:xfrm>
        </p:spPr>
        <p:txBody>
          <a:bodyPr vert="horz" wrap="square" lIns="91425" tIns="91425" rIns="91425" bIns="91425" rtlCol="0">
            <a:spAutoFit/>
          </a:bodyPr>
          <a:lstStyle/>
          <a:p>
            <a:pPr marL="255651" indent="-255651" fontAlgn="base">
              <a:spcAft>
                <a:spcPct val="0"/>
              </a:spcAft>
            </a:pPr>
            <a:r>
              <a:rPr lang="en-US" altLang="en-US" sz="2400" dirty="0">
                <a:solidFill>
                  <a:srgbClr val="000000"/>
                </a:solidFill>
                <a:latin typeface="Arial (Body)"/>
              </a:rPr>
              <a:t>A </a:t>
            </a:r>
            <a:r>
              <a:rPr lang="en-US" altLang="en-US" sz="2400" b="1" dirty="0">
                <a:solidFill>
                  <a:srgbClr val="000000"/>
                </a:solidFill>
                <a:latin typeface="Courier New" panose="02070309020205020404" pitchFamily="49" charset="0"/>
                <a:cs typeface="Courier New" panose="02070309020205020404" pitchFamily="49" charset="0"/>
              </a:rPr>
              <a:t>void</a:t>
            </a:r>
            <a:r>
              <a:rPr lang="en-US" altLang="en-US" sz="2400" dirty="0">
                <a:solidFill>
                  <a:srgbClr val="000000"/>
                </a:solidFill>
                <a:latin typeface="Arial (Body)"/>
              </a:rPr>
              <a:t> method simply executes the statement it contains and then terminates. It does not return any value to the statement that called it.</a:t>
            </a:r>
          </a:p>
          <a:p>
            <a:pPr marL="255651" indent="-255651" fontAlgn="base">
              <a:spcAft>
                <a:spcPct val="0"/>
              </a:spcAft>
            </a:pPr>
            <a:r>
              <a:rPr lang="en-US" altLang="en-US" sz="2400" dirty="0">
                <a:solidFill>
                  <a:srgbClr val="000000"/>
                </a:solidFill>
                <a:latin typeface="Arial (Body)"/>
              </a:rPr>
              <a:t>To create a method, you write its definition</a:t>
            </a:r>
          </a:p>
          <a:p>
            <a:pPr marL="255651" indent="-255651" fontAlgn="base">
              <a:spcAft>
                <a:spcPct val="0"/>
              </a:spcAft>
            </a:pPr>
            <a:r>
              <a:rPr lang="en-US" altLang="en-US" sz="2400" dirty="0">
                <a:solidFill>
                  <a:srgbClr val="000000"/>
                </a:solidFill>
                <a:latin typeface="Arial (Body)"/>
              </a:rPr>
              <a:t>A method definition has two parts:</a:t>
            </a:r>
          </a:p>
          <a:p>
            <a:pPr marL="741553" lvl="1" indent="-284353" fontAlgn="base">
              <a:spcAft>
                <a:spcPct val="0"/>
              </a:spcAft>
              <a:buFont typeface="Arial" panose="020B0604020202020204" pitchFamily="34" charset="0"/>
              <a:buChar char="–"/>
            </a:pPr>
            <a:r>
              <a:rPr lang="en-US" altLang="en-US" b="1" dirty="0">
                <a:solidFill>
                  <a:srgbClr val="000000"/>
                </a:solidFill>
                <a:latin typeface="Arial (Body)"/>
              </a:rPr>
              <a:t>header</a:t>
            </a:r>
            <a:r>
              <a:rPr lang="en-US" altLang="en-US" dirty="0">
                <a:solidFill>
                  <a:srgbClr val="000000"/>
                </a:solidFill>
                <a:latin typeface="Arial (Body)"/>
              </a:rPr>
              <a:t>: the method header appears at the beginning of a method definition to indicate the access mode, return type, and method name</a:t>
            </a:r>
          </a:p>
          <a:p>
            <a:pPr marL="741553" lvl="1" indent="-284353" fontAlgn="base">
              <a:spcAft>
                <a:spcPct val="0"/>
              </a:spcAft>
              <a:buFont typeface="Arial" panose="020B0604020202020204" pitchFamily="34" charset="0"/>
              <a:buChar char="–"/>
            </a:pPr>
            <a:r>
              <a:rPr lang="en-US" altLang="en-US" b="1" dirty="0">
                <a:solidFill>
                  <a:srgbClr val="000000"/>
                </a:solidFill>
                <a:latin typeface="Arial (Body)"/>
              </a:rPr>
              <a:t>body</a:t>
            </a:r>
            <a:r>
              <a:rPr lang="en-US" altLang="en-US" dirty="0">
                <a:solidFill>
                  <a:srgbClr val="000000"/>
                </a:solidFill>
                <a:latin typeface="Arial (Body)"/>
              </a:rPr>
              <a:t>: the method body is a collection of statements that are performed when the method is executed</a:t>
            </a:r>
          </a:p>
        </p:txBody>
      </p:sp>
    </p:spTree>
    <p:extLst>
      <p:ext uri="{BB962C8B-B14F-4D97-AF65-F5344CB8AC3E}">
        <p14:creationId xmlns:p14="http://schemas.microsoft.com/office/powerpoint/2010/main" val="2050377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653965"/>
            <a:ext cx="10515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The Method Header </a:t>
            </a:r>
            <a:r>
              <a:rPr lang="en-US" altLang="en-US" sz="2000" dirty="0">
                <a:latin typeface="Times New Roman" panose="02020603050405020304" pitchFamily="18" charset="0"/>
                <a:cs typeface="Arial"/>
              </a:rPr>
              <a:t>(1 of 2)</a:t>
            </a:r>
          </a:p>
        </p:txBody>
      </p:sp>
      <p:sp>
        <p:nvSpPr>
          <p:cNvPr id="3" name="Content Placeholder 2"/>
          <p:cNvSpPr>
            <a:spLocks noGrp="1"/>
          </p:cNvSpPr>
          <p:nvPr>
            <p:ph type="body" idx="1"/>
          </p:nvPr>
        </p:nvSpPr>
        <p:spPr>
          <a:xfrm>
            <a:off x="1457324" y="1857374"/>
            <a:ext cx="9020175" cy="4476516"/>
          </a:xfrm>
        </p:spPr>
        <p:txBody>
          <a:bodyPr vert="horz" wrap="square" lIns="91425" tIns="91425" rIns="91425" bIns="91425" rtlCol="0">
            <a:spAutoFit/>
          </a:bodyPr>
          <a:lstStyle/>
          <a:p>
            <a:pPr marL="255651" indent="-255651" fontAlgn="base">
              <a:lnSpc>
                <a:spcPct val="114000"/>
              </a:lnSpc>
              <a:spcBef>
                <a:spcPts val="600"/>
              </a:spcBef>
              <a:spcAft>
                <a:spcPct val="0"/>
              </a:spcAft>
            </a:pPr>
            <a:r>
              <a:rPr lang="en-US" altLang="en-US" sz="2000" dirty="0">
                <a:solidFill>
                  <a:srgbClr val="000000"/>
                </a:solidFill>
                <a:latin typeface="Arial (Body)"/>
              </a:rPr>
              <a:t>The book separates a method header into four parts :</a:t>
            </a:r>
          </a:p>
          <a:p>
            <a:pPr marL="741553" lvl="1" indent="-284353" fontAlgn="base">
              <a:lnSpc>
                <a:spcPct val="114000"/>
              </a:lnSpc>
              <a:spcBef>
                <a:spcPts val="600"/>
              </a:spcBef>
              <a:spcAft>
                <a:spcPct val="0"/>
              </a:spcAft>
              <a:buFont typeface="Arial" panose="020B0604020202020204" pitchFamily="34" charset="0"/>
              <a:buChar char="–"/>
            </a:pPr>
            <a:r>
              <a:rPr lang="en-US" altLang="en-US" sz="2000" dirty="0">
                <a:solidFill>
                  <a:srgbClr val="000000"/>
                </a:solidFill>
                <a:latin typeface="Arial (Body)"/>
              </a:rPr>
              <a:t>Access modifier: keyword that defines the access control</a:t>
            </a:r>
          </a:p>
          <a:p>
            <a:pPr lvl="2" fontAlgn="base">
              <a:lnSpc>
                <a:spcPct val="114000"/>
              </a:lnSpc>
              <a:spcBef>
                <a:spcPts val="600"/>
              </a:spcBef>
              <a:spcAft>
                <a:spcPct val="0"/>
              </a:spcAft>
              <a:buFontTx/>
              <a:buChar char="▪"/>
            </a:pPr>
            <a:r>
              <a:rPr lang="en-US" altLang="en-US" dirty="0">
                <a:solidFill>
                  <a:srgbClr val="000000"/>
                </a:solidFill>
                <a:latin typeface="Courier New" panose="02070309020205020404" pitchFamily="49" charset="0"/>
                <a:cs typeface="Courier New" panose="02070309020205020404" pitchFamily="49" charset="0"/>
              </a:rPr>
              <a:t>private</a:t>
            </a:r>
            <a:r>
              <a:rPr lang="en-US" altLang="en-US" dirty="0">
                <a:solidFill>
                  <a:srgbClr val="000000"/>
                </a:solidFill>
                <a:latin typeface="Arial (Body)"/>
              </a:rPr>
              <a:t>: a </a:t>
            </a:r>
            <a:r>
              <a:rPr lang="en-US" altLang="en-US" dirty="0">
                <a:solidFill>
                  <a:srgbClr val="000000"/>
                </a:solidFill>
                <a:latin typeface="Courier New" panose="02070309020205020404" pitchFamily="49" charset="0"/>
                <a:cs typeface="Courier New" panose="02070309020205020404" pitchFamily="49" charset="0"/>
              </a:rPr>
              <a:t>private</a:t>
            </a:r>
            <a:r>
              <a:rPr lang="en-US" altLang="en-US" dirty="0">
                <a:solidFill>
                  <a:srgbClr val="000000"/>
                </a:solidFill>
                <a:latin typeface="Arial (Body)"/>
              </a:rPr>
              <a:t> method can be called only by code inside the same class as the method</a:t>
            </a:r>
          </a:p>
          <a:p>
            <a:pPr lvl="2" fontAlgn="base">
              <a:lnSpc>
                <a:spcPct val="114000"/>
              </a:lnSpc>
              <a:spcBef>
                <a:spcPts val="600"/>
              </a:spcBef>
              <a:spcAft>
                <a:spcPct val="0"/>
              </a:spcAft>
              <a:buFontTx/>
              <a:buChar char="▪"/>
            </a:pPr>
            <a:r>
              <a:rPr lang="en-US" altLang="en-US" dirty="0">
                <a:solidFill>
                  <a:srgbClr val="000000"/>
                </a:solidFill>
                <a:latin typeface="Courier New" panose="02070309020205020404" pitchFamily="49" charset="0"/>
                <a:cs typeface="Courier New" panose="02070309020205020404" pitchFamily="49" charset="0"/>
              </a:rPr>
              <a:t>public</a:t>
            </a:r>
            <a:r>
              <a:rPr lang="en-US" altLang="en-US" dirty="0">
                <a:solidFill>
                  <a:srgbClr val="000000"/>
                </a:solidFill>
                <a:latin typeface="Arial (Body)"/>
              </a:rPr>
              <a:t>: a </a:t>
            </a:r>
            <a:r>
              <a:rPr lang="en-US" altLang="en-US" dirty="0">
                <a:solidFill>
                  <a:srgbClr val="000000"/>
                </a:solidFill>
                <a:latin typeface="Courier New" panose="02070309020205020404" pitchFamily="49" charset="0"/>
                <a:cs typeface="Courier New" panose="02070309020205020404" pitchFamily="49" charset="0"/>
              </a:rPr>
              <a:t>public</a:t>
            </a:r>
            <a:r>
              <a:rPr lang="en-US" altLang="en-US" dirty="0">
                <a:solidFill>
                  <a:srgbClr val="000000"/>
                </a:solidFill>
                <a:latin typeface="Arial (Body)"/>
              </a:rPr>
              <a:t> method can be called by code that is outside the class.</a:t>
            </a:r>
          </a:p>
          <a:p>
            <a:pPr marL="741553" lvl="1" indent="-284353" fontAlgn="base">
              <a:lnSpc>
                <a:spcPct val="114000"/>
              </a:lnSpc>
              <a:spcBef>
                <a:spcPts val="600"/>
              </a:spcBef>
              <a:spcAft>
                <a:spcPct val="0"/>
              </a:spcAft>
              <a:buFont typeface="Arial" panose="020B0604020202020204" pitchFamily="34" charset="0"/>
              <a:buChar char="–"/>
            </a:pPr>
            <a:r>
              <a:rPr lang="en-US" altLang="en-US" sz="2000" dirty="0">
                <a:solidFill>
                  <a:srgbClr val="000000"/>
                </a:solidFill>
                <a:latin typeface="Arial (Body)"/>
              </a:rPr>
              <a:t>Return type: specifies whether or not a method returns a value</a:t>
            </a:r>
          </a:p>
          <a:p>
            <a:pPr marL="741553" lvl="1" indent="-284353" fontAlgn="base">
              <a:lnSpc>
                <a:spcPct val="114000"/>
              </a:lnSpc>
              <a:spcBef>
                <a:spcPts val="600"/>
              </a:spcBef>
              <a:spcAft>
                <a:spcPct val="0"/>
              </a:spcAft>
              <a:buFont typeface="Arial" panose="020B0604020202020204" pitchFamily="34" charset="0"/>
              <a:buChar char="–"/>
            </a:pPr>
            <a:r>
              <a:rPr lang="en-US" altLang="en-US" sz="2000" dirty="0">
                <a:solidFill>
                  <a:srgbClr val="000000"/>
                </a:solidFill>
                <a:latin typeface="Arial (Body)"/>
              </a:rPr>
              <a:t>Method name: the identifier of the method; must be unique in a given program. This book uses Pascal case (aka camelCase)</a:t>
            </a:r>
          </a:p>
          <a:p>
            <a:pPr marL="741553" lvl="1" indent="-284353" fontAlgn="base">
              <a:lnSpc>
                <a:spcPct val="114000"/>
              </a:lnSpc>
              <a:spcBef>
                <a:spcPts val="600"/>
              </a:spcBef>
              <a:spcAft>
                <a:spcPct val="0"/>
              </a:spcAft>
              <a:buFont typeface="Arial" panose="020B0604020202020204" pitchFamily="34" charset="0"/>
              <a:buChar char="–"/>
            </a:pPr>
            <a:r>
              <a:rPr lang="en-US" altLang="en-US" sz="2000" dirty="0">
                <a:solidFill>
                  <a:srgbClr val="000000"/>
                </a:solidFill>
                <a:latin typeface="Arial (Body)"/>
              </a:rPr>
              <a:t>Parentheses: A method's name is always followed by a pair of parentheses</a:t>
            </a:r>
          </a:p>
        </p:txBody>
      </p:sp>
    </p:spTree>
    <p:extLst>
      <p:ext uri="{BB962C8B-B14F-4D97-AF65-F5344CB8AC3E}">
        <p14:creationId xmlns:p14="http://schemas.microsoft.com/office/powerpoint/2010/main" val="2663834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4781"/>
            <a:ext cx="8229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The Method Header </a:t>
            </a:r>
            <a:r>
              <a:rPr lang="en-US" altLang="en-US" sz="2000" dirty="0">
                <a:latin typeface="Times New Roman" panose="02020603050405020304" pitchFamily="18" charset="0"/>
                <a:cs typeface="Arial"/>
              </a:rPr>
              <a:t>(2 of 2)</a:t>
            </a:r>
          </a:p>
        </p:txBody>
      </p:sp>
      <p:grpSp>
        <p:nvGrpSpPr>
          <p:cNvPr id="5" name="Group 4" descr="The code has 4 lines, as follows. Line 1. Private void display message left parenthesis right parenthesis. Line 2. Left brace. Line 3, indented. Message box period show left parenthesis double quote this is the display message method period double quote right parenthesis semicolon. Line 4. Right brace. Above the first line, an arrow points to the word private with text that says access modifier. Above the first line, an arrow points to the word void with text that says return type. Above the first line, an arrow points to the words display message with text that says method name. Above the first line, an arrow points to the parentheses with text that says parentheses.">
            <a:extLst>
              <a:ext uri="{FF2B5EF4-FFF2-40B4-BE49-F238E27FC236}">
                <a16:creationId xmlns:a16="http://schemas.microsoft.com/office/drawing/2014/main" id="{26AD81B1-C432-E594-C35B-8E678C8F386E}"/>
              </a:ext>
            </a:extLst>
          </p:cNvPr>
          <p:cNvGrpSpPr/>
          <p:nvPr/>
        </p:nvGrpSpPr>
        <p:grpSpPr>
          <a:xfrm>
            <a:off x="2019309" y="1972983"/>
            <a:ext cx="8191490" cy="2694267"/>
            <a:chOff x="495309" y="1972982"/>
            <a:chExt cx="8191490" cy="2031507"/>
          </a:xfrm>
        </p:grpSpPr>
        <p:sp>
          <p:nvSpPr>
            <p:cNvPr id="3" name="TextBox 2">
              <a:extLst>
                <a:ext uri="{FF2B5EF4-FFF2-40B4-BE49-F238E27FC236}">
                  <a16:creationId xmlns:a16="http://schemas.microsoft.com/office/drawing/2014/main" id="{B8A6E4AB-5EFB-8E3B-CDD5-7A1FD8FCE010}"/>
                </a:ext>
              </a:extLst>
            </p:cNvPr>
            <p:cNvSpPr txBox="1"/>
            <p:nvPr/>
          </p:nvSpPr>
          <p:spPr>
            <a:xfrm>
              <a:off x="583474" y="2804160"/>
              <a:ext cx="8103325" cy="1200329"/>
            </a:xfrm>
            <a:prstGeom prst="rect">
              <a:avLst/>
            </a:prstGeom>
            <a:noFill/>
          </p:spPr>
          <p:txBody>
            <a:bodyPr wrap="square" rtlCol="0">
              <a:spAutoFit/>
            </a:bodyPr>
            <a:lstStyle/>
            <a:p>
              <a:r>
                <a:rPr lang="en-US" dirty="0">
                  <a:solidFill>
                    <a:srgbClr val="0000FF"/>
                  </a:solidFill>
                  <a:latin typeface="Cascadia Mono" panose="020B0609020000020004" pitchFamily="49" charset="0"/>
                </a:rPr>
                <a:t>private</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void</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DisplayMessage</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MessageBox.Show</a:t>
              </a:r>
              <a:r>
                <a:rPr lang="en-US" dirty="0">
                  <a:solidFill>
                    <a:srgbClr val="000000"/>
                  </a:solidFill>
                  <a:latin typeface="Cascadia Mono" panose="020B0609020000020004" pitchFamily="49" charset="0"/>
                </a:rPr>
                <a:t>(</a:t>
              </a:r>
              <a:r>
                <a:rPr lang="en-US" dirty="0">
                  <a:solidFill>
                    <a:srgbClr val="A31515"/>
                  </a:solidFill>
                  <a:latin typeface="Cascadia Mono" panose="020B0609020000020004" pitchFamily="49" charset="0"/>
                </a:rPr>
                <a:t>"This is the </a:t>
              </a:r>
              <a:r>
                <a:rPr lang="en-US" dirty="0" err="1">
                  <a:solidFill>
                    <a:srgbClr val="A31515"/>
                  </a:solidFill>
                  <a:latin typeface="Cascadia Mono" panose="020B0609020000020004" pitchFamily="49" charset="0"/>
                </a:rPr>
                <a:t>DisplayMessage</a:t>
              </a:r>
              <a:r>
                <a:rPr lang="en-US" dirty="0">
                  <a:solidFill>
                    <a:srgbClr val="A31515"/>
                  </a:solidFill>
                  <a:latin typeface="Cascadia Mono" panose="020B0609020000020004" pitchFamily="49" charset="0"/>
                </a:rPr>
                <a:t> method."</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a:t>
              </a:r>
              <a:endParaRPr lang="en-US" dirty="0"/>
            </a:p>
          </p:txBody>
        </p:sp>
        <p:sp>
          <p:nvSpPr>
            <p:cNvPr id="4" name="TextBox 3">
              <a:extLst>
                <a:ext uri="{FF2B5EF4-FFF2-40B4-BE49-F238E27FC236}">
                  <a16:creationId xmlns:a16="http://schemas.microsoft.com/office/drawing/2014/main" id="{1F1B09EB-06C4-B317-AA0D-CD7525F1CADF}"/>
                </a:ext>
              </a:extLst>
            </p:cNvPr>
            <p:cNvSpPr txBox="1"/>
            <p:nvPr/>
          </p:nvSpPr>
          <p:spPr>
            <a:xfrm>
              <a:off x="495309" y="1972982"/>
              <a:ext cx="997389" cy="646331"/>
            </a:xfrm>
            <a:prstGeom prst="rect">
              <a:avLst/>
            </a:prstGeom>
            <a:noFill/>
          </p:spPr>
          <p:txBody>
            <a:bodyPr wrap="none" rtlCol="0">
              <a:spAutoFit/>
            </a:bodyPr>
            <a:lstStyle/>
            <a:p>
              <a:pPr algn="ctr"/>
              <a:r>
                <a:rPr lang="en-US" dirty="0"/>
                <a:t>Access</a:t>
              </a:r>
            </a:p>
            <a:p>
              <a:pPr algn="ctr"/>
              <a:r>
                <a:rPr lang="en-US" dirty="0"/>
                <a:t>Modifier</a:t>
              </a:r>
            </a:p>
          </p:txBody>
        </p:sp>
        <p:sp>
          <p:nvSpPr>
            <p:cNvPr id="6" name="TextBox 5">
              <a:extLst>
                <a:ext uri="{FF2B5EF4-FFF2-40B4-BE49-F238E27FC236}">
                  <a16:creationId xmlns:a16="http://schemas.microsoft.com/office/drawing/2014/main" id="{6878BB25-FA0F-9C8A-E5C0-9DA5BC8FAE8A}"/>
                </a:ext>
              </a:extLst>
            </p:cNvPr>
            <p:cNvSpPr txBox="1"/>
            <p:nvPr/>
          </p:nvSpPr>
          <p:spPr>
            <a:xfrm>
              <a:off x="1602113" y="1972982"/>
              <a:ext cx="820610" cy="646331"/>
            </a:xfrm>
            <a:prstGeom prst="rect">
              <a:avLst/>
            </a:prstGeom>
            <a:noFill/>
          </p:spPr>
          <p:txBody>
            <a:bodyPr wrap="none" rtlCol="0">
              <a:spAutoFit/>
            </a:bodyPr>
            <a:lstStyle/>
            <a:p>
              <a:pPr algn="ctr"/>
              <a:r>
                <a:rPr lang="en-US" dirty="0"/>
                <a:t>Return</a:t>
              </a:r>
            </a:p>
            <a:p>
              <a:pPr algn="ctr"/>
              <a:r>
                <a:rPr lang="en-US" dirty="0"/>
                <a:t>Type</a:t>
              </a:r>
            </a:p>
          </p:txBody>
        </p:sp>
        <p:sp>
          <p:nvSpPr>
            <p:cNvPr id="7" name="TextBox 6">
              <a:extLst>
                <a:ext uri="{FF2B5EF4-FFF2-40B4-BE49-F238E27FC236}">
                  <a16:creationId xmlns:a16="http://schemas.microsoft.com/office/drawing/2014/main" id="{4A33A486-B5BD-3409-C1F4-10A8D89759D5}"/>
                </a:ext>
              </a:extLst>
            </p:cNvPr>
            <p:cNvSpPr txBox="1"/>
            <p:nvPr/>
          </p:nvSpPr>
          <p:spPr>
            <a:xfrm>
              <a:off x="2654781" y="1972982"/>
              <a:ext cx="938462" cy="646331"/>
            </a:xfrm>
            <a:prstGeom prst="rect">
              <a:avLst/>
            </a:prstGeom>
            <a:noFill/>
          </p:spPr>
          <p:txBody>
            <a:bodyPr wrap="none" rtlCol="0">
              <a:spAutoFit/>
            </a:bodyPr>
            <a:lstStyle/>
            <a:p>
              <a:pPr algn="ctr"/>
              <a:r>
                <a:rPr lang="en-US" dirty="0"/>
                <a:t>Method</a:t>
              </a:r>
            </a:p>
            <a:p>
              <a:pPr algn="ctr"/>
              <a:r>
                <a:rPr lang="en-US" dirty="0"/>
                <a:t>Name</a:t>
              </a:r>
            </a:p>
          </p:txBody>
        </p:sp>
        <p:sp>
          <p:nvSpPr>
            <p:cNvPr id="8" name="TextBox 7">
              <a:extLst>
                <a:ext uri="{FF2B5EF4-FFF2-40B4-BE49-F238E27FC236}">
                  <a16:creationId xmlns:a16="http://schemas.microsoft.com/office/drawing/2014/main" id="{1883EF8A-0E4E-F0E0-5D99-9FDCC62A6674}"/>
                </a:ext>
              </a:extLst>
            </p:cNvPr>
            <p:cNvSpPr txBox="1"/>
            <p:nvPr/>
          </p:nvSpPr>
          <p:spPr>
            <a:xfrm>
              <a:off x="3834023" y="1972982"/>
              <a:ext cx="1330365" cy="369332"/>
            </a:xfrm>
            <a:prstGeom prst="rect">
              <a:avLst/>
            </a:prstGeom>
            <a:noFill/>
          </p:spPr>
          <p:txBody>
            <a:bodyPr wrap="none" rtlCol="0">
              <a:spAutoFit/>
            </a:bodyPr>
            <a:lstStyle/>
            <a:p>
              <a:pPr algn="ctr"/>
              <a:r>
                <a:rPr lang="en-US" dirty="0"/>
                <a:t>Parentheses</a:t>
              </a:r>
            </a:p>
          </p:txBody>
        </p:sp>
        <p:cxnSp>
          <p:nvCxnSpPr>
            <p:cNvPr id="10" name="Straight Arrow Connector 9">
              <a:extLst>
                <a:ext uri="{FF2B5EF4-FFF2-40B4-BE49-F238E27FC236}">
                  <a16:creationId xmlns:a16="http://schemas.microsoft.com/office/drawing/2014/main" id="{B7894FB5-466E-89B8-FE10-441AF69E728B}"/>
                </a:ext>
              </a:extLst>
            </p:cNvPr>
            <p:cNvCxnSpPr/>
            <p:nvPr/>
          </p:nvCxnSpPr>
          <p:spPr>
            <a:xfrm>
              <a:off x="3115302" y="2504911"/>
              <a:ext cx="0" cy="41801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58158FD-40D4-F542-2FDB-ED6D5ACDE2D5}"/>
                </a:ext>
              </a:extLst>
            </p:cNvPr>
            <p:cNvCxnSpPr>
              <a:cxnSpLocks/>
              <a:stCxn id="8" idx="2"/>
            </p:cNvCxnSpPr>
            <p:nvPr/>
          </p:nvCxnSpPr>
          <p:spPr>
            <a:xfrm flipH="1">
              <a:off x="4417234" y="2342314"/>
              <a:ext cx="81972" cy="48045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2B2C0E6-2A74-F750-2A0D-CCBA00C737F7}"/>
                </a:ext>
              </a:extLst>
            </p:cNvPr>
            <p:cNvCxnSpPr/>
            <p:nvPr/>
          </p:nvCxnSpPr>
          <p:spPr>
            <a:xfrm>
              <a:off x="2012418" y="2466919"/>
              <a:ext cx="0" cy="41801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084C4EF-EEA5-6919-080C-C0B459970561}"/>
                </a:ext>
              </a:extLst>
            </p:cNvPr>
            <p:cNvCxnSpPr>
              <a:cxnSpLocks/>
              <a:stCxn id="4" idx="2"/>
            </p:cNvCxnSpPr>
            <p:nvPr/>
          </p:nvCxnSpPr>
          <p:spPr>
            <a:xfrm>
              <a:off x="994004" y="2619313"/>
              <a:ext cx="148807" cy="28739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323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650218"/>
            <a:ext cx="9001125" cy="738633"/>
          </a:xfrm>
        </p:spPr>
        <p:txBody>
          <a:bodyPr vert="horz" wrap="square" lIns="91425" tIns="91425" rIns="91425" bIns="91425" rtlCol="0" anchor="b" anchorCtr="0">
            <a:spAutoFit/>
          </a:bodyPr>
          <a:lstStyle/>
          <a:p>
            <a:pPr lvl="0" fontAlgn="base">
              <a:spcBef>
                <a:spcPct val="0"/>
              </a:spcBef>
              <a:spcAft>
                <a:spcPct val="0"/>
              </a:spcAft>
              <a:buClrTx/>
            </a:pPr>
            <a:r>
              <a:rPr lang="en-US" altLang="en-US" sz="3600" dirty="0">
                <a:solidFill>
                  <a:schemeClr val="tx1"/>
                </a:solidFill>
                <a:latin typeface="Times New Roman" panose="02020603050405020304" pitchFamily="18" charset="0"/>
                <a:ea typeface="+mj-ea"/>
                <a:cs typeface="Arial"/>
              </a:rPr>
              <a:t>Declaring Method Inside a Class </a:t>
            </a:r>
            <a:r>
              <a:rPr lang="en-US" altLang="en-US" sz="2400" b="0" dirty="0">
                <a:solidFill>
                  <a:schemeClr val="tx1"/>
                </a:solidFill>
                <a:latin typeface="Times New Roman" panose="02020603050405020304" pitchFamily="18" charset="0"/>
                <a:ea typeface="+mj-ea"/>
                <a:cs typeface="Arial"/>
              </a:rPr>
              <a:t>(1 of 2)</a:t>
            </a:r>
          </a:p>
        </p:txBody>
      </p:sp>
      <p:sp>
        <p:nvSpPr>
          <p:cNvPr id="3" name="Content Placeholder 2"/>
          <p:cNvSpPr>
            <a:spLocks noGrp="1"/>
          </p:cNvSpPr>
          <p:nvPr>
            <p:ph type="body" idx="1"/>
          </p:nvPr>
        </p:nvSpPr>
        <p:spPr>
          <a:xfrm>
            <a:off x="1066800" y="2019301"/>
            <a:ext cx="8229600" cy="1041793"/>
          </a:xfrm>
        </p:spPr>
        <p:txBody>
          <a:bodyPr vert="horz" wrap="square" lIns="91425" tIns="91425" rIns="91425" bIns="91425" rtlCol="0" anchor="t" anchorCtr="0">
            <a:spAutoFit/>
          </a:bodyPr>
          <a:lstStyle/>
          <a:p>
            <a:pPr marL="255651" indent="-255651" fontAlgn="base">
              <a:spcAft>
                <a:spcPct val="0"/>
              </a:spcAft>
              <a:buFont typeface="Arial" panose="020B0604020202020204" pitchFamily="34" charset="0"/>
              <a:buChar char="•"/>
            </a:pPr>
            <a:r>
              <a:rPr lang="en-US" altLang="en-US" sz="2400" dirty="0">
                <a:solidFill>
                  <a:schemeClr val="tx1"/>
                </a:solidFill>
                <a:latin typeface="Arial (Body)"/>
                <a:ea typeface="+mn-ea"/>
              </a:rPr>
              <a:t>Methods usually belong to a class</a:t>
            </a:r>
          </a:p>
          <a:p>
            <a:pPr marL="255651" indent="-255651" fontAlgn="base">
              <a:spcAft>
                <a:spcPct val="0"/>
              </a:spcAft>
              <a:buFont typeface="Arial" panose="020B0604020202020204" pitchFamily="34" charset="0"/>
              <a:buChar char="•"/>
            </a:pPr>
            <a:r>
              <a:rPr lang="en-US" altLang="en-US" sz="2400" dirty="0">
                <a:solidFill>
                  <a:schemeClr val="tx1"/>
                </a:solidFill>
                <a:latin typeface="Arial (Body)"/>
                <a:ea typeface="+mn-ea"/>
              </a:rPr>
              <a:t>All Visual</a:t>
            </a:r>
          </a:p>
        </p:txBody>
      </p:sp>
      <p:graphicFrame>
        <p:nvGraphicFramePr>
          <p:cNvPr id="6" name="Object 5" descr="c sharp"/>
          <p:cNvGraphicFramePr>
            <a:graphicFrameLocks noChangeAspect="1"/>
          </p:cNvGraphicFramePr>
          <p:nvPr>
            <p:extLst>
              <p:ext uri="{D42A27DB-BD31-4B8C-83A1-F6EECF244321}">
                <p14:modId xmlns:p14="http://schemas.microsoft.com/office/powerpoint/2010/main" val="1214172642"/>
              </p:ext>
            </p:extLst>
          </p:nvPr>
        </p:nvGraphicFramePr>
        <p:xfrm>
          <a:off x="2718146" y="2745593"/>
          <a:ext cx="427478" cy="314984"/>
        </p:xfrm>
        <a:graphic>
          <a:graphicData uri="http://schemas.openxmlformats.org/presentationml/2006/ole">
            <mc:AlternateContent xmlns:mc="http://schemas.openxmlformats.org/markup-compatibility/2006">
              <mc:Choice xmlns:v="urn:schemas-microsoft-com:vml" Requires="v">
                <p:oleObj spid="_x0000_s1026" name="Equation" r:id="rId3" imgW="241200" imgH="177480" progId="Equation.DSMT4">
                  <p:embed/>
                </p:oleObj>
              </mc:Choice>
              <mc:Fallback>
                <p:oleObj name="Equation" r:id="rId3" imgW="241200" imgH="177480" progId="Equation.DSMT4">
                  <p:embed/>
                  <p:pic>
                    <p:nvPicPr>
                      <p:cNvPr id="6" name="Object 5" descr="c sharp"/>
                      <p:cNvPicPr/>
                      <p:nvPr/>
                    </p:nvPicPr>
                    <p:blipFill>
                      <a:blip r:embed="rId4"/>
                      <a:stretch>
                        <a:fillRect/>
                      </a:stretch>
                    </p:blipFill>
                    <p:spPr>
                      <a:xfrm>
                        <a:off x="2718146" y="2745593"/>
                        <a:ext cx="427478" cy="314984"/>
                      </a:xfrm>
                      <a:prstGeom prst="rect">
                        <a:avLst/>
                      </a:prstGeom>
                    </p:spPr>
                  </p:pic>
                </p:oleObj>
              </mc:Fallback>
            </mc:AlternateContent>
          </a:graphicData>
        </a:graphic>
      </p:graphicFrame>
      <p:sp>
        <p:nvSpPr>
          <p:cNvPr id="5" name="Text Placeholder 4"/>
          <p:cNvSpPr>
            <a:spLocks noGrp="1"/>
          </p:cNvSpPr>
          <p:nvPr>
            <p:ph type="body" idx="2"/>
          </p:nvPr>
        </p:nvSpPr>
        <p:spPr>
          <a:xfrm>
            <a:off x="1066799" y="2594151"/>
            <a:ext cx="8229600" cy="1511580"/>
          </a:xfrm>
        </p:spPr>
        <p:txBody>
          <a:bodyPr/>
          <a:lstStyle/>
          <a:p>
            <a:pPr marL="261938" indent="1798638" fontAlgn="base">
              <a:spcAft>
                <a:spcPct val="0"/>
              </a:spcAft>
              <a:buNone/>
            </a:pPr>
            <a:r>
              <a:rPr lang="en-US" altLang="en-US" sz="2400" dirty="0">
                <a:solidFill>
                  <a:schemeClr val="tx1"/>
                </a:solidFill>
                <a:latin typeface="Arial (Body)"/>
              </a:rPr>
              <a:t>methods typically belong to the application’s default </a:t>
            </a:r>
            <a:r>
              <a:rPr lang="en-US" altLang="en-US" sz="2400" dirty="0">
                <a:solidFill>
                  <a:schemeClr val="tx1"/>
                </a:solidFill>
                <a:latin typeface="Courier New" panose="02070309020205020404" pitchFamily="49" charset="0"/>
                <a:cs typeface="Courier New" panose="02070309020205020404" pitchFamily="49" charset="0"/>
              </a:rPr>
              <a:t>Form1</a:t>
            </a:r>
            <a:r>
              <a:rPr lang="en-US" altLang="en-US" sz="2400" dirty="0">
                <a:solidFill>
                  <a:schemeClr val="tx1"/>
                </a:solidFill>
                <a:latin typeface="Arial (Body)"/>
              </a:rPr>
              <a:t> class</a:t>
            </a:r>
          </a:p>
          <a:p>
            <a:pPr marL="255651" indent="-255651" fontAlgn="base">
              <a:spcAft>
                <a:spcPct val="0"/>
              </a:spcAft>
              <a:buFont typeface="Arial" panose="020B0604020202020204" pitchFamily="34" charset="0"/>
              <a:buChar char="•"/>
            </a:pPr>
            <a:r>
              <a:rPr lang="en-US" altLang="en-US" sz="2400" dirty="0">
                <a:solidFill>
                  <a:schemeClr val="tx1"/>
                </a:solidFill>
                <a:latin typeface="Arial (Body)"/>
              </a:rPr>
              <a:t>In this book, methods are created inside the </a:t>
            </a:r>
            <a:r>
              <a:rPr lang="en-US" altLang="en-US" sz="2400" dirty="0">
                <a:solidFill>
                  <a:schemeClr val="tx1"/>
                </a:solidFill>
                <a:latin typeface="Courier New" panose="02070309020205020404" pitchFamily="49" charset="0"/>
                <a:cs typeface="Courier New" panose="02070309020205020404" pitchFamily="49" charset="0"/>
              </a:rPr>
              <a:t>Form1</a:t>
            </a:r>
            <a:r>
              <a:rPr lang="en-US" altLang="en-US" sz="2400" dirty="0">
                <a:solidFill>
                  <a:schemeClr val="tx1"/>
                </a:solidFill>
                <a:latin typeface="Arial (Body)"/>
              </a:rPr>
              <a:t> class</a:t>
            </a:r>
            <a:endParaRPr lang="en-US" sz="2400" dirty="0">
              <a:solidFill>
                <a:schemeClr val="tx1"/>
              </a:solidFill>
            </a:endParaRPr>
          </a:p>
        </p:txBody>
      </p:sp>
    </p:spTree>
    <p:extLst>
      <p:ext uri="{BB962C8B-B14F-4D97-AF65-F5344CB8AC3E}">
        <p14:creationId xmlns:p14="http://schemas.microsoft.com/office/powerpoint/2010/main" val="304329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Arial"/>
              </a:rPr>
              <a:t>Declaring Method Inside a Class </a:t>
            </a:r>
            <a:r>
              <a:rPr lang="en-US" altLang="en-US" sz="2000" dirty="0">
                <a:latin typeface="Times New Roman" panose="02020603050405020304" pitchFamily="18" charset="0"/>
                <a:cs typeface="Arial"/>
              </a:rPr>
              <a:t>(2 of 2)</a:t>
            </a:r>
            <a:endParaRPr lang="en-US" dirty="0"/>
          </a:p>
        </p:txBody>
      </p:sp>
      <p:sp>
        <p:nvSpPr>
          <p:cNvPr id="3" name="TextBox 2">
            <a:extLst>
              <a:ext uri="{FF2B5EF4-FFF2-40B4-BE49-F238E27FC236}">
                <a16:creationId xmlns:a16="http://schemas.microsoft.com/office/drawing/2014/main" id="{D41C9AF4-B697-A948-892F-AE8E4B56A3F9}"/>
              </a:ext>
            </a:extLst>
          </p:cNvPr>
          <p:cNvSpPr txBox="1"/>
          <p:nvPr/>
        </p:nvSpPr>
        <p:spPr>
          <a:xfrm>
            <a:off x="1009650" y="1793967"/>
            <a:ext cx="10153650" cy="3416320"/>
          </a:xfrm>
          <a:prstGeom prst="rect">
            <a:avLst/>
          </a:prstGeom>
          <a:noFill/>
        </p:spPr>
        <p:txBody>
          <a:bodyPr wrap="square" rtlCol="0">
            <a:spAutoFit/>
          </a:bodyPr>
          <a:lstStyle/>
          <a:p>
            <a:r>
              <a:rPr lang="en-US" dirty="0">
                <a:solidFill>
                  <a:srgbClr val="0000FF"/>
                </a:solidFill>
                <a:latin typeface="Cascadia Mono" panose="020B0609020000020004" pitchFamily="49" charset="0"/>
              </a:rPr>
              <a:t>namespace</a:t>
            </a:r>
            <a:r>
              <a:rPr lang="en-US" dirty="0">
                <a:solidFill>
                  <a:srgbClr val="000000"/>
                </a:solidFill>
                <a:latin typeface="Cascadia Mono" panose="020B0609020000020004" pitchFamily="49" charset="0"/>
              </a:rPr>
              <a:t> Example</a:t>
            </a:r>
          </a:p>
          <a:p>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public</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partial</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class</a:t>
            </a:r>
            <a:r>
              <a:rPr lang="en-US" dirty="0">
                <a:solidFill>
                  <a:srgbClr val="000000"/>
                </a:solidFill>
                <a:latin typeface="Cascadia Mono" panose="020B0609020000020004" pitchFamily="49" charset="0"/>
              </a:rPr>
              <a:t> </a:t>
            </a:r>
            <a:r>
              <a:rPr lang="en-US" dirty="0">
                <a:solidFill>
                  <a:srgbClr val="2B91AF"/>
                </a:solidFill>
                <a:latin typeface="Cascadia Mono" panose="020B0609020000020004" pitchFamily="49" charset="0"/>
              </a:rPr>
              <a:t>Form1</a:t>
            </a:r>
            <a:r>
              <a:rPr lang="en-US" dirty="0">
                <a:solidFill>
                  <a:srgbClr val="000000"/>
                </a:solidFill>
                <a:latin typeface="Cascadia Mono" panose="020B0609020000020004" pitchFamily="49" charset="0"/>
              </a:rPr>
              <a:t> : Form</a:t>
            </a:r>
          </a:p>
          <a:p>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public</a:t>
            </a:r>
            <a:r>
              <a:rPr lang="en-US" dirty="0">
                <a:solidFill>
                  <a:srgbClr val="000000"/>
                </a:solidFill>
                <a:latin typeface="Cascadia Mono" panose="020B0609020000020004" pitchFamily="49" charset="0"/>
              </a:rPr>
              <a:t> </a:t>
            </a:r>
            <a:r>
              <a:rPr lang="en-US" dirty="0">
                <a:solidFill>
                  <a:srgbClr val="2B91AF"/>
                </a:solidFill>
                <a:latin typeface="Cascadia Mono" panose="020B0609020000020004" pitchFamily="49" charset="0"/>
              </a:rPr>
              <a:t>Form1</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InitializeComponent</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p>
          <a:p>
            <a:endParaRPr lang="en-US" dirty="0">
              <a:solidFill>
                <a:srgbClr val="000000"/>
              </a:solidFill>
              <a:latin typeface="Cascadia Mono" panose="020B0609020000020004" pitchFamily="49" charset="0"/>
            </a:endParaRPr>
          </a:p>
          <a:p>
            <a:r>
              <a:rPr lang="en-US" dirty="0">
                <a:solidFill>
                  <a:srgbClr val="000000"/>
                </a:solidFill>
                <a:latin typeface="Cascadia Mono" panose="020B0609020000020004" pitchFamily="49" charset="0"/>
              </a:rPr>
              <a:t>        </a:t>
            </a:r>
            <a:r>
              <a:rPr lang="en-US" dirty="0">
                <a:solidFill>
                  <a:srgbClr val="008000"/>
                </a:solidFill>
                <a:latin typeface="Cascadia Mono" panose="020B0609020000020004" pitchFamily="49" charset="0"/>
              </a:rPr>
              <a:t>// Your method definitions will appear here, inside Form1 class.</a:t>
            </a:r>
            <a:endParaRPr lang="en-US" sz="1100" dirty="0">
              <a:solidFill>
                <a:srgbClr val="008000"/>
              </a:solidFill>
              <a:latin typeface="Cascadia Mono" panose="020B0609020000020004" pitchFamily="49" charset="0"/>
            </a:endParaRPr>
          </a:p>
          <a:p>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a:t>
            </a:r>
            <a:endParaRPr lang="en-US" dirty="0">
              <a:solidFill>
                <a:srgbClr val="008000"/>
              </a:solidFill>
              <a:latin typeface="Cascadia Mono" panose="020B0609020000020004" pitchFamily="49" charset="0"/>
            </a:endParaRPr>
          </a:p>
        </p:txBody>
      </p:sp>
    </p:spTree>
    <p:extLst>
      <p:ext uri="{BB962C8B-B14F-4D97-AF65-F5344CB8AC3E}">
        <p14:creationId xmlns:p14="http://schemas.microsoft.com/office/powerpoint/2010/main" val="367601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2510</Words>
  <Application>Microsoft Office PowerPoint</Application>
  <PresentationFormat>Widescreen</PresentationFormat>
  <Paragraphs>299</Paragraphs>
  <Slides>36</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8" baseType="lpstr">
      <vt:lpstr>Arial (Body)</vt:lpstr>
      <vt:lpstr>Noto Sans Symbols</vt:lpstr>
      <vt:lpstr>Arial</vt:lpstr>
      <vt:lpstr>Calibri</vt:lpstr>
      <vt:lpstr>Calibri Light</vt:lpstr>
      <vt:lpstr>Cascadia Code</vt:lpstr>
      <vt:lpstr>Cascadia Mono</vt:lpstr>
      <vt:lpstr>Courier New</vt:lpstr>
      <vt:lpstr>Symbol</vt:lpstr>
      <vt:lpstr>Times New Roman</vt:lpstr>
      <vt:lpstr>Office Theme</vt:lpstr>
      <vt:lpstr>Equation</vt:lpstr>
      <vt:lpstr>Methods</vt:lpstr>
      <vt:lpstr>Introduction to Methods</vt:lpstr>
      <vt:lpstr>Example (1 of 2)</vt:lpstr>
      <vt:lpstr>Example (2 of 2)</vt:lpstr>
      <vt:lpstr>void Methods</vt:lpstr>
      <vt:lpstr>The Method Header (1 of 2)</vt:lpstr>
      <vt:lpstr>The Method Header (2 of 2)</vt:lpstr>
      <vt:lpstr>Declaring Method Inside a Class (1 of 2)</vt:lpstr>
      <vt:lpstr>Declaring Method Inside a Class (2 of 2)</vt:lpstr>
      <vt:lpstr>Calling a Method (1 of 2)</vt:lpstr>
      <vt:lpstr>Calling a Method (2 of 2)</vt:lpstr>
      <vt:lpstr>Concept of Return Point</vt:lpstr>
      <vt:lpstr>Top-Down Design</vt:lpstr>
      <vt:lpstr>Passing Arguments to Methods</vt:lpstr>
      <vt:lpstr>Contents of Variables as Arguments</vt:lpstr>
      <vt:lpstr>Argument and Parameter Data Type Compatibility</vt:lpstr>
      <vt:lpstr>Passing Multiple Arguments</vt:lpstr>
      <vt:lpstr>Passing Multiple Arguments</vt:lpstr>
      <vt:lpstr>Named Arguments</vt:lpstr>
      <vt:lpstr>Default Arguments</vt:lpstr>
      <vt:lpstr>Passing Arguments by Reference (1 of 2)</vt:lpstr>
      <vt:lpstr>Passing Arguments by Reference (2 of 2)</vt:lpstr>
      <vt:lpstr>Using Output Parameters (1 of 2)</vt:lpstr>
      <vt:lpstr>Using Output Parameters (2 of 2)</vt:lpstr>
      <vt:lpstr>Value-Returning Methods</vt:lpstr>
      <vt:lpstr>Write Your Own Value-Returning Functions</vt:lpstr>
      <vt:lpstr>The return Statement</vt:lpstr>
      <vt:lpstr>Sample Code</vt:lpstr>
      <vt:lpstr>Returning Values to Variables</vt:lpstr>
      <vt:lpstr>Boolean Methods (1 of 2)</vt:lpstr>
      <vt:lpstr>Boolean Methods (2 of 2)</vt:lpstr>
      <vt:lpstr>Returning a String from a Method</vt:lpstr>
      <vt:lpstr>Debugging Methods (1 of 4)</vt:lpstr>
      <vt:lpstr>Debugging Methods (2 of 4)</vt:lpstr>
      <vt:lpstr>Debugging Methods (3 of 4)</vt:lpstr>
      <vt:lpstr>Debugging Methods (4 of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creator>Kwak, Myungjae</dc:creator>
  <cp:lastModifiedBy>Kwak, Myungjae</cp:lastModifiedBy>
  <cp:revision>1</cp:revision>
  <dcterms:created xsi:type="dcterms:W3CDTF">2024-07-09T00:19:17Z</dcterms:created>
  <dcterms:modified xsi:type="dcterms:W3CDTF">2024-07-09T00:51:04Z</dcterms:modified>
</cp:coreProperties>
</file>