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34" r:id="rId4"/>
    <p:sldId id="359" r:id="rId5"/>
    <p:sldId id="335" r:id="rId6"/>
    <p:sldId id="360" r:id="rId7"/>
    <p:sldId id="336" r:id="rId8"/>
    <p:sldId id="337" r:id="rId9"/>
    <p:sldId id="362" r:id="rId10"/>
    <p:sldId id="366" r:id="rId11"/>
    <p:sldId id="367" r:id="rId12"/>
    <p:sldId id="368" r:id="rId13"/>
    <p:sldId id="369" r:id="rId14"/>
    <p:sldId id="370" r:id="rId15"/>
    <p:sldId id="371" r:id="rId16"/>
    <p:sldId id="372" r:id="rId17"/>
    <p:sldId id="338" r:id="rId18"/>
    <p:sldId id="363" r:id="rId19"/>
    <p:sldId id="339" r:id="rId20"/>
    <p:sldId id="364" r:id="rId21"/>
    <p:sldId id="340" r:id="rId22"/>
    <p:sldId id="365" r:id="rId23"/>
    <p:sldId id="341" r:id="rId24"/>
    <p:sldId id="342" r:id="rId25"/>
    <p:sldId id="343"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100" d="100"/>
          <a:sy n="100"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233F-A103-7E1B-CA2E-919361EB3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3F6504-6F34-46C7-F345-25D35AE01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C0AB65-1868-6C4A-F298-69AE67619050}"/>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5" name="Footer Placeholder 4">
            <a:extLst>
              <a:ext uri="{FF2B5EF4-FFF2-40B4-BE49-F238E27FC236}">
                <a16:creationId xmlns:a16="http://schemas.microsoft.com/office/drawing/2014/main" id="{D8FD8527-B77A-E96B-0DC8-29034405B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76E5B-30CB-A169-F0B8-8E636B5E9C96}"/>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297144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F51-9291-9E73-E8D0-ED3C4D872F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82A71-4603-4841-175A-D75F4F215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8110B-5908-B1E2-7A5A-5B16283058E7}"/>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5" name="Footer Placeholder 4">
            <a:extLst>
              <a:ext uri="{FF2B5EF4-FFF2-40B4-BE49-F238E27FC236}">
                <a16:creationId xmlns:a16="http://schemas.microsoft.com/office/drawing/2014/main" id="{D72E81CB-8C81-73DF-F1E9-65DC6805E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270D7-5878-6D1B-114E-CEFC7697BAE1}"/>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346645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5AEE0-1BB3-08DA-3C60-2AFF30023A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52F6A3-47F5-461F-4DB3-4D1220A8C6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C101F-0125-E392-86D4-E8934CF614F9}"/>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5" name="Footer Placeholder 4">
            <a:extLst>
              <a:ext uri="{FF2B5EF4-FFF2-40B4-BE49-F238E27FC236}">
                <a16:creationId xmlns:a16="http://schemas.microsoft.com/office/drawing/2014/main" id="{F1C27C1A-DFBD-F0AD-DEB5-31F4830D7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799B4-B526-6777-ACCA-E159F4D68A6D}"/>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14921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49087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7/8/2024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273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308B-4F8D-BB8F-9182-2C64BFECEA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01B67-740E-E2E0-1253-1E2A312E2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E561A-BB47-F552-ED13-7968B12F951C}"/>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5" name="Footer Placeholder 4">
            <a:extLst>
              <a:ext uri="{FF2B5EF4-FFF2-40B4-BE49-F238E27FC236}">
                <a16:creationId xmlns:a16="http://schemas.microsoft.com/office/drawing/2014/main" id="{9F3D4FBE-90ED-82DF-5057-7D0143619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8FA6F-FEF2-9504-DB40-E9D5A829B1C7}"/>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80542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A6A3-404E-B13F-BD09-56B5156BC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A638A8-A892-0E4B-71C3-63AC0AF87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8A96BA-4C6B-FDBC-5269-B0913A2542F3}"/>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5" name="Footer Placeholder 4">
            <a:extLst>
              <a:ext uri="{FF2B5EF4-FFF2-40B4-BE49-F238E27FC236}">
                <a16:creationId xmlns:a16="http://schemas.microsoft.com/office/drawing/2014/main" id="{9A2D70CC-7114-5E46-3750-262C7DC0B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167CF-AFE8-446D-F9BB-731A5DD6A36A}"/>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365296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C930-8432-4E0C-228C-E4487A016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0EA9A-940F-2FBD-E804-2FAD9BDDA1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612BDF-6747-C262-2496-F76AC53AF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FF0FA-98F4-25F2-D416-DE6E14B1AB29}"/>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6" name="Footer Placeholder 5">
            <a:extLst>
              <a:ext uri="{FF2B5EF4-FFF2-40B4-BE49-F238E27FC236}">
                <a16:creationId xmlns:a16="http://schemas.microsoft.com/office/drawing/2014/main" id="{F2FBCEFD-9645-03C3-A5C2-CB76F4DD5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9A231-B482-F4DF-E2B0-8B62047363B9}"/>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9120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064D-2E68-23AC-110E-980E4C5EF0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54996A-C2E6-9E9F-DC08-89594D709D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4618D2-5EC7-CF41-41AA-0C88CF5FD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4656A-9121-AE08-199C-2B55E2C7A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119E44-FCFA-0D64-F311-E83E83E86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AEE2D-986A-0B7B-F8EB-AA55E3949B6D}"/>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8" name="Footer Placeholder 7">
            <a:extLst>
              <a:ext uri="{FF2B5EF4-FFF2-40B4-BE49-F238E27FC236}">
                <a16:creationId xmlns:a16="http://schemas.microsoft.com/office/drawing/2014/main" id="{D95B81F8-220C-FE90-11A4-D34D538FA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E9E7E8-9282-73CF-736F-3EF0BAE09124}"/>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3041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B225-8F3E-D535-19F8-82A4CB305F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31B930-F0F3-201E-3A30-2E1797D9AEB5}"/>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4" name="Footer Placeholder 3">
            <a:extLst>
              <a:ext uri="{FF2B5EF4-FFF2-40B4-BE49-F238E27FC236}">
                <a16:creationId xmlns:a16="http://schemas.microsoft.com/office/drawing/2014/main" id="{0F1F2660-C34A-0333-3A43-6CDDEF92B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E07DAA-6DC9-6622-E6EA-81EF47A3A4BA}"/>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20625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FC6C6B-BF15-688A-7E13-AE506D3C7765}"/>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3" name="Footer Placeholder 2">
            <a:extLst>
              <a:ext uri="{FF2B5EF4-FFF2-40B4-BE49-F238E27FC236}">
                <a16:creationId xmlns:a16="http://schemas.microsoft.com/office/drawing/2014/main" id="{BB4FABAE-0F3F-8BA3-669B-C132F8A09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D93FD-5732-523E-AC94-7E7E71410764}"/>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326611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13BF-913F-88E4-E7EA-C8F34D066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388D59-2EE8-E07A-4066-542B41BDA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A123F4-25C8-6799-B287-386DD945B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08C97-EDDE-2B45-C11F-B63A35232F67}"/>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6" name="Footer Placeholder 5">
            <a:extLst>
              <a:ext uri="{FF2B5EF4-FFF2-40B4-BE49-F238E27FC236}">
                <a16:creationId xmlns:a16="http://schemas.microsoft.com/office/drawing/2014/main" id="{22014AD9-3615-E590-C8CB-C250084F1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2CDAD-9127-40D9-2A6B-B90A4EA20F2C}"/>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14255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59C7-7D48-9FFA-061C-DF63D1151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B5E12E-85E8-314F-1994-B19859ABD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DDF63-29F8-8F2A-B23F-78DC32D06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6F986-643E-9104-A55D-79953DF280E8}"/>
              </a:ext>
            </a:extLst>
          </p:cNvPr>
          <p:cNvSpPr>
            <a:spLocks noGrp="1"/>
          </p:cNvSpPr>
          <p:nvPr>
            <p:ph type="dt" sz="half" idx="10"/>
          </p:nvPr>
        </p:nvSpPr>
        <p:spPr/>
        <p:txBody>
          <a:bodyPr/>
          <a:lstStyle/>
          <a:p>
            <a:fld id="{6CCBECBA-39B8-42AA-98DD-24A64E3C78F9}" type="datetimeFigureOut">
              <a:rPr lang="en-US" smtClean="0"/>
              <a:t>7/8/2024</a:t>
            </a:fld>
            <a:endParaRPr lang="en-US"/>
          </a:p>
        </p:txBody>
      </p:sp>
      <p:sp>
        <p:nvSpPr>
          <p:cNvPr id="6" name="Footer Placeholder 5">
            <a:extLst>
              <a:ext uri="{FF2B5EF4-FFF2-40B4-BE49-F238E27FC236}">
                <a16:creationId xmlns:a16="http://schemas.microsoft.com/office/drawing/2014/main" id="{11F755FD-3B2F-7BAE-9C37-48E5D16FD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465E4-D8CE-A912-2CC4-6E4553A72DA1}"/>
              </a:ext>
            </a:extLst>
          </p:cNvPr>
          <p:cNvSpPr>
            <a:spLocks noGrp="1"/>
          </p:cNvSpPr>
          <p:nvPr>
            <p:ph type="sldNum" sz="quarter" idx="12"/>
          </p:nvPr>
        </p:nvSpPr>
        <p:spPr/>
        <p:txBody>
          <a:bodyPr/>
          <a:lstStyle/>
          <a:p>
            <a:fld id="{433ACD38-3866-4D6C-9409-DF90470B0C8B}" type="slidenum">
              <a:rPr lang="en-US" smtClean="0"/>
              <a:t>‹#›</a:t>
            </a:fld>
            <a:endParaRPr lang="en-US"/>
          </a:p>
        </p:txBody>
      </p:sp>
    </p:spTree>
    <p:extLst>
      <p:ext uri="{BB962C8B-B14F-4D97-AF65-F5344CB8AC3E}">
        <p14:creationId xmlns:p14="http://schemas.microsoft.com/office/powerpoint/2010/main" val="183656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91BCD-4C5C-289D-BD1D-BFF5454CE9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F774B3-A627-0285-7227-42E4DE452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58CA0-080D-43B5-C1D5-9CA3FD4AB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BECBA-39B8-42AA-98DD-24A64E3C78F9}" type="datetimeFigureOut">
              <a:rPr lang="en-US" smtClean="0"/>
              <a:t>7/8/2024</a:t>
            </a:fld>
            <a:endParaRPr lang="en-US"/>
          </a:p>
        </p:txBody>
      </p:sp>
      <p:sp>
        <p:nvSpPr>
          <p:cNvPr id="5" name="Footer Placeholder 4">
            <a:extLst>
              <a:ext uri="{FF2B5EF4-FFF2-40B4-BE49-F238E27FC236}">
                <a16:creationId xmlns:a16="http://schemas.microsoft.com/office/drawing/2014/main" id="{37233E17-78C0-3F48-F2D6-3489ADD223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D2A57C-6EB4-57CF-384C-9845B873A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ACD38-3866-4D6C-9409-DF90470B0C8B}" type="slidenum">
              <a:rPr lang="en-US" smtClean="0"/>
              <a:t>‹#›</a:t>
            </a:fld>
            <a:endParaRPr lang="en-US"/>
          </a:p>
        </p:txBody>
      </p:sp>
    </p:spTree>
    <p:extLst>
      <p:ext uri="{BB962C8B-B14F-4D97-AF65-F5344CB8AC3E}">
        <p14:creationId xmlns:p14="http://schemas.microsoft.com/office/powerpoint/2010/main" val="48193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2934-A009-E50D-D8FA-3B827F2DB691}"/>
              </a:ext>
            </a:extLst>
          </p:cNvPr>
          <p:cNvSpPr>
            <a:spLocks noGrp="1"/>
          </p:cNvSpPr>
          <p:nvPr>
            <p:ph type="ctrTitle"/>
          </p:nvPr>
        </p:nvSpPr>
        <p:spPr/>
        <p:txBody>
          <a:bodyPr/>
          <a:lstStyle/>
          <a:p>
            <a:r>
              <a:rPr lang="en-US" dirty="0"/>
              <a:t>Structured Data</a:t>
            </a:r>
          </a:p>
        </p:txBody>
      </p:sp>
      <p:sp>
        <p:nvSpPr>
          <p:cNvPr id="3" name="Subtitle 2">
            <a:extLst>
              <a:ext uri="{FF2B5EF4-FFF2-40B4-BE49-F238E27FC236}">
                <a16:creationId xmlns:a16="http://schemas.microsoft.com/office/drawing/2014/main" id="{219F9FE5-D33C-EF37-5562-FE6114DF4A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577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8EAF-BB85-4B2E-BFE5-5503008DADA0}"/>
              </a:ext>
            </a:extLst>
          </p:cNvPr>
          <p:cNvSpPr>
            <a:spLocks noGrp="1"/>
          </p:cNvSpPr>
          <p:nvPr>
            <p:ph type="title"/>
          </p:nvPr>
        </p:nvSpPr>
        <p:spPr>
          <a:xfrm>
            <a:off x="1562100" y="365125"/>
            <a:ext cx="9791700" cy="1325563"/>
          </a:xfrm>
        </p:spPr>
        <p:txBody>
          <a:bodyPr>
            <a:normAutofit/>
          </a:bodyPr>
          <a:lstStyle/>
          <a:p>
            <a:r>
              <a:rPr lang="en-US" altLang="en-US" sz="4000" dirty="0">
                <a:latin typeface="Times New Roman" panose="02020603050405020304" pitchFamily="18" charset="0"/>
                <a:cs typeface="Arial"/>
              </a:rPr>
              <a:t>The </a:t>
            </a:r>
            <a:r>
              <a:rPr lang="en-US" altLang="en-US" sz="4000" dirty="0" err="1">
                <a:latin typeface="Courier New" panose="02070309020205020404" pitchFamily="49" charset="0"/>
                <a:cs typeface="Courier New" panose="02070309020205020404" pitchFamily="49" charset="0"/>
              </a:rPr>
              <a:t>DateTime</a:t>
            </a:r>
            <a:r>
              <a:rPr lang="en-US" altLang="en-US" sz="4000" dirty="0">
                <a:latin typeface="Times New Roman" panose="02020603050405020304" pitchFamily="18" charset="0"/>
                <a:cs typeface="Arial"/>
              </a:rPr>
              <a:t> and </a:t>
            </a:r>
            <a:r>
              <a:rPr lang="en-US" altLang="en-US" sz="4000" dirty="0" err="1">
                <a:latin typeface="Courier New" panose="02070309020205020404" pitchFamily="49" charset="0"/>
                <a:cs typeface="Courier New" panose="02070309020205020404" pitchFamily="49" charset="0"/>
              </a:rPr>
              <a:t>TimeSpan</a:t>
            </a:r>
            <a:r>
              <a:rPr lang="en-US" altLang="en-US" sz="4000" dirty="0">
                <a:latin typeface="Times New Roman" panose="02020603050405020304" pitchFamily="18" charset="0"/>
                <a:cs typeface="Arial"/>
              </a:rPr>
              <a:t> Structures</a:t>
            </a:r>
            <a:endParaRPr lang="en-US" sz="4000" dirty="0"/>
          </a:p>
        </p:txBody>
      </p:sp>
      <p:sp>
        <p:nvSpPr>
          <p:cNvPr id="3" name="Text Placeholder 2">
            <a:extLst>
              <a:ext uri="{FF2B5EF4-FFF2-40B4-BE49-F238E27FC236}">
                <a16:creationId xmlns:a16="http://schemas.microsoft.com/office/drawing/2014/main" id="{257D15CC-E6D1-4713-A81F-9B0075CA4E0C}"/>
              </a:ext>
            </a:extLst>
          </p:cNvPr>
          <p:cNvSpPr>
            <a:spLocks noGrp="1"/>
          </p:cNvSpPr>
          <p:nvPr>
            <p:ph type="body" idx="1"/>
          </p:nvPr>
        </p:nvSpPr>
        <p:spPr>
          <a:xfrm>
            <a:off x="1562100" y="1825625"/>
            <a:ext cx="9791700" cy="4351338"/>
          </a:xfrm>
        </p:spPr>
        <p:txBody>
          <a:bodyPr/>
          <a:lstStyle/>
          <a:p>
            <a:r>
              <a:rPr lang="en-US" sz="2400" dirty="0"/>
              <a:t>In .NET, the </a:t>
            </a:r>
            <a:r>
              <a:rPr lang="en-US" sz="2400" b="1" dirty="0" err="1">
                <a:latin typeface="Courier New" panose="02070309020205020404" pitchFamily="49" charset="0"/>
                <a:cs typeface="Courier New" panose="02070309020205020404" pitchFamily="49" charset="0"/>
              </a:rPr>
              <a:t>DateTime</a:t>
            </a:r>
            <a:r>
              <a:rPr lang="en-US" sz="2400" dirty="0"/>
              <a:t> structure stores a  date, a time, or both</a:t>
            </a:r>
          </a:p>
          <a:p>
            <a:r>
              <a:rPr lang="en-US" sz="2400" dirty="0"/>
              <a:t>In .NET, the </a:t>
            </a:r>
            <a:r>
              <a:rPr lang="en-US" sz="2400" b="1" dirty="0" err="1">
                <a:latin typeface="Courier New" panose="02070309020205020404" pitchFamily="49" charset="0"/>
                <a:cs typeface="Courier New" panose="02070309020205020404" pitchFamily="49" charset="0"/>
              </a:rPr>
              <a:t>TimeSpan</a:t>
            </a:r>
            <a:r>
              <a:rPr lang="en-US" sz="2400" dirty="0"/>
              <a:t> structure stores information about a time interval</a:t>
            </a:r>
          </a:p>
        </p:txBody>
      </p:sp>
    </p:spTree>
    <p:extLst>
      <p:ext uri="{BB962C8B-B14F-4D97-AF65-F5344CB8AC3E}">
        <p14:creationId xmlns:p14="http://schemas.microsoft.com/office/powerpoint/2010/main" val="143803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60B-D889-4CD1-81C9-5CFDFF54D797}"/>
              </a:ext>
            </a:extLst>
          </p:cNvPr>
          <p:cNvSpPr>
            <a:spLocks noGrp="1"/>
          </p:cNvSpPr>
          <p:nvPr>
            <p:ph type="title"/>
          </p:nvPr>
        </p:nvSpPr>
        <p:spPr>
          <a:xfrm>
            <a:off x="1295400" y="365125"/>
            <a:ext cx="10058400" cy="1325563"/>
          </a:xfrm>
        </p:spPr>
        <p:txBody>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Structure</a:t>
            </a:r>
          </a:p>
        </p:txBody>
      </p:sp>
      <p:sp>
        <p:nvSpPr>
          <p:cNvPr id="3" name="Text Placeholder 2">
            <a:extLst>
              <a:ext uri="{FF2B5EF4-FFF2-40B4-BE49-F238E27FC236}">
                <a16:creationId xmlns:a16="http://schemas.microsoft.com/office/drawing/2014/main" id="{453FCD97-E728-46A3-B6A0-A882F0759119}"/>
              </a:ext>
            </a:extLst>
          </p:cNvPr>
          <p:cNvSpPr>
            <a:spLocks noGrp="1"/>
          </p:cNvSpPr>
          <p:nvPr>
            <p:ph type="body" idx="1"/>
          </p:nvPr>
        </p:nvSpPr>
        <p:spPr>
          <a:xfrm>
            <a:off x="1524000" y="1825625"/>
            <a:ext cx="8591550" cy="4351338"/>
          </a:xfrm>
        </p:spPr>
        <p:txBody>
          <a:bodyPr/>
          <a:lstStyle/>
          <a:p>
            <a:r>
              <a:rPr lang="en-US" sz="2400" dirty="0"/>
              <a:t>The date and time values are stored internally as:</a:t>
            </a:r>
          </a:p>
          <a:p>
            <a:pPr lvl="1"/>
            <a:r>
              <a:rPr lang="en-US" dirty="0"/>
              <a:t>Month: an integer in the range of 1 – 12</a:t>
            </a:r>
          </a:p>
          <a:p>
            <a:pPr lvl="1"/>
            <a:r>
              <a:rPr lang="en-US" dirty="0"/>
              <a:t>Day: an integer in the range of 1 – 31</a:t>
            </a:r>
          </a:p>
          <a:p>
            <a:pPr lvl="1"/>
            <a:r>
              <a:rPr lang="en-US" dirty="0"/>
              <a:t>Year: an integer in the range of 1 – 9999</a:t>
            </a:r>
          </a:p>
          <a:p>
            <a:pPr lvl="1"/>
            <a:r>
              <a:rPr lang="en-US" dirty="0"/>
              <a:t>Hour: an integer in the range of 0 – 23</a:t>
            </a:r>
          </a:p>
          <a:p>
            <a:pPr lvl="1"/>
            <a:r>
              <a:rPr lang="en-US" dirty="0"/>
              <a:t>Minute: an integer in the range of 0 – 59</a:t>
            </a:r>
          </a:p>
          <a:p>
            <a:pPr lvl="1"/>
            <a:r>
              <a:rPr lang="en-US" dirty="0"/>
              <a:t>Second: an integer in the range of 0 – 59</a:t>
            </a:r>
          </a:p>
          <a:p>
            <a:pPr lvl="1"/>
            <a:r>
              <a:rPr lang="en-US" dirty="0"/>
              <a:t>Millisecond: an integer in the range of 0 - 999</a:t>
            </a:r>
          </a:p>
        </p:txBody>
      </p:sp>
    </p:spTree>
    <p:extLst>
      <p:ext uri="{BB962C8B-B14F-4D97-AF65-F5344CB8AC3E}">
        <p14:creationId xmlns:p14="http://schemas.microsoft.com/office/powerpoint/2010/main" val="63392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60B-D889-4CD1-81C9-5CFDFF54D797}"/>
              </a:ext>
            </a:extLst>
          </p:cNvPr>
          <p:cNvSpPr>
            <a:spLocks noGrp="1"/>
          </p:cNvSpPr>
          <p:nvPr>
            <p:ph type="title"/>
          </p:nvPr>
        </p:nvSpPr>
        <p:spPr>
          <a:xfrm>
            <a:off x="1419223" y="346075"/>
            <a:ext cx="9677401" cy="1325563"/>
          </a:xfrm>
        </p:spPr>
        <p:txBody>
          <a:bodyPr>
            <a:normAutofit/>
          </a:bodyPr>
          <a:lstStyle/>
          <a:p>
            <a:r>
              <a:rPr lang="en-US" sz="4000" dirty="0">
                <a:latin typeface="Times New Roman" panose="02020603050405020304" pitchFamily="18" charset="0"/>
                <a:cs typeface="Times New Roman" panose="02020603050405020304" pitchFamily="18" charset="0"/>
              </a:rPr>
              <a:t>Create an Instance of the </a:t>
            </a:r>
            <a:r>
              <a:rPr lang="en-US" sz="4000" dirty="0" err="1">
                <a:latin typeface="Times New Roman" panose="02020603050405020304" pitchFamily="18" charset="0"/>
                <a:cs typeface="Times New Roman" panose="02020603050405020304" pitchFamily="18" charset="0"/>
              </a:rPr>
              <a:t>DateTime</a:t>
            </a:r>
            <a:r>
              <a:rPr lang="en-US" sz="4000" dirty="0">
                <a:latin typeface="Times New Roman" panose="02020603050405020304" pitchFamily="18" charset="0"/>
                <a:cs typeface="Times New Roman" panose="02020603050405020304" pitchFamily="18" charset="0"/>
              </a:rPr>
              <a:t> Structure</a:t>
            </a:r>
          </a:p>
        </p:txBody>
      </p:sp>
      <p:sp>
        <p:nvSpPr>
          <p:cNvPr id="3" name="Text Placeholder 2">
            <a:extLst>
              <a:ext uri="{FF2B5EF4-FFF2-40B4-BE49-F238E27FC236}">
                <a16:creationId xmlns:a16="http://schemas.microsoft.com/office/drawing/2014/main" id="{453FCD97-E728-46A3-B6A0-A882F0759119}"/>
              </a:ext>
            </a:extLst>
          </p:cNvPr>
          <p:cNvSpPr>
            <a:spLocks noGrp="1"/>
          </p:cNvSpPr>
          <p:nvPr>
            <p:ph type="body" idx="1"/>
          </p:nvPr>
        </p:nvSpPr>
        <p:spPr>
          <a:xfrm>
            <a:off x="1676400" y="1825625"/>
            <a:ext cx="9239250" cy="4351338"/>
          </a:xfrm>
        </p:spPr>
        <p:txBody>
          <a:bodyPr/>
          <a:lstStyle/>
          <a:p>
            <a:r>
              <a:rPr lang="en-US" sz="2200" dirty="0"/>
              <a:t>The following creates an instance of the </a:t>
            </a:r>
            <a:r>
              <a:rPr lang="en-US" sz="2200" dirty="0" err="1">
                <a:latin typeface="Courier New" panose="02070309020205020404" pitchFamily="49" charset="0"/>
                <a:cs typeface="Courier New" panose="02070309020205020404" pitchFamily="49" charset="0"/>
              </a:rPr>
              <a:t>DateTime</a:t>
            </a:r>
            <a:r>
              <a:rPr lang="en-US" sz="2200" dirty="0"/>
              <a:t> structure named </a:t>
            </a:r>
            <a:r>
              <a:rPr lang="en-US" sz="2200" dirty="0">
                <a:latin typeface="Courier New" panose="02070309020205020404" pitchFamily="49" charset="0"/>
                <a:cs typeface="Courier New" panose="02070309020205020404" pitchFamily="49" charset="0"/>
              </a:rPr>
              <a:t>dt</a:t>
            </a:r>
            <a:r>
              <a:rPr lang="en-US" sz="2200" dirty="0"/>
              <a:t>, set to the default date of January 1, 0001, 12:00:00 AM, 0 milliseconds:</a:t>
            </a:r>
          </a:p>
          <a:p>
            <a:pPr marL="487350" lvl="1" indent="0">
              <a:buNone/>
            </a:pPr>
            <a:r>
              <a:rPr lang="en-US" sz="1800" dirty="0" err="1">
                <a:latin typeface="Courier New" panose="02070309020205020404" pitchFamily="49" charset="0"/>
                <a:cs typeface="Courier New" panose="02070309020205020404" pitchFamily="49" charset="0"/>
              </a:rPr>
              <a:t>DateTime</a:t>
            </a:r>
            <a:r>
              <a:rPr lang="en-US" sz="1800" dirty="0">
                <a:latin typeface="Courier New" panose="02070309020205020404" pitchFamily="49" charset="0"/>
                <a:cs typeface="Courier New" panose="02070309020205020404" pitchFamily="49" charset="0"/>
              </a:rPr>
              <a:t> dt = new </a:t>
            </a:r>
            <a:r>
              <a:rPr lang="en-US" sz="1800" dirty="0" err="1">
                <a:latin typeface="Courier New" panose="02070309020205020404" pitchFamily="49" charset="0"/>
                <a:cs typeface="Courier New" panose="02070309020205020404" pitchFamily="49" charset="0"/>
              </a:rPr>
              <a:t>DateTime</a:t>
            </a:r>
            <a:r>
              <a:rPr lang="en-US" sz="1800" dirty="0">
                <a:latin typeface="Courier New" panose="02070309020205020404" pitchFamily="49" charset="0"/>
                <a:cs typeface="Courier New" panose="02070309020205020404" pitchFamily="49" charset="0"/>
              </a:rPr>
              <a:t>();</a:t>
            </a:r>
          </a:p>
          <a:p>
            <a:r>
              <a:rPr lang="en-US" sz="2200" dirty="0"/>
              <a:t>To change individual date and time properties use:</a:t>
            </a:r>
          </a:p>
          <a:p>
            <a:pPr marL="887400" lvl="2" indent="0">
              <a:spcBef>
                <a:spcPts val="0"/>
              </a:spcBef>
              <a:buNone/>
            </a:pPr>
            <a:r>
              <a:rPr lang="en-US" dirty="0">
                <a:latin typeface="Courier New" panose="02070309020205020404" pitchFamily="49" charset="0"/>
                <a:cs typeface="Courier New" panose="02070309020205020404" pitchFamily="49" charset="0"/>
              </a:rPr>
              <a:t>Datetime dt = new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a:t>
            </a:r>
          </a:p>
          <a:p>
            <a:pPr marL="887400" lvl="2" indent="0">
              <a:spcBef>
                <a:spcPts val="0"/>
              </a:spcBef>
              <a:buNone/>
            </a:pPr>
            <a:r>
              <a:rPr lang="en-US" dirty="0" err="1">
                <a:latin typeface="Courier New" panose="02070309020205020404" pitchFamily="49" charset="0"/>
                <a:cs typeface="Courier New" panose="02070309020205020404" pitchFamily="49" charset="0"/>
              </a:rPr>
              <a:t>dt.Month</a:t>
            </a:r>
            <a:r>
              <a:rPr lang="en-US" dirty="0">
                <a:latin typeface="Courier New" panose="02070309020205020404" pitchFamily="49" charset="0"/>
                <a:cs typeface="Courier New" panose="02070309020205020404" pitchFamily="49" charset="0"/>
              </a:rPr>
              <a:t> = 12;</a:t>
            </a:r>
          </a:p>
          <a:p>
            <a:pPr marL="887400" lvl="2" indent="0">
              <a:spcBef>
                <a:spcPts val="0"/>
              </a:spcBef>
              <a:buNone/>
            </a:pPr>
            <a:r>
              <a:rPr lang="en-US" dirty="0" err="1">
                <a:latin typeface="Courier New" panose="02070309020205020404" pitchFamily="49" charset="0"/>
                <a:cs typeface="Courier New" panose="02070309020205020404" pitchFamily="49" charset="0"/>
              </a:rPr>
              <a:t>dt.Day</a:t>
            </a:r>
            <a:r>
              <a:rPr lang="en-US" dirty="0">
                <a:latin typeface="Courier New" panose="02070309020205020404" pitchFamily="49" charset="0"/>
                <a:cs typeface="Courier New" panose="02070309020205020404" pitchFamily="49" charset="0"/>
              </a:rPr>
              <a:t> = 15;</a:t>
            </a:r>
          </a:p>
          <a:p>
            <a:pPr marL="887400" lvl="2" indent="0">
              <a:spcBef>
                <a:spcPts val="0"/>
              </a:spcBef>
              <a:buNone/>
            </a:pPr>
            <a:r>
              <a:rPr lang="en-US" dirty="0" err="1">
                <a:latin typeface="Courier New" panose="02070309020205020404" pitchFamily="49" charset="0"/>
                <a:cs typeface="Courier New" panose="02070309020205020404" pitchFamily="49" charset="0"/>
              </a:rPr>
              <a:t>dt.Year</a:t>
            </a:r>
            <a:r>
              <a:rPr lang="en-US" dirty="0">
                <a:latin typeface="Courier New" panose="02070309020205020404" pitchFamily="49" charset="0"/>
                <a:cs typeface="Courier New" panose="02070309020205020404" pitchFamily="49" charset="0"/>
              </a:rPr>
              <a:t> = 2019;</a:t>
            </a:r>
          </a:p>
          <a:p>
            <a:pPr marL="887400" lvl="2" indent="0">
              <a:spcBef>
                <a:spcPts val="0"/>
              </a:spcBef>
              <a:buNone/>
            </a:pPr>
            <a:r>
              <a:rPr lang="en-US" dirty="0" err="1">
                <a:latin typeface="Courier New" panose="02070309020205020404" pitchFamily="49" charset="0"/>
                <a:cs typeface="Courier New" panose="02070309020205020404" pitchFamily="49" charset="0"/>
              </a:rPr>
              <a:t>dt.Hour</a:t>
            </a:r>
            <a:r>
              <a:rPr lang="en-US" dirty="0">
                <a:latin typeface="Courier New" panose="02070309020205020404" pitchFamily="49" charset="0"/>
                <a:cs typeface="Courier New" panose="02070309020205020404" pitchFamily="49" charset="0"/>
              </a:rPr>
              <a:t> = 13;</a:t>
            </a:r>
          </a:p>
          <a:p>
            <a:pPr marL="887400" lvl="2" indent="0">
              <a:spcBef>
                <a:spcPts val="0"/>
              </a:spcBef>
              <a:buNone/>
            </a:pPr>
            <a:r>
              <a:rPr lang="en-US" dirty="0" err="1">
                <a:latin typeface="Courier New" panose="02070309020205020404" pitchFamily="49" charset="0"/>
                <a:cs typeface="Courier New" panose="02070309020205020404" pitchFamily="49" charset="0"/>
              </a:rPr>
              <a:t>dt.Minute</a:t>
            </a:r>
            <a:r>
              <a:rPr lang="en-US" dirty="0">
                <a:latin typeface="Courier New" panose="02070309020205020404" pitchFamily="49" charset="0"/>
                <a:cs typeface="Courier New" panose="02070309020205020404" pitchFamily="49" charset="0"/>
              </a:rPr>
              <a:t> = 30;</a:t>
            </a:r>
          </a:p>
          <a:p>
            <a:pPr marL="887400" lvl="2" indent="0">
              <a:spcBef>
                <a:spcPts val="0"/>
              </a:spcBef>
              <a:buNone/>
            </a:pPr>
            <a:r>
              <a:rPr lang="en-US" dirty="0" err="1">
                <a:latin typeface="Courier New" panose="02070309020205020404" pitchFamily="49" charset="0"/>
                <a:cs typeface="Courier New" panose="02070309020205020404" pitchFamily="49" charset="0"/>
              </a:rPr>
              <a:t>dt.Second</a:t>
            </a:r>
            <a:r>
              <a:rPr lang="en-US" dirty="0">
                <a:latin typeface="Courier New" panose="02070309020205020404" pitchFamily="49" charset="0"/>
                <a:cs typeface="Courier New" panose="02070309020205020404" pitchFamily="49" charset="0"/>
              </a:rPr>
              <a:t> = 0;</a:t>
            </a:r>
          </a:p>
          <a:p>
            <a:pPr marL="887400" lvl="2" indent="0">
              <a:spcBef>
                <a:spcPts val="0"/>
              </a:spcBef>
              <a:buNone/>
            </a:pPr>
            <a:r>
              <a:rPr lang="en-US" dirty="0" err="1">
                <a:latin typeface="Courier New" panose="02070309020205020404" pitchFamily="49" charset="0"/>
                <a:cs typeface="Courier New" panose="02070309020205020404" pitchFamily="49" charset="0"/>
              </a:rPr>
              <a:t>dt.Millisecond</a:t>
            </a:r>
            <a:r>
              <a:rPr lang="en-US" dirty="0">
                <a:latin typeface="Courier New" panose="02070309020205020404" pitchFamily="49" charset="0"/>
                <a:cs typeface="Courier New" panose="02070309020205020404" pitchFamily="49" charset="0"/>
              </a:rPr>
              <a:t> = 0;</a:t>
            </a:r>
          </a:p>
          <a:p>
            <a:pPr>
              <a:spcBef>
                <a:spcPts val="1200"/>
              </a:spcBef>
            </a:pPr>
            <a:r>
              <a:rPr lang="en-US" sz="1800" dirty="0">
                <a:cs typeface="Courier New" panose="02070309020205020404" pitchFamily="49" charset="0"/>
              </a:rPr>
              <a:t>Now </a:t>
            </a:r>
            <a:r>
              <a:rPr lang="en-US" sz="1800" dirty="0">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set to December 15, 2019 at 1:30:00 PM</a:t>
            </a:r>
          </a:p>
          <a:p>
            <a:pPr marL="0" indent="0">
              <a:buNone/>
            </a:pPr>
            <a:endParaRPr lang="en-US" sz="2400" dirty="0"/>
          </a:p>
        </p:txBody>
      </p:sp>
    </p:spTree>
    <p:extLst>
      <p:ext uri="{BB962C8B-B14F-4D97-AF65-F5344CB8AC3E}">
        <p14:creationId xmlns:p14="http://schemas.microsoft.com/office/powerpoint/2010/main" val="156385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60B-D889-4CD1-81C9-5CFDFF54D797}"/>
              </a:ext>
            </a:extLst>
          </p:cNvPr>
          <p:cNvSpPr>
            <a:spLocks noGrp="1"/>
          </p:cNvSpPr>
          <p:nvPr>
            <p:ph type="title"/>
          </p:nvPr>
        </p:nvSpPr>
        <p:spPr>
          <a:xfrm>
            <a:off x="838200" y="365125"/>
            <a:ext cx="9458325" cy="1325563"/>
          </a:xfrm>
        </p:spPr>
        <p:txBody>
          <a:bodyPr>
            <a:normAutofit/>
          </a:bodyPr>
          <a:lstStyle/>
          <a:p>
            <a:r>
              <a:rPr lang="en-US" dirty="0">
                <a:latin typeface="Times New Roman" panose="02020603050405020304" pitchFamily="18" charset="0"/>
                <a:cs typeface="Times New Roman" panose="02020603050405020304" pitchFamily="18" charset="0"/>
              </a:rPr>
              <a:t>Dealing with the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Structure</a:t>
            </a:r>
          </a:p>
        </p:txBody>
      </p:sp>
      <p:sp>
        <p:nvSpPr>
          <p:cNvPr id="3" name="Text Placeholder 2">
            <a:extLst>
              <a:ext uri="{FF2B5EF4-FFF2-40B4-BE49-F238E27FC236}">
                <a16:creationId xmlns:a16="http://schemas.microsoft.com/office/drawing/2014/main" id="{453FCD97-E728-46A3-B6A0-A882F0759119}"/>
              </a:ext>
            </a:extLst>
          </p:cNvPr>
          <p:cNvSpPr>
            <a:spLocks noGrp="1"/>
          </p:cNvSpPr>
          <p:nvPr>
            <p:ph type="body" idx="1"/>
          </p:nvPr>
        </p:nvSpPr>
        <p:spPr>
          <a:xfrm>
            <a:off x="838200" y="1920875"/>
            <a:ext cx="10515600" cy="4351338"/>
          </a:xfrm>
        </p:spPr>
        <p:txBody>
          <a:bodyPr>
            <a:normAutofit/>
          </a:bodyPr>
          <a:lstStyle/>
          <a:p>
            <a:r>
              <a:rPr lang="en-US" sz="2400" dirty="0"/>
              <a:t>To display the current date and time:</a:t>
            </a:r>
          </a:p>
          <a:p>
            <a:pPr marL="487350" lvl="1" indent="0">
              <a:buNone/>
            </a:pPr>
            <a:r>
              <a:rPr lang="en-US" sz="2000" dirty="0" err="1">
                <a:latin typeface="Courier New" panose="02070309020205020404" pitchFamily="49" charset="0"/>
                <a:cs typeface="Courier New" panose="02070309020205020404" pitchFamily="49" charset="0"/>
              </a:rPr>
              <a:t>DateTime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currentDateTime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DateTime.Now</a:t>
            </a:r>
            <a:r>
              <a:rPr lang="en-US" sz="2000" dirty="0">
                <a:latin typeface="Courier New" panose="02070309020205020404" pitchFamily="49" charset="0"/>
                <a:cs typeface="Courier New" panose="02070309020205020404" pitchFamily="49" charset="0"/>
              </a:rPr>
              <a:t>;</a:t>
            </a:r>
          </a:p>
          <a:p>
            <a:r>
              <a:rPr lang="en-US" sz="2400" dirty="0"/>
              <a:t>To convert a string to a </a:t>
            </a:r>
            <a:r>
              <a:rPr lang="en-US" sz="2400" dirty="0" err="1">
                <a:latin typeface="Courier New" panose="02070309020205020404" pitchFamily="49" charset="0"/>
                <a:cs typeface="Courier New" panose="02070309020205020404" pitchFamily="49" charset="0"/>
              </a:rPr>
              <a:t>DateTime</a:t>
            </a:r>
            <a:r>
              <a:rPr lang="en-US" sz="2400" dirty="0"/>
              <a:t> structure:</a:t>
            </a:r>
          </a:p>
          <a:p>
            <a:pPr marL="887400" lvl="2" indent="0">
              <a:spcBef>
                <a:spcPts val="0"/>
              </a:spcBef>
              <a:buNone/>
            </a:pPr>
            <a:r>
              <a:rPr lang="en-US" sz="2400" dirty="0" err="1">
                <a:latin typeface="Courier New" panose="02070309020205020404" pitchFamily="49" charset="0"/>
                <a:cs typeface="Courier New" panose="02070309020205020404" pitchFamily="49" charset="0"/>
              </a:rPr>
              <a:t>Datetime.TryParse</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out </a:t>
            </a:r>
            <a:r>
              <a:rPr lang="en-US" sz="2400" i="1" dirty="0" err="1">
                <a:latin typeface="Courier New" panose="02070309020205020404" pitchFamily="49" charset="0"/>
                <a:cs typeface="Courier New" panose="02070309020205020404" pitchFamily="49" charset="0"/>
              </a:rPr>
              <a:t>targetVariable</a:t>
            </a:r>
            <a:r>
              <a:rPr lang="en-US" sz="2400" dirty="0">
                <a:latin typeface="Courier New" panose="02070309020205020404" pitchFamily="49" charset="0"/>
                <a:cs typeface="Courier New" panose="02070309020205020404" pitchFamily="49" charset="0"/>
              </a:rPr>
              <a:t>)</a:t>
            </a:r>
          </a:p>
          <a:p>
            <a:r>
              <a:rPr lang="en-US" sz="2400" dirty="0" err="1">
                <a:cs typeface="Courier New" panose="02070309020205020404" pitchFamily="49" charset="0"/>
              </a:rPr>
              <a:t>DateTimePicker</a:t>
            </a:r>
            <a:r>
              <a:rPr lang="en-US" sz="2400" dirty="0">
                <a:cs typeface="Courier New" panose="02070309020205020404" pitchFamily="49" charset="0"/>
              </a:rPr>
              <a:t> control (in Toolbox’s </a:t>
            </a:r>
            <a:r>
              <a:rPr lang="en-US" sz="2400" i="1" dirty="0">
                <a:cs typeface="Courier New" panose="02070309020205020404" pitchFamily="49" charset="0"/>
              </a:rPr>
              <a:t>Common Controls</a:t>
            </a:r>
            <a:r>
              <a:rPr lang="en-US" sz="2400" dirty="0">
                <a:cs typeface="Courier New" panose="02070309020205020404" pitchFamily="49" charset="0"/>
              </a:rPr>
              <a:t> group) allows user to select dates</a:t>
            </a:r>
          </a:p>
          <a:p>
            <a:r>
              <a:rPr lang="en-US" sz="2400" dirty="0">
                <a:cs typeface="Courier New" panose="02070309020205020404" pitchFamily="49" charset="0"/>
              </a:rPr>
              <a:t>Can compare </a:t>
            </a:r>
            <a:r>
              <a:rPr lang="en-US" sz="2400" dirty="0" err="1">
                <a:latin typeface="Courier New" panose="02070309020205020404" pitchFamily="49" charset="0"/>
                <a:cs typeface="Courier New" panose="02070309020205020404" pitchFamily="49" charset="0"/>
              </a:rPr>
              <a:t>DateTime</a:t>
            </a:r>
            <a:r>
              <a:rPr lang="en-US" sz="2400" dirty="0">
                <a:cs typeface="Courier New" panose="02070309020205020404" pitchFamily="49" charset="0"/>
              </a:rPr>
              <a:t> objects using relational operators. For example: </a:t>
            </a:r>
            <a:r>
              <a:rPr lang="en-US" sz="2400" dirty="0">
                <a:latin typeface="Courier New" panose="02070309020205020404" pitchFamily="49" charset="0"/>
                <a:cs typeface="Courier New" panose="02070309020205020404" pitchFamily="49" charset="0"/>
              </a:rPr>
              <a:t>obj1 &gt; obj2 </a:t>
            </a:r>
            <a:r>
              <a:rPr lang="en-US" sz="2400" dirty="0">
                <a:cs typeface="Courier New" panose="02070309020205020404" pitchFamily="49" charset="0"/>
              </a:rPr>
              <a:t>will be </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if </a:t>
            </a:r>
            <a:r>
              <a:rPr lang="en-US" sz="2400" dirty="0">
                <a:latin typeface="Courier New" panose="02070309020205020404" pitchFamily="49" charset="0"/>
                <a:cs typeface="Courier New" panose="02070309020205020404" pitchFamily="49" charset="0"/>
              </a:rPr>
              <a:t>obj1</a:t>
            </a:r>
            <a:r>
              <a:rPr lang="en-US" sz="2400" dirty="0">
                <a:cs typeface="Courier New" panose="02070309020205020404" pitchFamily="49" charset="0"/>
              </a:rPr>
              <a:t> is later than </a:t>
            </a:r>
            <a:r>
              <a:rPr lang="en-US" sz="2400" dirty="0">
                <a:latin typeface="Courier New" panose="02070309020205020404" pitchFamily="49" charset="0"/>
                <a:cs typeface="Courier New" panose="02070309020205020404" pitchFamily="49" charset="0"/>
              </a:rPr>
              <a:t>obj2</a:t>
            </a:r>
            <a:r>
              <a:rPr lang="en-US" sz="2400" dirty="0">
                <a:cs typeface="Courier New" panose="02070309020205020404" pitchFamily="49" charset="0"/>
              </a:rPr>
              <a:t> and </a:t>
            </a:r>
            <a:r>
              <a:rPr lang="en-US" sz="2400" dirty="0">
                <a:latin typeface="Courier New" panose="02070309020205020404" pitchFamily="49" charset="0"/>
                <a:cs typeface="Courier New" panose="02070309020205020404" pitchFamily="49" charset="0"/>
              </a:rPr>
              <a:t>obj1 &lt; obj2 </a:t>
            </a:r>
            <a:r>
              <a:rPr lang="en-US" sz="2400" dirty="0">
                <a:cs typeface="Courier New" panose="02070309020205020404" pitchFamily="49" charset="0"/>
              </a:rPr>
              <a:t>will be </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if </a:t>
            </a:r>
            <a:r>
              <a:rPr lang="en-US" sz="2400" dirty="0">
                <a:latin typeface="Courier New" panose="02070309020205020404" pitchFamily="49" charset="0"/>
                <a:cs typeface="Courier New" panose="02070309020205020404" pitchFamily="49" charset="0"/>
              </a:rPr>
              <a:t>obj1</a:t>
            </a:r>
            <a:r>
              <a:rPr lang="en-US" sz="2400" dirty="0">
                <a:cs typeface="Courier New" panose="02070309020205020404" pitchFamily="49" charset="0"/>
              </a:rPr>
              <a:t> is earlier than </a:t>
            </a:r>
            <a:r>
              <a:rPr lang="en-US" sz="2400" dirty="0">
                <a:latin typeface="Courier New" panose="02070309020205020404" pitchFamily="49" charset="0"/>
                <a:cs typeface="Courier New" panose="02070309020205020404" pitchFamily="49" charset="0"/>
              </a:rPr>
              <a:t>obj2</a:t>
            </a:r>
            <a:r>
              <a:rPr lang="en-US" sz="2400" dirty="0">
                <a:cs typeface="Courier New" panose="02070309020205020404" pitchFamily="49" charset="0"/>
              </a:rPr>
              <a:t> and so on</a:t>
            </a:r>
          </a:p>
          <a:p>
            <a:pPr marL="0" indent="0">
              <a:buNone/>
            </a:pPr>
            <a:endParaRPr lang="en-US" dirty="0"/>
          </a:p>
        </p:txBody>
      </p:sp>
    </p:spTree>
    <p:extLst>
      <p:ext uri="{BB962C8B-B14F-4D97-AF65-F5344CB8AC3E}">
        <p14:creationId xmlns:p14="http://schemas.microsoft.com/office/powerpoint/2010/main" val="125864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60B-D889-4CD1-81C9-5CFDFF54D797}"/>
              </a:ext>
            </a:extLst>
          </p:cNvPr>
          <p:cNvSpPr>
            <a:spLocks noGrp="1"/>
          </p:cNvSpPr>
          <p:nvPr>
            <p:ph type="title"/>
          </p:nvPr>
        </p:nvSpPr>
        <p:spPr>
          <a:xfrm>
            <a:off x="838200" y="365125"/>
            <a:ext cx="8591550" cy="1325563"/>
          </a:xfrm>
        </p:spPr>
        <p:txBody>
          <a:bodyPr>
            <a:norm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TimeSpan</a:t>
            </a:r>
            <a:r>
              <a:rPr lang="en-US" dirty="0">
                <a:latin typeface="Times New Roman" panose="02020603050405020304" pitchFamily="18" charset="0"/>
                <a:cs typeface="Times New Roman" panose="02020603050405020304" pitchFamily="18" charset="0"/>
              </a:rPr>
              <a:t> Structure </a:t>
            </a:r>
            <a:r>
              <a:rPr lang="en-US" sz="3200" dirty="0">
                <a:latin typeface="Times New Roman" panose="02020603050405020304" pitchFamily="18" charset="0"/>
                <a:cs typeface="Times New Roman" panose="02020603050405020304" pitchFamily="18" charset="0"/>
              </a:rPr>
              <a:t>(1 of 2)</a:t>
            </a:r>
          </a:p>
        </p:txBody>
      </p:sp>
      <p:sp>
        <p:nvSpPr>
          <p:cNvPr id="3" name="Text Placeholder 2">
            <a:extLst>
              <a:ext uri="{FF2B5EF4-FFF2-40B4-BE49-F238E27FC236}">
                <a16:creationId xmlns:a16="http://schemas.microsoft.com/office/drawing/2014/main" id="{453FCD97-E728-46A3-B6A0-A882F0759119}"/>
              </a:ext>
            </a:extLst>
          </p:cNvPr>
          <p:cNvSpPr>
            <a:spLocks noGrp="1"/>
          </p:cNvSpPr>
          <p:nvPr>
            <p:ph type="body" idx="1"/>
          </p:nvPr>
        </p:nvSpPr>
        <p:spPr>
          <a:xfrm>
            <a:off x="1152525" y="1825625"/>
            <a:ext cx="9401176" cy="4351338"/>
          </a:xfrm>
        </p:spPr>
        <p:txBody>
          <a:bodyPr/>
          <a:lstStyle/>
          <a:p>
            <a:r>
              <a:rPr lang="en-US" sz="2400" dirty="0"/>
              <a:t>Allows you to create objects that store data about an amount of time, such as 9 days or 12 hours using the following properties:</a:t>
            </a:r>
          </a:p>
          <a:p>
            <a:pPr lvl="1"/>
            <a:r>
              <a:rPr lang="en-US" sz="2000" dirty="0"/>
              <a:t>Days: an integer, positive or negative</a:t>
            </a:r>
          </a:p>
          <a:p>
            <a:pPr lvl="1"/>
            <a:r>
              <a:rPr lang="en-US" sz="2000" dirty="0"/>
              <a:t>Hours: an integer in the range of -23 through 23</a:t>
            </a:r>
          </a:p>
          <a:p>
            <a:pPr lvl="1"/>
            <a:r>
              <a:rPr lang="en-US" sz="2000" dirty="0"/>
              <a:t>Minutes: an integer in the range of -59 through 59</a:t>
            </a:r>
          </a:p>
          <a:p>
            <a:pPr lvl="1"/>
            <a:r>
              <a:rPr lang="en-US" sz="2000" dirty="0"/>
              <a:t>Seconds: an integer in the range of -59 through 59</a:t>
            </a:r>
          </a:p>
          <a:p>
            <a:pPr lvl="1"/>
            <a:r>
              <a:rPr lang="en-US" sz="2000" dirty="0"/>
              <a:t>Milliseconds: an integer in the range of -999 through 999</a:t>
            </a:r>
          </a:p>
          <a:p>
            <a:r>
              <a:rPr lang="en-US" sz="2400" dirty="0"/>
              <a:t>To create an instance of the </a:t>
            </a:r>
            <a:r>
              <a:rPr lang="en-US" sz="2400" dirty="0" err="1">
                <a:latin typeface="Courier New" panose="02070309020205020404" pitchFamily="49" charset="0"/>
                <a:cs typeface="Courier New" panose="02070309020205020404" pitchFamily="49" charset="0"/>
              </a:rPr>
              <a:t>TimeSpan</a:t>
            </a:r>
            <a:r>
              <a:rPr lang="en-US" sz="2400" dirty="0"/>
              <a:t> structure named </a:t>
            </a:r>
            <a:r>
              <a:rPr lang="en-US" sz="2400" dirty="0" err="1">
                <a:latin typeface="Courier New" panose="02070309020205020404" pitchFamily="49" charset="0"/>
                <a:cs typeface="Courier New" panose="02070309020205020404" pitchFamily="49" charset="0"/>
              </a:rPr>
              <a:t>tspan</a:t>
            </a:r>
            <a:r>
              <a:rPr lang="en-US" sz="2400" dirty="0"/>
              <a:t>:</a:t>
            </a:r>
          </a:p>
          <a:p>
            <a:pPr marL="887400" lvl="2" indent="0">
              <a:buNone/>
            </a:pPr>
            <a:r>
              <a:rPr lang="en-US" dirty="0" err="1">
                <a:latin typeface="Courier New" panose="02070309020205020404" pitchFamily="49" charset="0"/>
                <a:cs typeface="Courier New" panose="02070309020205020404" pitchFamily="49" charset="0"/>
              </a:rPr>
              <a:t>TimeSpan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tspan</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TimeSpan</a:t>
            </a:r>
            <a:r>
              <a:rPr lang="en-US" dirty="0">
                <a:latin typeface="Courier New" panose="02070309020205020404" pitchFamily="49" charset="0"/>
                <a:cs typeface="Courier New" panose="02070309020205020404" pitchFamily="49" charset="0"/>
              </a:rPr>
              <a:t>();</a:t>
            </a:r>
          </a:p>
          <a:p>
            <a:pPr marL="0" indent="0">
              <a:buNone/>
            </a:pPr>
            <a:endParaRPr lang="en-US" sz="2400" dirty="0"/>
          </a:p>
        </p:txBody>
      </p:sp>
    </p:spTree>
    <p:extLst>
      <p:ext uri="{BB962C8B-B14F-4D97-AF65-F5344CB8AC3E}">
        <p14:creationId xmlns:p14="http://schemas.microsoft.com/office/powerpoint/2010/main" val="415791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60B-D889-4CD1-81C9-5CFDFF54D797}"/>
              </a:ext>
            </a:extLst>
          </p:cNvPr>
          <p:cNvSpPr>
            <a:spLocks noGrp="1"/>
          </p:cNvSpPr>
          <p:nvPr>
            <p:ph type="title"/>
          </p:nvPr>
        </p:nvSpPr>
        <p:spPr>
          <a:xfrm>
            <a:off x="1619250" y="365125"/>
            <a:ext cx="9734550" cy="1325563"/>
          </a:xfrm>
        </p:spPr>
        <p:txBody>
          <a:bodyPr>
            <a:norm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TimeSpan</a:t>
            </a:r>
            <a:r>
              <a:rPr lang="en-US" dirty="0">
                <a:latin typeface="Times New Roman" panose="02020603050405020304" pitchFamily="18" charset="0"/>
                <a:cs typeface="Times New Roman" panose="02020603050405020304" pitchFamily="18" charset="0"/>
              </a:rPr>
              <a:t> Structure </a:t>
            </a:r>
            <a:r>
              <a:rPr lang="en-US" sz="3200" dirty="0">
                <a:latin typeface="Times New Roman" panose="02020603050405020304" pitchFamily="18" charset="0"/>
                <a:cs typeface="Times New Roman" panose="02020603050405020304" pitchFamily="18" charset="0"/>
              </a:rPr>
              <a:t>(2 of 2)</a:t>
            </a:r>
          </a:p>
        </p:txBody>
      </p:sp>
      <p:sp>
        <p:nvSpPr>
          <p:cNvPr id="3" name="Text Placeholder 2">
            <a:extLst>
              <a:ext uri="{FF2B5EF4-FFF2-40B4-BE49-F238E27FC236}">
                <a16:creationId xmlns:a16="http://schemas.microsoft.com/office/drawing/2014/main" id="{453FCD97-E728-46A3-B6A0-A882F0759119}"/>
              </a:ext>
            </a:extLst>
          </p:cNvPr>
          <p:cNvSpPr>
            <a:spLocks noGrp="1"/>
          </p:cNvSpPr>
          <p:nvPr>
            <p:ph type="body" idx="1"/>
          </p:nvPr>
        </p:nvSpPr>
        <p:spPr>
          <a:xfrm>
            <a:off x="1619250" y="1825625"/>
            <a:ext cx="8705850" cy="4351338"/>
          </a:xfrm>
        </p:spPr>
        <p:txBody>
          <a:bodyPr>
            <a:normAutofit/>
          </a:bodyPr>
          <a:lstStyle/>
          <a:p>
            <a:pPr>
              <a:spcAft>
                <a:spcPts val="1200"/>
              </a:spcAft>
            </a:pPr>
            <a:r>
              <a:rPr lang="en-US" dirty="0"/>
              <a:t>To change individual date and time properties use:</a:t>
            </a:r>
          </a:p>
          <a:p>
            <a:pPr marL="887400" lvl="2" indent="0">
              <a:spcBef>
                <a:spcPts val="0"/>
              </a:spcBef>
              <a:buNone/>
            </a:pPr>
            <a:r>
              <a:rPr lang="en-US" dirty="0" err="1">
                <a:latin typeface="Courier New" panose="02070309020205020404" pitchFamily="49" charset="0"/>
                <a:cs typeface="Courier New" panose="02070309020205020404" pitchFamily="49" charset="0"/>
              </a:rPr>
              <a:t>TimeSpan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tspan</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TimeSpan</a:t>
            </a:r>
            <a:r>
              <a:rPr lang="en-US" dirty="0">
                <a:latin typeface="Courier New" panose="02070309020205020404" pitchFamily="49" charset="0"/>
                <a:cs typeface="Courier New" panose="02070309020205020404" pitchFamily="49" charset="0"/>
              </a:rPr>
              <a:t>();</a:t>
            </a:r>
          </a:p>
          <a:p>
            <a:pPr marL="887400" lvl="2" indent="0">
              <a:spcBef>
                <a:spcPts val="0"/>
              </a:spcBef>
              <a:buNone/>
            </a:pPr>
            <a:r>
              <a:rPr lang="en-US" dirty="0" err="1">
                <a:latin typeface="Courier New" panose="02070309020205020404" pitchFamily="49" charset="0"/>
                <a:cs typeface="Courier New" panose="02070309020205020404" pitchFamily="49" charset="0"/>
              </a:rPr>
              <a:t>tspan.Days</a:t>
            </a:r>
            <a:r>
              <a:rPr lang="en-US" dirty="0">
                <a:latin typeface="Courier New" panose="02070309020205020404" pitchFamily="49" charset="0"/>
                <a:cs typeface="Courier New" panose="02070309020205020404" pitchFamily="49" charset="0"/>
              </a:rPr>
              <a:t> = 15;</a:t>
            </a:r>
          </a:p>
          <a:p>
            <a:pPr marL="887400" lvl="2" indent="0">
              <a:spcBef>
                <a:spcPts val="0"/>
              </a:spcBef>
              <a:buNone/>
            </a:pPr>
            <a:r>
              <a:rPr lang="en-US" dirty="0" err="1">
                <a:latin typeface="Courier New" panose="02070309020205020404" pitchFamily="49" charset="0"/>
                <a:cs typeface="Courier New" panose="02070309020205020404" pitchFamily="49" charset="0"/>
              </a:rPr>
              <a:t>tspan.Hours</a:t>
            </a:r>
            <a:r>
              <a:rPr lang="en-US" dirty="0">
                <a:latin typeface="Courier New" panose="02070309020205020404" pitchFamily="49" charset="0"/>
                <a:cs typeface="Courier New" panose="02070309020205020404" pitchFamily="49" charset="0"/>
              </a:rPr>
              <a:t> = 6;</a:t>
            </a:r>
          </a:p>
          <a:p>
            <a:pPr marL="887400" lvl="2" indent="0">
              <a:spcBef>
                <a:spcPts val="0"/>
              </a:spcBef>
              <a:buNone/>
            </a:pPr>
            <a:r>
              <a:rPr lang="en-US" dirty="0" err="1">
                <a:latin typeface="Courier New" panose="02070309020205020404" pitchFamily="49" charset="0"/>
                <a:cs typeface="Courier New" panose="02070309020205020404" pitchFamily="49" charset="0"/>
              </a:rPr>
              <a:t>tspan.Minutes</a:t>
            </a:r>
            <a:r>
              <a:rPr lang="en-US" dirty="0">
                <a:latin typeface="Courier New" panose="02070309020205020404" pitchFamily="49" charset="0"/>
                <a:cs typeface="Courier New" panose="02070309020205020404" pitchFamily="49" charset="0"/>
              </a:rPr>
              <a:t> = 30;</a:t>
            </a:r>
          </a:p>
          <a:p>
            <a:pPr marL="887400" lvl="2" indent="0">
              <a:spcBef>
                <a:spcPts val="0"/>
              </a:spcBef>
              <a:buNone/>
            </a:pPr>
            <a:r>
              <a:rPr lang="en-US" dirty="0" err="1">
                <a:latin typeface="Courier New" panose="02070309020205020404" pitchFamily="49" charset="0"/>
                <a:cs typeface="Courier New" panose="02070309020205020404" pitchFamily="49" charset="0"/>
              </a:rPr>
              <a:t>tspan.Seconds</a:t>
            </a:r>
            <a:r>
              <a:rPr lang="en-US" dirty="0">
                <a:latin typeface="Courier New" panose="02070309020205020404" pitchFamily="49" charset="0"/>
                <a:cs typeface="Courier New" panose="02070309020205020404" pitchFamily="49" charset="0"/>
              </a:rPr>
              <a:t> = 10;</a:t>
            </a:r>
          </a:p>
          <a:p>
            <a:pPr marL="887400" lvl="2" indent="0">
              <a:spcBef>
                <a:spcPts val="0"/>
              </a:spcBef>
              <a:buNone/>
            </a:pPr>
            <a:r>
              <a:rPr lang="en-US" dirty="0" err="1">
                <a:latin typeface="Courier New" panose="02070309020205020404" pitchFamily="49" charset="0"/>
                <a:cs typeface="Courier New" panose="02070309020205020404" pitchFamily="49" charset="0"/>
              </a:rPr>
              <a:t>tspan.Milliseconds</a:t>
            </a:r>
            <a:r>
              <a:rPr lang="en-US" dirty="0">
                <a:latin typeface="Courier New" panose="02070309020205020404" pitchFamily="49" charset="0"/>
                <a:cs typeface="Courier New" panose="02070309020205020404" pitchFamily="49" charset="0"/>
              </a:rPr>
              <a:t> = 500;</a:t>
            </a:r>
          </a:p>
          <a:p>
            <a:r>
              <a:rPr lang="en-US" dirty="0">
                <a:cs typeface="Courier New" panose="02070309020205020404" pitchFamily="49" charset="0"/>
              </a:rPr>
              <a:t>Now the </a:t>
            </a:r>
            <a:r>
              <a:rPr lang="en-US" dirty="0" err="1">
                <a:latin typeface="Courier New" panose="02070309020205020404" pitchFamily="49" charset="0"/>
                <a:cs typeface="Courier New" panose="02070309020205020404" pitchFamily="49" charset="0"/>
              </a:rPr>
              <a:t>tspan</a:t>
            </a:r>
            <a:r>
              <a:rPr lang="en-US" dirty="0">
                <a:cs typeface="Courier New" panose="02070309020205020404" pitchFamily="49" charset="0"/>
              </a:rPr>
              <a:t> object is set to 15 days, 6 hours, 30 minutes, 10 seconds, and 500 milliseconds</a:t>
            </a:r>
            <a:endParaRPr lang="en-US" dirty="0"/>
          </a:p>
        </p:txBody>
      </p:sp>
    </p:spTree>
    <p:extLst>
      <p:ext uri="{BB962C8B-B14F-4D97-AF65-F5344CB8AC3E}">
        <p14:creationId xmlns:p14="http://schemas.microsoft.com/office/powerpoint/2010/main" val="346824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60B-D889-4CD1-81C9-5CFDFF54D79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Performing Math with </a:t>
            </a:r>
            <a:r>
              <a:rPr lang="en-US" sz="4000" dirty="0" err="1">
                <a:latin typeface="Times New Roman" panose="02020603050405020304" pitchFamily="18" charset="0"/>
                <a:cs typeface="Times New Roman" panose="02020603050405020304" pitchFamily="18" charset="0"/>
              </a:rPr>
              <a:t>DateTime</a:t>
            </a:r>
            <a:r>
              <a:rPr lang="en-US" sz="4000" dirty="0">
                <a:latin typeface="Times New Roman" panose="02020603050405020304" pitchFamily="18" charset="0"/>
                <a:cs typeface="Times New Roman" panose="02020603050405020304" pitchFamily="18" charset="0"/>
              </a:rPr>
              <a:t> and </a:t>
            </a:r>
            <a:r>
              <a:rPr lang="en-US" sz="4000" dirty="0" err="1">
                <a:latin typeface="Times New Roman" panose="02020603050405020304" pitchFamily="18" charset="0"/>
                <a:cs typeface="Times New Roman" panose="02020603050405020304" pitchFamily="18" charset="0"/>
              </a:rPr>
              <a:t>TimeSpan</a:t>
            </a:r>
            <a:r>
              <a:rPr lang="en-US" sz="4000" dirty="0">
                <a:latin typeface="Times New Roman" panose="02020603050405020304" pitchFamily="18" charset="0"/>
                <a:cs typeface="Times New Roman" panose="02020603050405020304" pitchFamily="18" charset="0"/>
              </a:rPr>
              <a:t> Objects</a:t>
            </a:r>
          </a:p>
        </p:txBody>
      </p:sp>
      <p:sp>
        <p:nvSpPr>
          <p:cNvPr id="3" name="Text Placeholder 2">
            <a:extLst>
              <a:ext uri="{FF2B5EF4-FFF2-40B4-BE49-F238E27FC236}">
                <a16:creationId xmlns:a16="http://schemas.microsoft.com/office/drawing/2014/main" id="{453FCD97-E728-46A3-B6A0-A882F0759119}"/>
              </a:ext>
            </a:extLst>
          </p:cNvPr>
          <p:cNvSpPr>
            <a:spLocks noGrp="1"/>
          </p:cNvSpPr>
          <p:nvPr>
            <p:ph type="body" idx="1"/>
          </p:nvPr>
        </p:nvSpPr>
        <p:spPr>
          <a:xfrm>
            <a:off x="1143000" y="1825625"/>
            <a:ext cx="9191625" cy="4351338"/>
          </a:xfrm>
        </p:spPr>
        <p:txBody>
          <a:bodyPr/>
          <a:lstStyle/>
          <a:p>
            <a:pPr>
              <a:spcAft>
                <a:spcPts val="1200"/>
              </a:spcAft>
            </a:pPr>
            <a:r>
              <a:rPr lang="en-US" sz="2400" dirty="0"/>
              <a:t>You can add or subtract a </a:t>
            </a:r>
            <a:r>
              <a:rPr lang="en-US" sz="2400" dirty="0" err="1">
                <a:latin typeface="Courier New" panose="02070309020205020404" pitchFamily="49" charset="0"/>
                <a:cs typeface="Courier New" panose="02070309020205020404" pitchFamily="49" charset="0"/>
              </a:rPr>
              <a:t>TimeSpan</a:t>
            </a:r>
            <a:r>
              <a:rPr lang="en-US" sz="2400" dirty="0"/>
              <a:t> object to or from a </a:t>
            </a:r>
            <a:r>
              <a:rPr lang="en-US" sz="2400" dirty="0" err="1">
                <a:latin typeface="Courier New" panose="02070309020205020404" pitchFamily="49" charset="0"/>
                <a:cs typeface="Courier New" panose="02070309020205020404" pitchFamily="49" charset="0"/>
              </a:rPr>
              <a:t>DateTime</a:t>
            </a:r>
            <a:r>
              <a:rPr lang="en-US" sz="2400" dirty="0"/>
              <a:t> object to get another </a:t>
            </a:r>
            <a:r>
              <a:rPr lang="en-US" sz="2400" dirty="0" err="1">
                <a:latin typeface="Courier New" panose="02070309020205020404" pitchFamily="49" charset="0"/>
                <a:cs typeface="Courier New" panose="02070309020205020404" pitchFamily="49" charset="0"/>
              </a:rPr>
              <a:t>DateTime</a:t>
            </a:r>
            <a:r>
              <a:rPr lang="en-US" sz="2400" dirty="0"/>
              <a:t> object</a:t>
            </a:r>
          </a:p>
          <a:p>
            <a:pPr>
              <a:spcAft>
                <a:spcPts val="1200"/>
              </a:spcAft>
            </a:pPr>
            <a:r>
              <a:rPr lang="en-US" sz="2400" dirty="0">
                <a:cs typeface="Courier New" panose="02070309020205020404" pitchFamily="49" charset="0"/>
              </a:rPr>
              <a:t>Example: create and add a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a:cs typeface="Courier New" panose="02070309020205020404" pitchFamily="49" charset="0"/>
              </a:rPr>
              <a:t>object that represents 10 days to a </a:t>
            </a:r>
            <a:r>
              <a:rPr lang="en-US" sz="2400" dirty="0" err="1">
                <a:latin typeface="Courier New" panose="02070309020205020404" pitchFamily="49" charset="0"/>
                <a:cs typeface="Courier New" panose="02070309020205020404" pitchFamily="49" charset="0"/>
              </a:rPr>
              <a:t>DateTime</a:t>
            </a:r>
            <a:r>
              <a:rPr lang="en-US" sz="2400" dirty="0">
                <a:cs typeface="Courier New" panose="02070309020205020404" pitchFamily="49" charset="0"/>
              </a:rPr>
              <a:t> object:</a:t>
            </a:r>
          </a:p>
          <a:p>
            <a:pPr marL="487350" lvl="1" indent="0">
              <a:spcBef>
                <a:spcPts val="0"/>
              </a:spcBef>
              <a:buNone/>
            </a:pPr>
            <a:r>
              <a:rPr lang="en-US" sz="1800" dirty="0">
                <a:latin typeface="Courier New" panose="02070309020205020404" pitchFamily="49" charset="0"/>
                <a:cs typeface="Courier New" panose="02070309020205020404" pitchFamily="49" charset="0"/>
              </a:rPr>
              <a:t>//Create a </a:t>
            </a:r>
            <a:r>
              <a:rPr lang="en-US" sz="1800" dirty="0" err="1">
                <a:latin typeface="Courier New" panose="02070309020205020404" pitchFamily="49" charset="0"/>
                <a:cs typeface="Courier New" panose="02070309020205020404" pitchFamily="49" charset="0"/>
              </a:rPr>
              <a:t>DateTime</a:t>
            </a:r>
            <a:r>
              <a:rPr lang="en-US" sz="1800" dirty="0">
                <a:latin typeface="Courier New" panose="02070309020205020404" pitchFamily="49" charset="0"/>
                <a:cs typeface="Courier New" panose="02070309020205020404" pitchFamily="49" charset="0"/>
              </a:rPr>
              <a:t> object for August 15, 2024</a:t>
            </a:r>
          </a:p>
          <a:p>
            <a:pPr marL="487350" lvl="1" indent="0">
              <a:spcBef>
                <a:spcPts val="0"/>
              </a:spcBef>
              <a:buNone/>
            </a:pPr>
            <a:r>
              <a:rPr lang="en-US" sz="1800" dirty="0" err="1">
                <a:latin typeface="Courier New" panose="02070309020205020404" pitchFamily="49" charset="0"/>
                <a:cs typeface="Courier New" panose="02070309020205020404" pitchFamily="49" charset="0"/>
              </a:rPr>
              <a:t>DateTime</a:t>
            </a:r>
            <a:r>
              <a:rPr lang="en-US" sz="1800" dirty="0">
                <a:latin typeface="Courier New" panose="02070309020205020404" pitchFamily="49" charset="0"/>
                <a:cs typeface="Courier New" panose="02070309020205020404" pitchFamily="49" charset="0"/>
              </a:rPr>
              <a:t> dt = new </a:t>
            </a:r>
            <a:r>
              <a:rPr lang="en-US" sz="1800" dirty="0" err="1">
                <a:latin typeface="Courier New" panose="02070309020205020404" pitchFamily="49" charset="0"/>
                <a:cs typeface="Courier New" panose="02070309020205020404" pitchFamily="49" charset="0"/>
              </a:rPr>
              <a:t>DateTime</a:t>
            </a:r>
            <a:r>
              <a:rPr lang="en-US" sz="1800" dirty="0">
                <a:latin typeface="Courier New" panose="02070309020205020404" pitchFamily="49" charset="0"/>
                <a:cs typeface="Courier New" panose="02070309020205020404" pitchFamily="49" charset="0"/>
              </a:rPr>
              <a:t>(2024, 8, 15);</a:t>
            </a:r>
          </a:p>
          <a:p>
            <a:pPr marL="487350" lvl="1" indent="0">
              <a:spcBef>
                <a:spcPts val="0"/>
              </a:spcBef>
              <a:buNone/>
            </a:pPr>
            <a:r>
              <a:rPr lang="en-US" sz="1800" dirty="0">
                <a:latin typeface="Courier New" panose="02070309020205020404" pitchFamily="49" charset="0"/>
                <a:cs typeface="Courier New" panose="02070309020205020404" pitchFamily="49" charset="0"/>
              </a:rPr>
              <a:t>//Create a </a:t>
            </a:r>
            <a:r>
              <a:rPr lang="en-US" sz="1800" dirty="0" err="1">
                <a:latin typeface="Courier New" panose="02070309020205020404" pitchFamily="49" charset="0"/>
                <a:cs typeface="Courier New" panose="02070309020205020404" pitchFamily="49" charset="0"/>
              </a:rPr>
              <a:t>TimeSpan</a:t>
            </a:r>
            <a:r>
              <a:rPr lang="en-US" sz="1800" dirty="0">
                <a:latin typeface="Courier New" panose="02070309020205020404" pitchFamily="49" charset="0"/>
                <a:cs typeface="Courier New" panose="02070309020205020404" pitchFamily="49" charset="0"/>
              </a:rPr>
              <a:t> object for 10 days</a:t>
            </a:r>
          </a:p>
          <a:p>
            <a:pPr marL="487350" lvl="1" indent="0">
              <a:spcBef>
                <a:spcPts val="0"/>
              </a:spcBef>
              <a:buNone/>
            </a:pPr>
            <a:r>
              <a:rPr lang="en-US" sz="1800" dirty="0" err="1">
                <a:latin typeface="Courier New" panose="02070309020205020404" pitchFamily="49" charset="0"/>
                <a:cs typeface="Courier New" panose="02070309020205020404" pitchFamily="49" charset="0"/>
              </a:rPr>
              <a:t>TimeSpan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tspan</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TimeSpan</a:t>
            </a:r>
            <a:r>
              <a:rPr lang="en-US" sz="1800" dirty="0">
                <a:latin typeface="Courier New" panose="02070309020205020404" pitchFamily="49" charset="0"/>
                <a:cs typeface="Courier New" panose="02070309020205020404" pitchFamily="49" charset="0"/>
              </a:rPr>
              <a:t>(10, 0, 0, 0);</a:t>
            </a:r>
          </a:p>
          <a:p>
            <a:pPr marL="487350" lvl="1" indent="0">
              <a:spcBef>
                <a:spcPts val="0"/>
              </a:spcBef>
              <a:buNone/>
            </a:pPr>
            <a:r>
              <a:rPr lang="en-US" sz="1800" dirty="0">
                <a:latin typeface="Courier New" panose="02070309020205020404" pitchFamily="49" charset="0"/>
                <a:cs typeface="Courier New" panose="02070309020205020404" pitchFamily="49" charset="0"/>
              </a:rPr>
              <a:t>//Add the </a:t>
            </a:r>
            <a:r>
              <a:rPr lang="en-US" sz="1800" dirty="0" err="1">
                <a:latin typeface="Courier New" panose="02070309020205020404" pitchFamily="49" charset="0"/>
                <a:cs typeface="Courier New" panose="02070309020205020404" pitchFamily="49" charset="0"/>
              </a:rPr>
              <a:t>TimeSpan</a:t>
            </a:r>
            <a:r>
              <a:rPr lang="en-US" sz="1800" dirty="0">
                <a:latin typeface="Courier New" panose="02070309020205020404" pitchFamily="49" charset="0"/>
                <a:cs typeface="Courier New" panose="02070309020205020404" pitchFamily="49" charset="0"/>
              </a:rPr>
              <a:t> object to the </a:t>
            </a:r>
            <a:r>
              <a:rPr lang="en-US" sz="1800" dirty="0" err="1">
                <a:latin typeface="Courier New" panose="02070309020205020404" pitchFamily="49" charset="0"/>
                <a:cs typeface="Courier New" panose="02070309020205020404" pitchFamily="49" charset="0"/>
              </a:rPr>
              <a:t>DateTime</a:t>
            </a:r>
            <a:r>
              <a:rPr lang="en-US" sz="1800" dirty="0">
                <a:latin typeface="Courier New" panose="02070309020205020404" pitchFamily="49" charset="0"/>
                <a:cs typeface="Courier New" panose="02070309020205020404" pitchFamily="49" charset="0"/>
              </a:rPr>
              <a:t> object</a:t>
            </a:r>
          </a:p>
          <a:p>
            <a:pPr marL="487350" lvl="1" indent="0">
              <a:spcBef>
                <a:spcPts val="0"/>
              </a:spcBef>
              <a:buNone/>
            </a:pPr>
            <a:r>
              <a:rPr lang="en-US" sz="1800" dirty="0" err="1">
                <a:latin typeface="Courier New" panose="02070309020205020404" pitchFamily="49" charset="0"/>
                <a:cs typeface="Courier New" panose="02070309020205020404" pitchFamily="49" charset="0"/>
              </a:rPr>
              <a:t>DateTime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futureDate</a:t>
            </a:r>
            <a:r>
              <a:rPr lang="en-US" sz="1800" dirty="0">
                <a:latin typeface="Courier New" panose="02070309020205020404" pitchFamily="49" charset="0"/>
                <a:cs typeface="Courier New" panose="02070309020205020404" pitchFamily="49" charset="0"/>
              </a:rPr>
              <a:t> = dt + </a:t>
            </a:r>
            <a:r>
              <a:rPr lang="en-US" sz="1800" dirty="0" err="1">
                <a:latin typeface="Courier New" panose="02070309020205020404" pitchFamily="49" charset="0"/>
                <a:cs typeface="Courier New" panose="02070309020205020404" pitchFamily="49" charset="0"/>
              </a:rPr>
              <a:t>tspan</a:t>
            </a:r>
            <a:r>
              <a:rPr lang="en-US" sz="1800" dirty="0">
                <a:latin typeface="Courier New" panose="02070309020205020404" pitchFamily="49" charset="0"/>
                <a:cs typeface="Courier New" panose="02070309020205020404" pitchFamily="49" charset="0"/>
              </a:rPr>
              <a:t>;</a:t>
            </a:r>
          </a:p>
          <a:p>
            <a:pPr marL="0" indent="0">
              <a:buNone/>
            </a:pPr>
            <a:r>
              <a:rPr lang="en-US" sz="2400" dirty="0"/>
              <a:t>Now the </a:t>
            </a:r>
            <a:r>
              <a:rPr lang="en-US" sz="2400" dirty="0" err="1">
                <a:latin typeface="Courier New" panose="02070309020205020404" pitchFamily="49" charset="0"/>
                <a:cs typeface="Courier New" panose="02070309020205020404" pitchFamily="49" charset="0"/>
              </a:rPr>
              <a:t>futureDate</a:t>
            </a:r>
            <a:r>
              <a:rPr lang="en-US" sz="2400" dirty="0"/>
              <a:t> object is set to August 25, 2024</a:t>
            </a:r>
          </a:p>
        </p:txBody>
      </p:sp>
    </p:spTree>
    <p:extLst>
      <p:ext uri="{BB962C8B-B14F-4D97-AF65-F5344CB8AC3E}">
        <p14:creationId xmlns:p14="http://schemas.microsoft.com/office/powerpoint/2010/main" val="276453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525" y="7752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Enumerated Types </a:t>
            </a:r>
            <a:r>
              <a:rPr lang="en-US" altLang="en-US" sz="2000" dirty="0">
                <a:latin typeface="Times New Roman" panose="02020603050405020304" pitchFamily="18" charset="0"/>
                <a:cs typeface="Arial"/>
              </a:rPr>
              <a:t>(1 of 6)</a:t>
            </a:r>
          </a:p>
        </p:txBody>
      </p:sp>
      <p:sp>
        <p:nvSpPr>
          <p:cNvPr id="3" name="Text Placeholder 2"/>
          <p:cNvSpPr>
            <a:spLocks noGrp="1"/>
          </p:cNvSpPr>
          <p:nvPr>
            <p:ph type="body" idx="1"/>
          </p:nvPr>
        </p:nvSpPr>
        <p:spPr>
          <a:xfrm>
            <a:off x="1152525" y="2206625"/>
            <a:ext cx="10134600" cy="3228546"/>
          </a:xfrm>
        </p:spPr>
        <p:txBody>
          <a:bodyPr vert="horz" wrap="square" lIns="91425" tIns="91425" rIns="91425" bIns="91425" rtlCol="0">
            <a:spAutoFit/>
          </a:bodyPr>
          <a:lstStyle/>
          <a:p>
            <a:pPr marL="255651" indent="-255651" fontAlgn="base">
              <a:spcAft>
                <a:spcPct val="0"/>
              </a:spcAft>
            </a:pPr>
            <a:r>
              <a:rPr lang="en-US" altLang="en-US" sz="2400" dirty="0">
                <a:solidFill>
                  <a:srgbClr val="000000"/>
                </a:solidFill>
                <a:latin typeface="Arial (Body)"/>
              </a:rPr>
              <a:t>An </a:t>
            </a:r>
            <a:r>
              <a:rPr lang="en-US" altLang="en-US" sz="2400" b="1" dirty="0">
                <a:solidFill>
                  <a:srgbClr val="000000"/>
                </a:solidFill>
                <a:latin typeface="Arial (Body)"/>
              </a:rPr>
              <a:t>enumerated data </a:t>
            </a:r>
            <a:r>
              <a:rPr lang="en-US" altLang="en-US" sz="2400" dirty="0">
                <a:solidFill>
                  <a:srgbClr val="000000"/>
                </a:solidFill>
                <a:latin typeface="Arial (Body)"/>
              </a:rPr>
              <a:t>type is a programmer-defined data type</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It consists of predefined constants known as </a:t>
            </a:r>
            <a:r>
              <a:rPr lang="en-US" altLang="en-US" b="1" dirty="0">
                <a:solidFill>
                  <a:srgbClr val="000000"/>
                </a:solidFill>
                <a:latin typeface="Arial (Body)"/>
              </a:rPr>
              <a:t>enumerators</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Enumerators represent integer values</a:t>
            </a:r>
          </a:p>
          <a:p>
            <a:pPr marL="255651" indent="-255651" fontAlgn="base">
              <a:spcAft>
                <a:spcPct val="0"/>
              </a:spcAft>
            </a:pPr>
            <a:r>
              <a:rPr lang="en-US" altLang="en-US" sz="2400" dirty="0">
                <a:solidFill>
                  <a:srgbClr val="000000"/>
                </a:solidFill>
                <a:latin typeface="Arial (Body)"/>
              </a:rPr>
              <a:t>When you create an enumerated data type, you specify a set of symbolic values that belong to the data type</a:t>
            </a:r>
          </a:p>
          <a:p>
            <a:pPr marL="255651" indent="-255651" fontAlgn="base">
              <a:spcAft>
                <a:spcPct val="0"/>
              </a:spcAft>
            </a:pPr>
            <a:r>
              <a:rPr lang="en-US" altLang="en-US" sz="2400" dirty="0">
                <a:solidFill>
                  <a:srgbClr val="000000"/>
                </a:solidFill>
                <a:latin typeface="Arial (Body)"/>
              </a:rPr>
              <a:t>An enumerated data type declaration begins with the </a:t>
            </a:r>
            <a:r>
              <a:rPr lang="en-US" altLang="en-US" sz="2400" b="1" dirty="0">
                <a:solidFill>
                  <a:srgbClr val="000000"/>
                </a:solidFill>
                <a:latin typeface="Courier New" panose="02070309020205020404" pitchFamily="49" charset="0"/>
                <a:cs typeface="Courier New" panose="02070309020205020404" pitchFamily="49" charset="0"/>
              </a:rPr>
              <a:t>enum</a:t>
            </a:r>
            <a:r>
              <a:rPr lang="en-US" altLang="en-US" sz="2400" dirty="0">
                <a:solidFill>
                  <a:srgbClr val="000000"/>
                </a:solidFill>
                <a:latin typeface="Arial (Body)"/>
              </a:rPr>
              <a:t> keyword, followed by the name of the type, followed by a list of identifiers inside the braces</a:t>
            </a:r>
          </a:p>
        </p:txBody>
      </p:sp>
    </p:spTree>
    <p:extLst>
      <p:ext uri="{BB962C8B-B14F-4D97-AF65-F5344CB8AC3E}">
        <p14:creationId xmlns:p14="http://schemas.microsoft.com/office/powerpoint/2010/main" val="269502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43024" y="365125"/>
            <a:ext cx="10010775" cy="1325563"/>
          </a:xfrm>
        </p:spPr>
        <p:txBody>
          <a:bodyPr/>
          <a:lstStyle/>
          <a:p>
            <a:r>
              <a:rPr lang="en-US" altLang="en-US" dirty="0">
                <a:latin typeface="Times New Roman" panose="02020603050405020304" pitchFamily="18" charset="0"/>
                <a:cs typeface="Arial"/>
              </a:rPr>
              <a:t>Enumerated Types </a:t>
            </a:r>
            <a:r>
              <a:rPr lang="en-US" altLang="en-US" sz="2000" dirty="0">
                <a:latin typeface="Times New Roman" panose="02020603050405020304" pitchFamily="18" charset="0"/>
                <a:cs typeface="Arial"/>
              </a:rPr>
              <a:t>(2 of 6)</a:t>
            </a:r>
            <a:endParaRPr lang="en-US" dirty="0"/>
          </a:p>
        </p:txBody>
      </p:sp>
      <p:sp>
        <p:nvSpPr>
          <p:cNvPr id="6" name="Text Placeholder 5"/>
          <p:cNvSpPr>
            <a:spLocks noGrp="1"/>
          </p:cNvSpPr>
          <p:nvPr>
            <p:ph type="body" idx="1"/>
          </p:nvPr>
        </p:nvSpPr>
        <p:spPr>
          <a:xfrm>
            <a:off x="1257300" y="1825625"/>
            <a:ext cx="9372600" cy="3222625"/>
          </a:xfrm>
        </p:spPr>
        <p:txBody>
          <a:bodyPr/>
          <a:lstStyle/>
          <a:p>
            <a:pPr marL="914400" lvl="2" indent="0" fontAlgn="base">
              <a:spcAft>
                <a:spcPct val="0"/>
              </a:spcAft>
              <a:buNone/>
            </a:pPr>
            <a:r>
              <a:rPr lang="en-US" altLang="en-US" sz="2400" dirty="0">
                <a:solidFill>
                  <a:srgbClr val="000000"/>
                </a:solidFill>
                <a:latin typeface="Courier New" panose="02070309020205020404" pitchFamily="49" charset="0"/>
                <a:cs typeface="Courier New" panose="02070309020205020404" pitchFamily="49" charset="0"/>
              </a:rPr>
              <a:t>enum Day { Sunday, Monday, Tuesday, Wednesday, Thursday, Friday, Saturday }</a:t>
            </a:r>
          </a:p>
          <a:p>
            <a:pPr marL="255651" indent="-255651" fontAlgn="base">
              <a:spcAft>
                <a:spcPct val="0"/>
              </a:spcAft>
            </a:pPr>
            <a:endParaRPr lang="en-US" altLang="en-US" sz="2400" dirty="0">
              <a:solidFill>
                <a:srgbClr val="000000"/>
              </a:solidFill>
              <a:latin typeface="Arial (Body)"/>
            </a:endParaRPr>
          </a:p>
          <a:p>
            <a:pPr marL="255651" indent="-255651" fontAlgn="base">
              <a:spcAft>
                <a:spcPct val="0"/>
              </a:spcAft>
            </a:pPr>
            <a:r>
              <a:rPr lang="en-US" altLang="en-US" sz="2400" dirty="0">
                <a:solidFill>
                  <a:srgbClr val="000000"/>
                </a:solidFill>
                <a:latin typeface="Arial (Body)"/>
              </a:rPr>
              <a:t>Inside the braces, each identifier (such as </a:t>
            </a:r>
            <a:r>
              <a:rPr lang="en-US" altLang="en-US" sz="2400" dirty="0">
                <a:solidFill>
                  <a:srgbClr val="000000"/>
                </a:solidFill>
                <a:latin typeface="Consolas" panose="020B0609020204030204" pitchFamily="49" charset="0"/>
              </a:rPr>
              <a:t>Monday</a:t>
            </a:r>
            <a:r>
              <a:rPr lang="en-US" altLang="en-US" sz="2400" dirty="0">
                <a:solidFill>
                  <a:srgbClr val="000000"/>
                </a:solidFill>
                <a:latin typeface="Arial (Body)"/>
              </a:rPr>
              <a:t>) is an enumerator</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Enumerators are constants that represent integer values.</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The value of </a:t>
            </a:r>
            <a:r>
              <a:rPr lang="en-US" altLang="en-US" dirty="0">
                <a:solidFill>
                  <a:srgbClr val="000000"/>
                </a:solidFill>
                <a:latin typeface="Courier New" panose="02070309020205020404" pitchFamily="49" charset="0"/>
                <a:cs typeface="Courier New" panose="02070309020205020404" pitchFamily="49" charset="0"/>
              </a:rPr>
              <a:t>Day.Sunday</a:t>
            </a:r>
            <a:r>
              <a:rPr lang="en-US" altLang="en-US" dirty="0">
                <a:solidFill>
                  <a:srgbClr val="000000"/>
                </a:solidFill>
                <a:latin typeface="Arial (Body)"/>
              </a:rPr>
              <a:t> is </a:t>
            </a:r>
            <a:r>
              <a:rPr lang="en-US" altLang="en-US" dirty="0">
                <a:solidFill>
                  <a:srgbClr val="000000"/>
                </a:solidFill>
                <a:latin typeface="Courier New" panose="02070309020205020404" pitchFamily="49" charset="0"/>
                <a:cs typeface="Courier New" panose="02070309020205020404" pitchFamily="49" charset="0"/>
              </a:rPr>
              <a:t>0</a:t>
            </a:r>
            <a:r>
              <a:rPr lang="en-US" altLang="en-US" dirty="0">
                <a:solidFill>
                  <a:srgbClr val="000000"/>
                </a:solidFill>
                <a:latin typeface="Arial (Body)"/>
              </a:rPr>
              <a:t>, </a:t>
            </a:r>
            <a:r>
              <a:rPr lang="en-US" altLang="en-US" dirty="0">
                <a:solidFill>
                  <a:srgbClr val="000000"/>
                </a:solidFill>
                <a:latin typeface="Courier New" panose="02070309020205020404" pitchFamily="49" charset="0"/>
                <a:cs typeface="Courier New" panose="02070309020205020404" pitchFamily="49" charset="0"/>
              </a:rPr>
              <a:t>Day.Monday </a:t>
            </a:r>
            <a:r>
              <a:rPr lang="en-US" altLang="en-US" dirty="0">
                <a:solidFill>
                  <a:srgbClr val="000000"/>
                </a:solidFill>
                <a:latin typeface="Arial (Body)"/>
              </a:rPr>
              <a:t>is </a:t>
            </a:r>
            <a:r>
              <a:rPr lang="en-US" altLang="en-US" dirty="0">
                <a:solidFill>
                  <a:srgbClr val="000000"/>
                </a:solidFill>
                <a:latin typeface="Courier New" panose="02070309020205020404" pitchFamily="49" charset="0"/>
                <a:cs typeface="Courier New" panose="02070309020205020404" pitchFamily="49" charset="0"/>
              </a:rPr>
              <a:t>1</a:t>
            </a:r>
            <a:r>
              <a:rPr lang="en-US" altLang="en-US" dirty="0">
                <a:solidFill>
                  <a:srgbClr val="000000"/>
                </a:solidFill>
                <a:latin typeface="Arial (Body)"/>
              </a:rPr>
              <a:t>, etc.</a:t>
            </a:r>
          </a:p>
        </p:txBody>
      </p:sp>
    </p:spTree>
    <p:extLst>
      <p:ext uri="{BB962C8B-B14F-4D97-AF65-F5344CB8AC3E}">
        <p14:creationId xmlns:p14="http://schemas.microsoft.com/office/powerpoint/2010/main" val="237649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2461"/>
            <a:ext cx="8229600" cy="800189"/>
          </a:xfrm>
        </p:spPr>
        <p:txBody>
          <a:bodyPr vert="horz"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cs typeface="Arial"/>
              </a:rPr>
              <a:t>Enumerated Types </a:t>
            </a:r>
            <a:r>
              <a:rPr lang="en-US" altLang="en-US" sz="2800" b="0" dirty="0">
                <a:solidFill>
                  <a:schemeClr val="tx1"/>
                </a:solidFill>
                <a:latin typeface="Times New Roman" panose="02020603050405020304" pitchFamily="18" charset="0"/>
                <a:cs typeface="Arial"/>
              </a:rPr>
              <a:t>(3 of 6)</a:t>
            </a:r>
            <a:endParaRPr lang="en-US" altLang="en-US" sz="2800" b="0" dirty="0">
              <a:solidFill>
                <a:schemeClr val="tx1"/>
              </a:solidFill>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1981200" y="1600201"/>
            <a:ext cx="8229600" cy="2602221"/>
          </a:xfrm>
        </p:spPr>
        <p:txBody>
          <a:bodyPr vert="horz" wrap="square" lIns="91425" tIns="91425" rIns="91425" bIns="91425" rtlCol="0" anchor="t" anchorCtr="0">
            <a:spAutoFit/>
          </a:bodyPr>
          <a:lstStyle/>
          <a:p>
            <a:pPr marL="255651" indent="-255651" fontAlgn="base">
              <a:spcAft>
                <a:spcPct val="0"/>
              </a:spcAft>
              <a:buFont typeface="Arial" panose="020B0604020202020204" pitchFamily="34" charset="0"/>
              <a:buChar char="•"/>
            </a:pPr>
            <a:r>
              <a:rPr lang="en-US" altLang="en-US" sz="2400" dirty="0">
                <a:solidFill>
                  <a:srgbClr val="000000"/>
                </a:solidFill>
                <a:latin typeface="+mn-lt"/>
                <a:ea typeface="+mn-ea"/>
              </a:rPr>
              <a:t>An enumerator declaration can appear:</a:t>
            </a:r>
          </a:p>
          <a:p>
            <a:pPr marL="741553" lvl="1" indent="-284353" fontAlgn="base">
              <a:spcAft>
                <a:spcPct val="0"/>
              </a:spcAft>
              <a:buFont typeface="Arial" panose="020B0604020202020204" pitchFamily="34" charset="0"/>
              <a:buChar char="–"/>
            </a:pPr>
            <a:r>
              <a:rPr lang="en-US" altLang="en-US" sz="2400" dirty="0">
                <a:solidFill>
                  <a:srgbClr val="000000"/>
                </a:solidFill>
                <a:latin typeface="+mn-lt"/>
              </a:rPr>
              <a:t>Outside the application’s namespace</a:t>
            </a:r>
          </a:p>
          <a:p>
            <a:pPr marL="741553" lvl="1" indent="-284353" fontAlgn="base">
              <a:spcAft>
                <a:spcPct val="0"/>
              </a:spcAft>
              <a:buFont typeface="Arial" panose="020B0604020202020204" pitchFamily="34" charset="0"/>
              <a:buChar char="–"/>
            </a:pPr>
            <a:r>
              <a:rPr lang="en-US" altLang="en-US" sz="2400" dirty="0">
                <a:solidFill>
                  <a:srgbClr val="000000"/>
                </a:solidFill>
                <a:latin typeface="+mn-lt"/>
              </a:rPr>
              <a:t>Inside the application’s namespace</a:t>
            </a:r>
          </a:p>
          <a:p>
            <a:pPr marL="741553" lvl="1" indent="-284353" fontAlgn="base">
              <a:spcAft>
                <a:spcPct val="0"/>
              </a:spcAft>
              <a:buFont typeface="Arial" panose="020B0604020202020204" pitchFamily="34" charset="0"/>
              <a:buChar char="–"/>
            </a:pPr>
            <a:r>
              <a:rPr lang="en-US" altLang="en-US" sz="2400" dirty="0">
                <a:solidFill>
                  <a:srgbClr val="000000"/>
                </a:solidFill>
                <a:latin typeface="+mn-lt"/>
              </a:rPr>
              <a:t>Inside a class</a:t>
            </a:r>
          </a:p>
          <a:p>
            <a:pPr marL="255651" indent="-255651" fontAlgn="base">
              <a:spcAft>
                <a:spcPct val="0"/>
              </a:spcAft>
              <a:buFont typeface="Arial" panose="020B0604020202020204" pitchFamily="34" charset="0"/>
              <a:buChar char="•"/>
            </a:pPr>
            <a:r>
              <a:rPr lang="en-US" altLang="en-US" sz="2400" dirty="0">
                <a:solidFill>
                  <a:srgbClr val="000000"/>
                </a:solidFill>
                <a:latin typeface="+mn-lt"/>
                <a:ea typeface="+mn-ea"/>
              </a:rPr>
              <a:t>Once you have created an enumerated data type, you can declare variable of that type:</a:t>
            </a:r>
          </a:p>
        </p:txBody>
      </p:sp>
      <p:sp>
        <p:nvSpPr>
          <p:cNvPr id="4" name="Text Placeholder 3"/>
          <p:cNvSpPr>
            <a:spLocks noGrp="1"/>
          </p:cNvSpPr>
          <p:nvPr>
            <p:ph type="body" idx="2"/>
          </p:nvPr>
        </p:nvSpPr>
        <p:spPr>
          <a:xfrm>
            <a:off x="1981200" y="4344539"/>
            <a:ext cx="7229475" cy="486770"/>
          </a:xfrm>
        </p:spPr>
        <p:txBody>
          <a:bodyPr>
            <a:normAutofit fontScale="92500" lnSpcReduction="10000"/>
          </a:bodyPr>
          <a:lstStyle/>
          <a:p>
            <a:pPr marL="886968" lvl="2" indent="0">
              <a:buNone/>
            </a:pPr>
            <a:r>
              <a:rPr lang="en-US" altLang="en-US" sz="2400" dirty="0">
                <a:solidFill>
                  <a:srgbClr val="000000"/>
                </a:solidFill>
                <a:latin typeface="Courier New" panose="02070309020205020404" pitchFamily="49" charset="0"/>
                <a:cs typeface="Courier New" panose="02070309020205020404" pitchFamily="49" charset="0"/>
              </a:rPr>
              <a:t>Day workDay;</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924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Introduction</a:t>
            </a:r>
          </a:p>
        </p:txBody>
      </p:sp>
      <p:sp>
        <p:nvSpPr>
          <p:cNvPr id="3" name="Text Placeholder 2"/>
          <p:cNvSpPr>
            <a:spLocks noGrp="1"/>
          </p:cNvSpPr>
          <p:nvPr>
            <p:ph type="body" idx="1"/>
          </p:nvPr>
        </p:nvSpPr>
        <p:spPr>
          <a:xfrm>
            <a:off x="1981200" y="1600201"/>
            <a:ext cx="8229600" cy="2703787"/>
          </a:xfrm>
        </p:spPr>
        <p:txBody>
          <a:bodyPr vert="horz" wrap="square" lIns="91425" tIns="91425" rIns="91425" bIns="91425" rtlCol="0">
            <a:spAutoFit/>
          </a:bodyPr>
          <a:lstStyle/>
          <a:p>
            <a:pPr marL="255651" indent="-255651" fontAlgn="base">
              <a:spcAft>
                <a:spcPct val="0"/>
              </a:spcAft>
            </a:pPr>
            <a:r>
              <a:rPr lang="en-US" altLang="en-US" sz="2400" dirty="0">
                <a:solidFill>
                  <a:srgbClr val="000000"/>
                </a:solidFill>
                <a:latin typeface="Arial (Body)"/>
              </a:rPr>
              <a:t>This module discusses:</a:t>
            </a:r>
          </a:p>
          <a:p>
            <a:pPr marL="741553" lvl="1" indent="-284353" fontAlgn="base">
              <a:spcAft>
                <a:spcPct val="0"/>
              </a:spcAft>
              <a:buFont typeface="Arial" panose="020B0604020202020204" pitchFamily="34" charset="0"/>
              <a:buChar char="–"/>
            </a:pPr>
            <a:r>
              <a:rPr lang="en-US" altLang="en-US" b="1" dirty="0">
                <a:solidFill>
                  <a:srgbClr val="000000"/>
                </a:solidFill>
                <a:latin typeface="Arial (Body)"/>
              </a:rPr>
              <a:t>structures</a:t>
            </a:r>
            <a:r>
              <a:rPr lang="en-US" altLang="en-US" dirty="0">
                <a:solidFill>
                  <a:srgbClr val="000000"/>
                </a:solidFill>
                <a:latin typeface="Arial (Body)"/>
              </a:rPr>
              <a:t> which allow you to encapsulate several variables into a single item</a:t>
            </a:r>
          </a:p>
          <a:p>
            <a:pPr marL="741553" lvl="1" indent="-284353" fontAlgn="base">
              <a:spcAft>
                <a:spcPct val="0"/>
              </a:spcAft>
              <a:buFont typeface="Arial" panose="020B0604020202020204" pitchFamily="34" charset="0"/>
              <a:buChar char="–"/>
            </a:pPr>
            <a:r>
              <a:rPr lang="en-US" altLang="en-US" dirty="0">
                <a:solidFill>
                  <a:srgbClr val="000000"/>
                </a:solidFill>
                <a:latin typeface="Arial (Body)"/>
              </a:rPr>
              <a:t>enumerated types, which are data types that you can create</a:t>
            </a:r>
          </a:p>
          <a:p>
            <a:pPr marL="741553" lvl="1" indent="-284353" fontAlgn="base">
              <a:spcAft>
                <a:spcPct val="0"/>
              </a:spcAft>
              <a:buFont typeface="Arial" panose="020B0604020202020204" pitchFamily="34" charset="0"/>
              <a:buChar char="–"/>
            </a:pPr>
            <a:r>
              <a:rPr lang="en-US" altLang="en-US" b="1" dirty="0">
                <a:solidFill>
                  <a:srgbClr val="000000"/>
                </a:solidFill>
                <a:latin typeface="Arial (Body)"/>
              </a:rPr>
              <a:t>dictionaries</a:t>
            </a:r>
            <a:r>
              <a:rPr lang="en-US" altLang="en-US" dirty="0">
                <a:solidFill>
                  <a:srgbClr val="000000"/>
                </a:solidFill>
                <a:latin typeface="Arial (Body)"/>
              </a:rPr>
              <a:t> which are data structures for storing items known as key-value pairs</a:t>
            </a:r>
          </a:p>
        </p:txBody>
      </p:sp>
    </p:spTree>
    <p:extLst>
      <p:ext uri="{BB962C8B-B14F-4D97-AF65-F5344CB8AC3E}">
        <p14:creationId xmlns:p14="http://schemas.microsoft.com/office/powerpoint/2010/main" val="2400811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95450" y="435823"/>
            <a:ext cx="8096250" cy="1097279"/>
          </a:xfrm>
        </p:spPr>
        <p:txBody>
          <a:bodyPr>
            <a:normAutofit/>
          </a:bodyPr>
          <a:lstStyle/>
          <a:p>
            <a:r>
              <a:rPr lang="en-US" altLang="en-US" sz="4000" b="0" dirty="0">
                <a:solidFill>
                  <a:schemeClr val="tx1"/>
                </a:solidFill>
                <a:latin typeface="Times New Roman" panose="02020603050405020304" pitchFamily="18" charset="0"/>
                <a:cs typeface="Arial"/>
              </a:rPr>
              <a:t>Enumerated Types </a:t>
            </a:r>
            <a:r>
              <a:rPr lang="en-US" altLang="en-US" sz="2800" b="0" dirty="0">
                <a:solidFill>
                  <a:schemeClr val="tx1"/>
                </a:solidFill>
                <a:latin typeface="Times New Roman" panose="02020603050405020304" pitchFamily="18" charset="0"/>
                <a:cs typeface="Arial"/>
              </a:rPr>
              <a:t>(4 of 6)</a:t>
            </a:r>
            <a:endParaRPr lang="en-US" sz="4000" b="0" dirty="0">
              <a:solidFill>
                <a:schemeClr val="tx1"/>
              </a:solidFill>
            </a:endParaRPr>
          </a:p>
        </p:txBody>
      </p:sp>
      <p:sp>
        <p:nvSpPr>
          <p:cNvPr id="6" name="Text Placeholder 5"/>
          <p:cNvSpPr>
            <a:spLocks noGrp="1"/>
          </p:cNvSpPr>
          <p:nvPr>
            <p:ph type="body" idx="1"/>
          </p:nvPr>
        </p:nvSpPr>
        <p:spPr>
          <a:xfrm>
            <a:off x="1981200" y="1990726"/>
            <a:ext cx="8229600" cy="915247"/>
          </a:xfrm>
        </p:spPr>
        <p:txBody>
          <a:bodyPr/>
          <a:lstStyle/>
          <a:p>
            <a:pPr marL="255651" indent="-255651" fontAlgn="base">
              <a:spcAft>
                <a:spcPct val="0"/>
              </a:spcAft>
            </a:pPr>
            <a:r>
              <a:rPr lang="en-US" altLang="en-US" sz="2400" dirty="0">
                <a:solidFill>
                  <a:srgbClr val="000000"/>
                </a:solidFill>
                <a:latin typeface="Arial (Body)"/>
              </a:rPr>
              <a:t>To assign the value </a:t>
            </a:r>
            <a:r>
              <a:rPr lang="en-US" altLang="en-US" sz="2400" dirty="0">
                <a:solidFill>
                  <a:srgbClr val="000000"/>
                </a:solidFill>
                <a:latin typeface="Courier New" panose="02070309020205020404" pitchFamily="49" charset="0"/>
                <a:cs typeface="Courier New" panose="02070309020205020404" pitchFamily="49" charset="0"/>
              </a:rPr>
              <a:t>Day.Monday</a:t>
            </a:r>
            <a:r>
              <a:rPr lang="en-US" altLang="en-US" sz="2400" dirty="0">
                <a:solidFill>
                  <a:srgbClr val="000000"/>
                </a:solidFill>
                <a:latin typeface="Arial (Body)"/>
              </a:rPr>
              <a:t> to the </a:t>
            </a:r>
            <a:r>
              <a:rPr lang="en-US" altLang="en-US" sz="2400" dirty="0">
                <a:solidFill>
                  <a:srgbClr val="000000"/>
                </a:solidFill>
                <a:latin typeface="Courier New" panose="02070309020205020404" pitchFamily="49" charset="0"/>
                <a:cs typeface="Courier New" panose="02070309020205020404" pitchFamily="49" charset="0"/>
              </a:rPr>
              <a:t>workDay</a:t>
            </a:r>
            <a:r>
              <a:rPr lang="en-US" altLang="en-US" sz="2400" dirty="0">
                <a:solidFill>
                  <a:srgbClr val="000000"/>
                </a:solidFill>
                <a:latin typeface="Arial (Body)"/>
              </a:rPr>
              <a:t> variable, use:</a:t>
            </a:r>
          </a:p>
        </p:txBody>
      </p:sp>
      <p:sp>
        <p:nvSpPr>
          <p:cNvPr id="2" name="Text Placeholder 1"/>
          <p:cNvSpPr>
            <a:spLocks noGrp="1"/>
          </p:cNvSpPr>
          <p:nvPr>
            <p:ph type="body" idx="2"/>
          </p:nvPr>
        </p:nvSpPr>
        <p:spPr>
          <a:xfrm>
            <a:off x="1981200" y="2905973"/>
            <a:ext cx="8229600" cy="1524290"/>
          </a:xfrm>
        </p:spPr>
        <p:txBody>
          <a:bodyPr/>
          <a:lstStyle/>
          <a:p>
            <a:pPr marL="741600" lvl="1" indent="0" fontAlgn="base">
              <a:spcAft>
                <a:spcPct val="0"/>
              </a:spcAft>
              <a:buNone/>
            </a:pPr>
            <a:r>
              <a:rPr lang="en-US" altLang="en-US" sz="2400" dirty="0">
                <a:solidFill>
                  <a:srgbClr val="000000"/>
                </a:solidFill>
                <a:latin typeface="Courier New" panose="02070309020205020404" pitchFamily="49" charset="0"/>
                <a:cs typeface="Courier New" panose="02070309020205020404" pitchFamily="49" charset="0"/>
              </a:rPr>
              <a:t>workDay = Day.Monday;</a:t>
            </a:r>
          </a:p>
          <a:p>
            <a:pPr marL="255651" indent="-255651" fontAlgn="base">
              <a:spcAft>
                <a:spcPct val="0"/>
              </a:spcAft>
            </a:pPr>
            <a:r>
              <a:rPr lang="en-US" altLang="en-US" sz="2400" dirty="0">
                <a:solidFill>
                  <a:srgbClr val="000000"/>
                </a:solidFill>
                <a:latin typeface="Arial (Body)"/>
              </a:rPr>
              <a:t>Enumerators and enum variables also support the </a:t>
            </a:r>
            <a:r>
              <a:rPr lang="en-US" altLang="en-US" sz="2400" dirty="0">
                <a:solidFill>
                  <a:srgbClr val="000000"/>
                </a:solidFill>
                <a:latin typeface="Courier New" panose="02070309020205020404" pitchFamily="49" charset="0"/>
                <a:cs typeface="Courier New" panose="02070309020205020404" pitchFamily="49" charset="0"/>
              </a:rPr>
              <a:t>ToString</a:t>
            </a:r>
            <a:r>
              <a:rPr lang="en-US" altLang="en-US" sz="2400" dirty="0">
                <a:solidFill>
                  <a:srgbClr val="000000"/>
                </a:solidFill>
                <a:latin typeface="Arial (Body)"/>
              </a:rPr>
              <a:t> method</a:t>
            </a:r>
            <a:endParaRPr lang="en-US" dirty="0"/>
          </a:p>
        </p:txBody>
      </p:sp>
      <p:pic>
        <p:nvPicPr>
          <p:cNvPr id="7" name="Picture 6" descr="A line of code, as follows. message box period show left parenthesis day period Monday period to string left parenthesis right parenthesis right parenthesis semicolon."/>
          <p:cNvPicPr>
            <a:picLocks noChangeAspect="1"/>
          </p:cNvPicPr>
          <p:nvPr/>
        </p:nvPicPr>
        <p:blipFill>
          <a:blip r:embed="rId2"/>
          <a:stretch>
            <a:fillRect/>
          </a:stretch>
        </p:blipFill>
        <p:spPr>
          <a:xfrm>
            <a:off x="2742224" y="4574285"/>
            <a:ext cx="5315490" cy="495450"/>
          </a:xfrm>
          <a:prstGeom prst="rect">
            <a:avLst/>
          </a:prstGeom>
        </p:spPr>
      </p:pic>
    </p:spTree>
    <p:extLst>
      <p:ext uri="{BB962C8B-B14F-4D97-AF65-F5344CB8AC3E}">
        <p14:creationId xmlns:p14="http://schemas.microsoft.com/office/powerpoint/2010/main" val="1882717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2461"/>
            <a:ext cx="8229600" cy="800189"/>
          </a:xfrm>
        </p:spPr>
        <p:txBody>
          <a:bodyPr vert="horz"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cs typeface="Arial"/>
              </a:rPr>
              <a:t>Enumerated Types </a:t>
            </a:r>
            <a:r>
              <a:rPr lang="en-US" altLang="en-US" sz="2800" b="0" dirty="0">
                <a:solidFill>
                  <a:schemeClr val="tx1"/>
                </a:solidFill>
                <a:latin typeface="Times New Roman" panose="02020603050405020304" pitchFamily="18" charset="0"/>
                <a:cs typeface="Arial"/>
              </a:rPr>
              <a:t>(5 of 6)</a:t>
            </a:r>
            <a:endParaRPr lang="en-US" altLang="en-US" sz="2800" b="0" dirty="0">
              <a:solidFill>
                <a:schemeClr val="tx1"/>
              </a:solidFill>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1695450" y="1866900"/>
            <a:ext cx="8229600" cy="1181832"/>
          </a:xfrm>
        </p:spPr>
        <p:txBody>
          <a:bodyPr vert="horz" wrap="square" lIns="91425" tIns="91425" rIns="91425" bIns="91425" rtlCol="0" anchor="t" anchorCtr="0">
            <a:spAutoFit/>
          </a:bodyPr>
          <a:lstStyle/>
          <a:p>
            <a:pPr marL="255651" indent="-255651" fontAlgn="base">
              <a:spcAft>
                <a:spcPct val="0"/>
              </a:spcAft>
              <a:buFont typeface="Arial" panose="020B0604020202020204" pitchFamily="34" charset="0"/>
              <a:buChar char="•"/>
            </a:pPr>
            <a:r>
              <a:rPr lang="en-US" altLang="en-US" sz="2400" dirty="0">
                <a:solidFill>
                  <a:srgbClr val="000000"/>
                </a:solidFill>
                <a:latin typeface="Arial (Body)"/>
                <a:ea typeface="+mn-ea"/>
              </a:rPr>
              <a:t>Enumerators are integers, but you cannot directly assign an enumerator to an </a:t>
            </a:r>
            <a:r>
              <a:rPr lang="en-US" altLang="en-US" sz="2400" dirty="0">
                <a:solidFill>
                  <a:srgbClr val="000000"/>
                </a:solidFill>
                <a:latin typeface="Courier New" panose="02070309020205020404" pitchFamily="49" charset="0"/>
                <a:ea typeface="+mn-ea"/>
                <a:cs typeface="Courier New" panose="02070309020205020404" pitchFamily="49" charset="0"/>
              </a:rPr>
              <a:t>int</a:t>
            </a:r>
            <a:r>
              <a:rPr lang="en-US" altLang="en-US" sz="2400" dirty="0">
                <a:solidFill>
                  <a:srgbClr val="000000"/>
                </a:solidFill>
                <a:latin typeface="Arial (Body)"/>
                <a:ea typeface="+mn-ea"/>
              </a:rPr>
              <a:t> variable. You need to use a cast operator.</a:t>
            </a:r>
          </a:p>
        </p:txBody>
      </p:sp>
      <p:pic>
        <p:nvPicPr>
          <p:cNvPr id="5" name="Picture 4" descr="A line of code, as follows. i n t value = left parenthesis i n t right parenthesis day period Friday semicolon."/>
          <p:cNvPicPr>
            <a:picLocks noChangeAspect="1"/>
          </p:cNvPicPr>
          <p:nvPr/>
        </p:nvPicPr>
        <p:blipFill>
          <a:blip r:embed="rId2"/>
          <a:stretch>
            <a:fillRect/>
          </a:stretch>
        </p:blipFill>
        <p:spPr>
          <a:xfrm>
            <a:off x="2581470" y="3096134"/>
            <a:ext cx="4574761" cy="562767"/>
          </a:xfrm>
          <a:prstGeom prst="rect">
            <a:avLst/>
          </a:prstGeom>
        </p:spPr>
      </p:pic>
      <p:sp>
        <p:nvSpPr>
          <p:cNvPr id="4" name="Text Placeholder 3"/>
          <p:cNvSpPr>
            <a:spLocks noGrp="1"/>
          </p:cNvSpPr>
          <p:nvPr>
            <p:ph type="body" idx="2"/>
          </p:nvPr>
        </p:nvSpPr>
        <p:spPr>
          <a:xfrm>
            <a:off x="1790984" y="3799784"/>
            <a:ext cx="8229600" cy="609600"/>
          </a:xfrm>
        </p:spPr>
        <p:txBody>
          <a:bodyPr/>
          <a:lstStyle/>
          <a:p>
            <a:pPr lvl="0"/>
            <a:r>
              <a:rPr lang="en-US" altLang="en-US" sz="2400" dirty="0">
                <a:solidFill>
                  <a:srgbClr val="000000"/>
                </a:solidFill>
                <a:latin typeface="Arial (Body)"/>
              </a:rPr>
              <a:t>An </a:t>
            </a:r>
            <a:r>
              <a:rPr lang="en-US" altLang="en-US" sz="2400" dirty="0">
                <a:solidFill>
                  <a:srgbClr val="000000"/>
                </a:solidFill>
                <a:latin typeface="Courier New" panose="02070309020205020404" pitchFamily="49" charset="0"/>
                <a:ea typeface="+mn-ea"/>
                <a:cs typeface="Courier New" panose="02070309020205020404" pitchFamily="49" charset="0"/>
              </a:rPr>
              <a:t>enum</a:t>
            </a:r>
            <a:r>
              <a:rPr lang="en-US" altLang="en-US" sz="2400" dirty="0">
                <a:solidFill>
                  <a:srgbClr val="000000"/>
                </a:solidFill>
                <a:latin typeface="Arial (Body)"/>
              </a:rPr>
              <a:t> variable can be converted to </a:t>
            </a:r>
            <a:r>
              <a:rPr lang="en-US" altLang="en-US" sz="2400" dirty="0">
                <a:solidFill>
                  <a:srgbClr val="000000"/>
                </a:solidFill>
                <a:latin typeface="Courier New" panose="02070309020205020404" pitchFamily="49" charset="0"/>
                <a:ea typeface="+mn-ea"/>
                <a:cs typeface="Courier New" panose="02070309020205020404" pitchFamily="49" charset="0"/>
              </a:rPr>
              <a:t>int</a:t>
            </a:r>
          </a:p>
        </p:txBody>
      </p:sp>
      <p:pic>
        <p:nvPicPr>
          <p:cNvPr id="6" name="Picture 5" descr="The code has 2 lines, as follows. Line 1. Day work day = day period Monday semicolon. Line 2. i n t value = left parenthesis i n t right parenthesis work day semicolon."/>
          <p:cNvPicPr>
            <a:picLocks noChangeAspect="1"/>
          </p:cNvPicPr>
          <p:nvPr/>
        </p:nvPicPr>
        <p:blipFill>
          <a:blip r:embed="rId3"/>
          <a:stretch>
            <a:fillRect/>
          </a:stretch>
        </p:blipFill>
        <p:spPr>
          <a:xfrm>
            <a:off x="2302816" y="4586474"/>
            <a:ext cx="4437642" cy="1012098"/>
          </a:xfrm>
          <a:prstGeom prst="rect">
            <a:avLst/>
          </a:prstGeom>
        </p:spPr>
      </p:pic>
    </p:spTree>
    <p:extLst>
      <p:ext uri="{BB962C8B-B14F-4D97-AF65-F5344CB8AC3E}">
        <p14:creationId xmlns:p14="http://schemas.microsoft.com/office/powerpoint/2010/main" val="816805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09725" y="365125"/>
            <a:ext cx="9344026" cy="1325563"/>
          </a:xfrm>
        </p:spPr>
        <p:txBody>
          <a:bodyPr/>
          <a:lstStyle/>
          <a:p>
            <a:r>
              <a:rPr lang="en-US" altLang="en-US" dirty="0">
                <a:latin typeface="Times New Roman" panose="02020603050405020304" pitchFamily="18" charset="0"/>
                <a:cs typeface="Arial"/>
              </a:rPr>
              <a:t>Enumerated Types </a:t>
            </a:r>
            <a:r>
              <a:rPr lang="en-US" altLang="en-US" sz="2000" dirty="0">
                <a:latin typeface="Times New Roman" panose="02020603050405020304" pitchFamily="18" charset="0"/>
                <a:cs typeface="Arial"/>
              </a:rPr>
              <a:t>(6 of 6)</a:t>
            </a:r>
            <a:endParaRPr lang="en-US" dirty="0"/>
          </a:p>
        </p:txBody>
      </p:sp>
      <p:sp>
        <p:nvSpPr>
          <p:cNvPr id="6" name="Text Placeholder 5"/>
          <p:cNvSpPr>
            <a:spLocks noGrp="1"/>
          </p:cNvSpPr>
          <p:nvPr>
            <p:ph type="body" idx="1"/>
          </p:nvPr>
        </p:nvSpPr>
        <p:spPr>
          <a:xfrm>
            <a:off x="1981200" y="1887750"/>
            <a:ext cx="8229600" cy="638033"/>
          </a:xfrm>
        </p:spPr>
        <p:txBody>
          <a:bodyPr/>
          <a:lstStyle/>
          <a:p>
            <a:r>
              <a:rPr lang="en-US" altLang="en-US" sz="2400" dirty="0"/>
              <a:t>You can specify default values to enumerators</a:t>
            </a:r>
          </a:p>
        </p:txBody>
      </p:sp>
      <p:pic>
        <p:nvPicPr>
          <p:cNvPr id="7" name="Picture 6" descr="The code has 7 lines, as follows. Line 1. E n u m month days. Line 2. left brace. Line 3, indented. January = 31 comma February = 28 comma march = 31 comma. Line 4, indented. April = 30 comma. May = 31 comma June = 30 comma. Line 5, indented. July = 31 comma August = 31 comma September = 30 comma. Line 6, indented. October = 31 comma November = 30 comma December = 31. Line 7. right brace."/>
          <p:cNvPicPr>
            <a:picLocks noChangeAspect="1"/>
          </p:cNvPicPr>
          <p:nvPr/>
        </p:nvPicPr>
        <p:blipFill>
          <a:blip r:embed="rId2"/>
          <a:stretch>
            <a:fillRect/>
          </a:stretch>
        </p:blipFill>
        <p:spPr>
          <a:xfrm>
            <a:off x="2688194" y="2525783"/>
            <a:ext cx="6529862" cy="2632066"/>
          </a:xfrm>
          <a:prstGeom prst="rect">
            <a:avLst/>
          </a:prstGeom>
        </p:spPr>
      </p:pic>
    </p:spTree>
    <p:extLst>
      <p:ext uri="{BB962C8B-B14F-4D97-AF65-F5344CB8AC3E}">
        <p14:creationId xmlns:p14="http://schemas.microsoft.com/office/powerpoint/2010/main" val="1509515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Dictionaries</a:t>
            </a:r>
            <a:endParaRPr lang="en-US" altLang="en-US" sz="2000" dirty="0">
              <a:latin typeface="Times New Roman" panose="02020603050405020304" pitchFamily="18" charset="0"/>
              <a:cs typeface="Arial"/>
            </a:endParaRPr>
          </a:p>
        </p:txBody>
      </p:sp>
      <p:sp>
        <p:nvSpPr>
          <p:cNvPr id="3" name="Text Placeholder 2"/>
          <p:cNvSpPr>
            <a:spLocks noGrp="1"/>
          </p:cNvSpPr>
          <p:nvPr>
            <p:ph type="body" idx="1"/>
          </p:nvPr>
        </p:nvSpPr>
        <p:spPr>
          <a:xfrm>
            <a:off x="1981200" y="1600200"/>
            <a:ext cx="8229600" cy="2231350"/>
          </a:xfrm>
        </p:spPr>
        <p:txBody>
          <a:bodyPr vert="horz" wrap="square" lIns="91425" tIns="91425" rIns="91425" bIns="91425" rtlCol="0">
            <a:spAutoFit/>
          </a:bodyPr>
          <a:lstStyle/>
          <a:p>
            <a:pPr marL="255651" indent="-255651" fontAlgn="base">
              <a:spcAft>
                <a:spcPct val="0"/>
              </a:spcAft>
            </a:pPr>
            <a:r>
              <a:rPr lang="en-US" altLang="en-US" sz="2400" dirty="0">
                <a:solidFill>
                  <a:srgbClr val="000000"/>
                </a:solidFill>
                <a:latin typeface="Arial (Body)"/>
              </a:rPr>
              <a:t>A dictionary is an object that stores a collection of data</a:t>
            </a:r>
          </a:p>
          <a:p>
            <a:pPr marL="255651" indent="-255651" fontAlgn="base">
              <a:spcAft>
                <a:spcPct val="0"/>
              </a:spcAft>
            </a:pPr>
            <a:r>
              <a:rPr lang="en-US" altLang="en-US" sz="2400" dirty="0">
                <a:solidFill>
                  <a:srgbClr val="000000"/>
                </a:solidFill>
                <a:latin typeface="Arial (Body)"/>
              </a:rPr>
              <a:t>Each element has two parts: a key and a value</a:t>
            </a:r>
          </a:p>
          <a:p>
            <a:pPr marL="255651" indent="-255651" fontAlgn="base">
              <a:spcAft>
                <a:spcPct val="0"/>
              </a:spcAft>
            </a:pPr>
            <a:r>
              <a:rPr lang="en-US" altLang="en-US" sz="2400" dirty="0">
                <a:solidFill>
                  <a:srgbClr val="000000"/>
                </a:solidFill>
                <a:latin typeface="Arial (Body)"/>
              </a:rPr>
              <a:t>Each key is associated with a specific value and the key is used to locate that value</a:t>
            </a:r>
          </a:p>
          <a:p>
            <a:pPr marL="255651" indent="-255651" fontAlgn="base">
              <a:spcAft>
                <a:spcPct val="0"/>
              </a:spcAft>
            </a:pPr>
            <a:r>
              <a:rPr lang="en-US" altLang="en-US" sz="2400" dirty="0">
                <a:solidFill>
                  <a:srgbClr val="000000"/>
                </a:solidFill>
                <a:latin typeface="Arial (Body)"/>
              </a:rPr>
              <a:t>These are called key-value pairs</a:t>
            </a:r>
          </a:p>
        </p:txBody>
      </p:sp>
    </p:spTree>
    <p:extLst>
      <p:ext uri="{BB962C8B-B14F-4D97-AF65-F5344CB8AC3E}">
        <p14:creationId xmlns:p14="http://schemas.microsoft.com/office/powerpoint/2010/main" val="1534420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7056"/>
            <a:ext cx="8229600" cy="763335"/>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cs typeface="Arial"/>
              </a:rPr>
              <a:t>The </a:t>
            </a:r>
            <a:r>
              <a:rPr lang="en-US" altLang="en-US" dirty="0">
                <a:latin typeface="Courier New" panose="02070309020205020404" pitchFamily="49" charset="0"/>
                <a:cs typeface="Courier New" panose="02070309020205020404" pitchFamily="49" charset="0"/>
              </a:rPr>
              <a:t>Dictionary</a:t>
            </a:r>
            <a:r>
              <a:rPr lang="en-US" altLang="en-US" dirty="0">
                <a:latin typeface="Times New Roman" panose="02020603050405020304" pitchFamily="18" charset="0"/>
                <a:cs typeface="Arial"/>
              </a:rPr>
              <a:t> Class</a:t>
            </a:r>
            <a:endParaRPr lang="en-US" altLang="en-US" sz="2000" dirty="0">
              <a:latin typeface="Times New Roman" panose="02020603050405020304" pitchFamily="18" charset="0"/>
              <a:cs typeface="Arial"/>
            </a:endParaRPr>
          </a:p>
        </p:txBody>
      </p:sp>
      <p:sp>
        <p:nvSpPr>
          <p:cNvPr id="3" name="Content Placeholder 2"/>
          <p:cNvSpPr>
            <a:spLocks noGrp="1"/>
          </p:cNvSpPr>
          <p:nvPr>
            <p:ph type="body" idx="1"/>
          </p:nvPr>
        </p:nvSpPr>
        <p:spPr>
          <a:xfrm>
            <a:off x="1981200" y="1600200"/>
            <a:ext cx="8324850" cy="3426100"/>
          </a:xfrm>
        </p:spPr>
        <p:txBody>
          <a:bodyPr vert="horz" wrap="square" lIns="91425" tIns="91425" rIns="91425" bIns="91425" rtlCol="0">
            <a:spAutoFit/>
          </a:bodyPr>
          <a:lstStyle/>
          <a:p>
            <a:pPr marL="255651" indent="-255651" fontAlgn="base">
              <a:spcAft>
                <a:spcPct val="0"/>
              </a:spcAft>
            </a:pPr>
            <a:r>
              <a:rPr lang="en-US" altLang="en-US" sz="2200" dirty="0">
                <a:solidFill>
                  <a:srgbClr val="000000"/>
                </a:solidFill>
                <a:latin typeface="Arial (Body)"/>
              </a:rPr>
              <a:t>.NET provides a </a:t>
            </a:r>
            <a:r>
              <a:rPr lang="en-US" altLang="en-US" sz="2200" dirty="0">
                <a:solidFill>
                  <a:srgbClr val="000000"/>
                </a:solidFill>
                <a:latin typeface="Courier New" panose="02070309020205020404" pitchFamily="49" charset="0"/>
                <a:cs typeface="Courier New" panose="02070309020205020404" pitchFamily="49" charset="0"/>
              </a:rPr>
              <a:t>Dictionary</a:t>
            </a:r>
            <a:r>
              <a:rPr lang="en-US" altLang="en-US" sz="2200" dirty="0">
                <a:solidFill>
                  <a:srgbClr val="000000"/>
                </a:solidFill>
                <a:latin typeface="Arial (Body)"/>
              </a:rPr>
              <a:t> class that is used to implement a dictionary container</a:t>
            </a:r>
          </a:p>
          <a:p>
            <a:pPr marL="255651" indent="-255651" fontAlgn="base">
              <a:spcAft>
                <a:spcPts val="1200"/>
              </a:spcAft>
            </a:pPr>
            <a:r>
              <a:rPr lang="en-US" altLang="en-US" sz="2200" dirty="0">
                <a:solidFill>
                  <a:srgbClr val="000000"/>
                </a:solidFill>
                <a:latin typeface="Arial (Body)"/>
              </a:rPr>
              <a:t>General format to declare a </a:t>
            </a:r>
            <a:r>
              <a:rPr lang="en-US" altLang="en-US" sz="2200" dirty="0">
                <a:solidFill>
                  <a:srgbClr val="000000"/>
                </a:solidFill>
                <a:latin typeface="Courier New" panose="02070309020205020404" pitchFamily="49" charset="0"/>
                <a:cs typeface="Courier New" panose="02070309020205020404" pitchFamily="49" charset="0"/>
              </a:rPr>
              <a:t>Dictionary</a:t>
            </a:r>
            <a:r>
              <a:rPr lang="en-US" altLang="en-US" sz="2200" dirty="0">
                <a:solidFill>
                  <a:srgbClr val="000000"/>
                </a:solidFill>
                <a:latin typeface="Arial (Body)"/>
              </a:rPr>
              <a:t> object:</a:t>
            </a:r>
            <a:br>
              <a:rPr lang="en-US" altLang="en-US" sz="2200" dirty="0">
                <a:solidFill>
                  <a:srgbClr val="000000"/>
                </a:solidFill>
                <a:latin typeface="Arial (Body)"/>
              </a:rPr>
            </a:br>
            <a:r>
              <a:rPr lang="en-US" altLang="en-US" sz="1800" dirty="0">
                <a:solidFill>
                  <a:srgbClr val="000000"/>
                </a:solidFill>
                <a:latin typeface="Courier New" panose="02070309020205020404" pitchFamily="49" charset="0"/>
                <a:cs typeface="Courier New" panose="02070309020205020404" pitchFamily="49" charset="0"/>
              </a:rPr>
              <a:t>Dictionary&lt;</a:t>
            </a:r>
            <a:r>
              <a:rPr lang="en-US" altLang="en-US" sz="1800" i="1" dirty="0" err="1">
                <a:solidFill>
                  <a:srgbClr val="000000"/>
                </a:solidFill>
                <a:latin typeface="Courier New" panose="02070309020205020404" pitchFamily="49" charset="0"/>
                <a:cs typeface="Courier New" panose="02070309020205020404" pitchFamily="49" charset="0"/>
              </a:rPr>
              <a:t>KeyType</a:t>
            </a:r>
            <a:r>
              <a:rPr lang="en-US" altLang="en-US" sz="1800" i="1" dirty="0">
                <a:solidFill>
                  <a:srgbClr val="000000"/>
                </a:solidFill>
                <a:latin typeface="Courier New" panose="02070309020205020404" pitchFamily="49" charset="0"/>
                <a:cs typeface="Courier New" panose="02070309020205020404" pitchFamily="49" charset="0"/>
              </a:rPr>
              <a:t>, </a:t>
            </a:r>
            <a:r>
              <a:rPr lang="en-US" altLang="en-US" sz="1800" i="1" dirty="0" err="1">
                <a:solidFill>
                  <a:srgbClr val="000000"/>
                </a:solidFill>
                <a:latin typeface="Courier New" panose="02070309020205020404" pitchFamily="49" charset="0"/>
                <a:cs typeface="Courier New" panose="02070309020205020404" pitchFamily="49" charset="0"/>
              </a:rPr>
              <a:t>ValueType</a:t>
            </a:r>
            <a:r>
              <a:rPr lang="en-US" altLang="en-US" sz="1800" dirty="0">
                <a:solidFill>
                  <a:srgbClr val="000000"/>
                </a:solidFill>
                <a:latin typeface="Courier New" panose="02070309020205020404" pitchFamily="49" charset="0"/>
                <a:cs typeface="Courier New" panose="02070309020205020404" pitchFamily="49" charset="0"/>
              </a:rPr>
              <a:t>&gt; </a:t>
            </a:r>
            <a:r>
              <a:rPr lang="en-US" altLang="en-US" sz="1800" i="1" dirty="0" err="1">
                <a:solidFill>
                  <a:srgbClr val="000000"/>
                </a:solidFill>
                <a:latin typeface="Courier New" panose="02070309020205020404" pitchFamily="49" charset="0"/>
                <a:cs typeface="Courier New" panose="02070309020205020404" pitchFamily="49" charset="0"/>
              </a:rPr>
              <a:t>Dname</a:t>
            </a:r>
            <a:r>
              <a:rPr lang="en-US" altLang="en-US" sz="1800" dirty="0">
                <a:solidFill>
                  <a:srgbClr val="000000"/>
                </a:solidFill>
                <a:latin typeface="Courier New" panose="02070309020205020404" pitchFamily="49" charset="0"/>
                <a:cs typeface="Courier New" panose="02070309020205020404" pitchFamily="49" charset="0"/>
              </a:rPr>
              <a:t> = new Dictionary&lt;</a:t>
            </a:r>
            <a:r>
              <a:rPr lang="en-US" altLang="en-US" sz="1800" i="1" dirty="0" err="1">
                <a:solidFill>
                  <a:srgbClr val="000000"/>
                </a:solidFill>
                <a:latin typeface="Courier New" panose="02070309020205020404" pitchFamily="49" charset="0"/>
                <a:cs typeface="Courier New" panose="02070309020205020404" pitchFamily="49" charset="0"/>
              </a:rPr>
              <a:t>KeyType</a:t>
            </a:r>
            <a:r>
              <a:rPr lang="en-US" altLang="en-US" sz="1800" i="1" dirty="0">
                <a:solidFill>
                  <a:srgbClr val="000000"/>
                </a:solidFill>
                <a:latin typeface="Courier New" panose="02070309020205020404" pitchFamily="49" charset="0"/>
                <a:cs typeface="Courier New" panose="02070309020205020404" pitchFamily="49" charset="0"/>
              </a:rPr>
              <a:t>, </a:t>
            </a:r>
            <a:r>
              <a:rPr lang="en-US" altLang="en-US" sz="1800" i="1" dirty="0" err="1">
                <a:solidFill>
                  <a:srgbClr val="000000"/>
                </a:solidFill>
                <a:latin typeface="Courier New" panose="02070309020205020404" pitchFamily="49" charset="0"/>
                <a:cs typeface="Courier New" panose="02070309020205020404" pitchFamily="49" charset="0"/>
              </a:rPr>
              <a:t>ValueType</a:t>
            </a:r>
            <a:r>
              <a:rPr lang="en-US" altLang="en-US" sz="1800" dirty="0">
                <a:solidFill>
                  <a:srgbClr val="000000"/>
                </a:solidFill>
                <a:latin typeface="Courier New" panose="02070309020205020404" pitchFamily="49" charset="0"/>
                <a:cs typeface="Courier New" panose="02070309020205020404" pitchFamily="49" charset="0"/>
              </a:rPr>
              <a:t>&gt;();</a:t>
            </a:r>
          </a:p>
          <a:p>
            <a:pPr marL="0" indent="0" fontAlgn="base">
              <a:spcAft>
                <a:spcPct val="0"/>
              </a:spcAft>
              <a:buNone/>
            </a:pPr>
            <a:r>
              <a:rPr lang="en-US" altLang="en-US" sz="2200" dirty="0">
                <a:solidFill>
                  <a:srgbClr val="000000"/>
                </a:solidFill>
                <a:latin typeface="Arial (Body)"/>
              </a:rPr>
              <a:t>Where:</a:t>
            </a:r>
          </a:p>
          <a:p>
            <a:pPr lvl="1" fontAlgn="base">
              <a:spcAft>
                <a:spcPct val="0"/>
              </a:spcAft>
            </a:pPr>
            <a:r>
              <a:rPr lang="en-US" altLang="en-US" sz="2200" i="1" dirty="0" err="1">
                <a:solidFill>
                  <a:srgbClr val="000000"/>
                </a:solidFill>
                <a:latin typeface="Courier New" panose="02070309020205020404" pitchFamily="49" charset="0"/>
                <a:cs typeface="Courier New" panose="02070309020205020404" pitchFamily="49" charset="0"/>
              </a:rPr>
              <a:t>KeyType</a:t>
            </a:r>
            <a:r>
              <a:rPr lang="en-US" altLang="en-US" sz="2200" dirty="0">
                <a:solidFill>
                  <a:srgbClr val="000000"/>
                </a:solidFill>
                <a:latin typeface="Arial (Body)"/>
              </a:rPr>
              <a:t> is the data type of each element’s key</a:t>
            </a:r>
          </a:p>
          <a:p>
            <a:pPr lvl="1" fontAlgn="base">
              <a:spcAft>
                <a:spcPct val="0"/>
              </a:spcAft>
            </a:pPr>
            <a:r>
              <a:rPr lang="en-US" altLang="en-US" sz="2200" i="1" dirty="0" err="1">
                <a:solidFill>
                  <a:srgbClr val="000000"/>
                </a:solidFill>
                <a:latin typeface="Courier New" panose="02070309020205020404" pitchFamily="49" charset="0"/>
                <a:cs typeface="Courier New" panose="02070309020205020404" pitchFamily="49" charset="0"/>
              </a:rPr>
              <a:t>ValueType</a:t>
            </a:r>
            <a:r>
              <a:rPr lang="en-US" altLang="en-US" sz="2200" dirty="0">
                <a:solidFill>
                  <a:srgbClr val="000000"/>
                </a:solidFill>
                <a:latin typeface="Arial (Body)"/>
              </a:rPr>
              <a:t> is the data type of each element’s value</a:t>
            </a:r>
          </a:p>
          <a:p>
            <a:pPr lvl="1" fontAlgn="base">
              <a:spcAft>
                <a:spcPct val="0"/>
              </a:spcAft>
            </a:pPr>
            <a:r>
              <a:rPr lang="en-US" altLang="en-US" sz="2200" i="1" dirty="0" err="1">
                <a:solidFill>
                  <a:srgbClr val="000000"/>
                </a:solidFill>
                <a:latin typeface="Courier New" panose="02070309020205020404" pitchFamily="49" charset="0"/>
                <a:cs typeface="Courier New" panose="02070309020205020404" pitchFamily="49" charset="0"/>
              </a:rPr>
              <a:t>Dname</a:t>
            </a:r>
            <a:r>
              <a:rPr lang="en-US" altLang="en-US" sz="2200" dirty="0">
                <a:solidFill>
                  <a:srgbClr val="000000"/>
                </a:solidFill>
                <a:latin typeface="Arial (Body)"/>
              </a:rPr>
              <a:t> is the name of the </a:t>
            </a:r>
            <a:r>
              <a:rPr lang="en-US" altLang="en-US" sz="2200" dirty="0">
                <a:solidFill>
                  <a:srgbClr val="000000"/>
                </a:solidFill>
                <a:latin typeface="Courier New" panose="02070309020205020404" pitchFamily="49" charset="0"/>
                <a:cs typeface="Courier New" panose="02070309020205020404" pitchFamily="49" charset="0"/>
              </a:rPr>
              <a:t>Dictionary</a:t>
            </a:r>
          </a:p>
        </p:txBody>
      </p:sp>
    </p:spTree>
    <p:extLst>
      <p:ext uri="{BB962C8B-B14F-4D97-AF65-F5344CB8AC3E}">
        <p14:creationId xmlns:p14="http://schemas.microsoft.com/office/powerpoint/2010/main" val="971241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4794"/>
            <a:ext cx="8229600" cy="707856"/>
          </a:xfrm>
        </p:spPr>
        <p:txBody>
          <a:bodyPr vert="horz" lIns="91425" tIns="91425" rIns="91425" bIns="91425" rtlCol="0" anchor="b" anchorCtr="0">
            <a:spAutoFit/>
          </a:bodyPr>
          <a:lstStyle/>
          <a:p>
            <a:pPr lvl="0" fontAlgn="base">
              <a:spcBef>
                <a:spcPct val="0"/>
              </a:spcBef>
              <a:spcAft>
                <a:spcPct val="0"/>
              </a:spcAft>
              <a:buClrTx/>
            </a:pPr>
            <a:r>
              <a:rPr lang="en-US" altLang="en-US" dirty="0">
                <a:latin typeface="Times New Roman" panose="02020603050405020304" pitchFamily="18" charset="0"/>
                <a:cs typeface="Arial"/>
              </a:rPr>
              <a:t>Initializing a </a:t>
            </a:r>
            <a:r>
              <a:rPr lang="en-US" altLang="en-US" dirty="0">
                <a:latin typeface="Courier New" panose="02070309020205020404" pitchFamily="49" charset="0"/>
                <a:cs typeface="Courier New" panose="02070309020205020404" pitchFamily="49" charset="0"/>
              </a:rPr>
              <a:t>Dictionary</a:t>
            </a:r>
            <a:endParaRPr lang="en-US" altLang="en-US" sz="2000" b="0" dirty="0">
              <a:latin typeface="Courier New" panose="02070309020205020404" pitchFamily="49" charset="0"/>
              <a:ea typeface="+mj-ea"/>
              <a:cs typeface="Courier New" panose="02070309020205020404" pitchFamily="49" charset="0"/>
            </a:endParaRPr>
          </a:p>
        </p:txBody>
      </p:sp>
      <p:sp>
        <p:nvSpPr>
          <p:cNvPr id="4" name="Text Placeholder 3"/>
          <p:cNvSpPr>
            <a:spLocks noGrp="1"/>
          </p:cNvSpPr>
          <p:nvPr>
            <p:ph type="body" idx="1"/>
          </p:nvPr>
        </p:nvSpPr>
        <p:spPr>
          <a:xfrm>
            <a:off x="2069977" y="1600201"/>
            <a:ext cx="8759948" cy="3619499"/>
          </a:xfrm>
        </p:spPr>
        <p:txBody>
          <a:bodyPr>
            <a:normAutofit fontScale="92500" lnSpcReduction="10000"/>
          </a:bodyPr>
          <a:lstStyle/>
          <a:p>
            <a:r>
              <a:rPr lang="en-US" altLang="en-US" sz="2200" dirty="0">
                <a:latin typeface="+mn-lt"/>
              </a:rPr>
              <a:t>Example code:</a:t>
            </a:r>
          </a:p>
          <a:p>
            <a:pPr marL="0" indent="0">
              <a:buNone/>
            </a:pPr>
            <a:r>
              <a:rPr lang="en-US" altLang="en-US" sz="2400" dirty="0">
                <a:latin typeface="Courier New" panose="02070309020205020404" pitchFamily="49" charset="0"/>
                <a:cs typeface="Courier New" panose="02070309020205020404" pitchFamily="49" charset="0"/>
              </a:rPr>
              <a:t>Dictionary&lt;int, string&gt; employees = new Dictionary&lt;int, string&gt;()</a:t>
            </a:r>
          </a:p>
          <a:p>
            <a:pPr marL="0" indent="0">
              <a:spcBef>
                <a:spcPts val="0"/>
              </a:spcBef>
              <a:buNone/>
            </a:pPr>
            <a:r>
              <a:rPr lang="en-US" altLang="en-US" sz="2400" dirty="0">
                <a:latin typeface="Courier New" panose="02070309020205020404" pitchFamily="49" charset="0"/>
                <a:cs typeface="Courier New" panose="02070309020205020404" pitchFamily="49" charset="0"/>
              </a:rPr>
              <a:t>{</a:t>
            </a:r>
          </a:p>
          <a:p>
            <a:pPr marL="0" indent="0">
              <a:spcBef>
                <a:spcPts val="0"/>
              </a:spcBef>
              <a:buNone/>
            </a:pPr>
            <a:r>
              <a:rPr lang="en-US" altLang="en-US" sz="2400" dirty="0">
                <a:latin typeface="Courier New" panose="02070309020205020404" pitchFamily="49" charset="0"/>
                <a:cs typeface="Courier New" panose="02070309020205020404" pitchFamily="49" charset="0"/>
              </a:rPr>
              <a:t>     {101, "Chris Jones"},</a:t>
            </a:r>
          </a:p>
          <a:p>
            <a:pPr marL="0" indent="0">
              <a:spcBef>
                <a:spcPts val="0"/>
              </a:spcBef>
              <a:buNone/>
            </a:pPr>
            <a:r>
              <a:rPr lang="en-US" altLang="en-US" sz="2400" dirty="0">
                <a:latin typeface="Courier New" panose="02070309020205020404" pitchFamily="49" charset="0"/>
                <a:cs typeface="Courier New" panose="02070309020205020404" pitchFamily="49" charset="0"/>
              </a:rPr>
              <a:t>     {102, "Jessica Smith"},</a:t>
            </a:r>
          </a:p>
          <a:p>
            <a:pPr marL="0" indent="0">
              <a:spcBef>
                <a:spcPts val="0"/>
              </a:spcBef>
              <a:buNone/>
            </a:pPr>
            <a:r>
              <a:rPr lang="en-US" altLang="en-US" sz="2400" dirty="0">
                <a:latin typeface="Courier New" panose="02070309020205020404" pitchFamily="49" charset="0"/>
                <a:cs typeface="Courier New" panose="02070309020205020404" pitchFamily="49" charset="0"/>
              </a:rPr>
              <a:t>     {103, "Amanda Stevens"},</a:t>
            </a:r>
          </a:p>
          <a:p>
            <a:pPr marL="0" indent="0">
              <a:spcBef>
                <a:spcPts val="0"/>
              </a:spcBef>
              <a:buNone/>
            </a:pPr>
            <a:r>
              <a:rPr lang="en-US" altLang="en-US" sz="2400" dirty="0">
                <a:latin typeface="Courier New" panose="02070309020205020404" pitchFamily="49" charset="0"/>
                <a:cs typeface="Courier New" panose="02070309020205020404" pitchFamily="49" charset="0"/>
              </a:rPr>
              <a:t>     {104, "Will Osborn"}</a:t>
            </a:r>
          </a:p>
          <a:p>
            <a:pPr marL="0" indent="0">
              <a:spcBef>
                <a:spcPts val="0"/>
              </a:spcBef>
              <a:buNone/>
            </a:pPr>
            <a:r>
              <a:rPr lang="en-US" altLang="en-US" sz="2400" dirty="0">
                <a:latin typeface="Courier New" panose="02070309020205020404" pitchFamily="49" charset="0"/>
                <a:cs typeface="Courier New" panose="02070309020205020404" pitchFamily="49" charset="0"/>
              </a:rPr>
              <a:t>};</a:t>
            </a:r>
          </a:p>
          <a:p>
            <a:pPr marL="0" indent="0">
              <a:buNone/>
            </a:pPr>
            <a:endParaRPr lang="en-US" altLang="en-US" sz="1800" dirty="0">
              <a:latin typeface="+mn-lt"/>
            </a:endParaRPr>
          </a:p>
          <a:p>
            <a:pPr marL="0" indent="0">
              <a:buNone/>
            </a:pPr>
            <a:r>
              <a:rPr lang="en-US" altLang="en-US" sz="1800" dirty="0">
                <a:latin typeface="+mn-lt"/>
              </a:rPr>
              <a:t> </a:t>
            </a:r>
          </a:p>
        </p:txBody>
      </p:sp>
    </p:spTree>
    <p:extLst>
      <p:ext uri="{BB962C8B-B14F-4D97-AF65-F5344CB8AC3E}">
        <p14:creationId xmlns:p14="http://schemas.microsoft.com/office/powerpoint/2010/main" val="4005489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4017"/>
            <a:ext cx="8229600" cy="738633"/>
          </a:xfrm>
        </p:spPr>
        <p:txBody>
          <a:bodyPr vert="horz" lIns="91425" tIns="91425" rIns="91425" bIns="91425" rtlCol="0" anchor="b" anchorCtr="0">
            <a:spAutoFit/>
          </a:bodyPr>
          <a:lstStyle/>
          <a:p>
            <a:pPr lvl="0" fontAlgn="base">
              <a:spcBef>
                <a:spcPct val="0"/>
              </a:spcBef>
              <a:spcAft>
                <a:spcPct val="0"/>
              </a:spcAft>
              <a:buClrTx/>
            </a:pPr>
            <a:r>
              <a:rPr lang="en-US" altLang="en-US" sz="3600" b="0" dirty="0">
                <a:solidFill>
                  <a:schemeClr val="tx1"/>
                </a:solidFill>
                <a:latin typeface="Times New Roman" panose="02020603050405020304" pitchFamily="18" charset="0"/>
                <a:cs typeface="Times New Roman" panose="02020603050405020304" pitchFamily="18" charset="0"/>
              </a:rPr>
              <a:t>Adding an Element to a Dictionary</a:t>
            </a:r>
            <a:endParaRPr lang="en-US" altLang="en-US" sz="2400" b="0" dirty="0">
              <a:solidFill>
                <a:schemeClr val="tx1"/>
              </a:solidFill>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2069977" y="1600200"/>
            <a:ext cx="8229600" cy="4170285"/>
          </a:xfrm>
        </p:spPr>
        <p:txBody>
          <a:bodyPr/>
          <a:lstStyle/>
          <a:p>
            <a:r>
              <a:rPr lang="en-US" altLang="en-US" sz="2200" dirty="0">
                <a:latin typeface="+mn-lt"/>
              </a:rPr>
              <a:t>General Format:</a:t>
            </a:r>
          </a:p>
          <a:p>
            <a:pPr marL="0" indent="0">
              <a:buNone/>
            </a:pPr>
            <a:r>
              <a:rPr lang="en-US" altLang="en-US" dirty="0">
                <a:latin typeface="Courier New" panose="02070309020205020404" pitchFamily="49" charset="0"/>
                <a:cs typeface="Courier New" panose="02070309020205020404" pitchFamily="49" charset="0"/>
              </a:rPr>
              <a:t>     </a:t>
            </a:r>
            <a:r>
              <a:rPr lang="en-US" altLang="en-US" i="1" dirty="0" err="1">
                <a:latin typeface="Courier New" panose="02070309020205020404" pitchFamily="49" charset="0"/>
                <a:cs typeface="Courier New" panose="02070309020205020404" pitchFamily="49" charset="0"/>
              </a:rPr>
              <a:t>dictionaryName</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key</a:t>
            </a:r>
            <a:r>
              <a:rPr lang="en-US" altLang="en-US" dirty="0">
                <a:latin typeface="Courier New" panose="02070309020205020404" pitchFamily="49" charset="0"/>
                <a:cs typeface="Courier New" panose="02070309020205020404" pitchFamily="49" charset="0"/>
              </a:rPr>
              <a:t>] = </a:t>
            </a:r>
            <a:r>
              <a:rPr lang="en-US" altLang="en-US" i="1" dirty="0">
                <a:latin typeface="Courier New" panose="02070309020205020404" pitchFamily="49" charset="0"/>
                <a:cs typeface="Courier New" panose="02070309020205020404" pitchFamily="49" charset="0"/>
              </a:rPr>
              <a:t>value</a:t>
            </a:r>
            <a:r>
              <a:rPr lang="en-US" altLang="en-US" dirty="0">
                <a:latin typeface="Courier New" panose="02070309020205020404" pitchFamily="49" charset="0"/>
                <a:cs typeface="Courier New" panose="02070309020205020404" pitchFamily="49" charset="0"/>
              </a:rPr>
              <a:t>;</a:t>
            </a:r>
          </a:p>
          <a:p>
            <a:r>
              <a:rPr lang="en-US" altLang="en-US" sz="2200" dirty="0">
                <a:latin typeface="+mn-lt"/>
              </a:rPr>
              <a:t>Example:</a:t>
            </a:r>
          </a:p>
          <a:p>
            <a:pPr marL="0" indent="0">
              <a:spcBef>
                <a:spcPts val="0"/>
              </a:spcBef>
              <a:buNone/>
            </a:pPr>
            <a:r>
              <a:rPr lang="en-US" altLang="en-US" dirty="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Dictionary&lt;int, string&gt; employees = new Dictionary&lt;int, string&gt;();</a:t>
            </a:r>
          </a:p>
          <a:p>
            <a:pPr marL="0" indent="0">
              <a:spcBef>
                <a:spcPts val="0"/>
              </a:spcBef>
              <a:buNone/>
            </a:pPr>
            <a:r>
              <a:rPr lang="en-US" altLang="en-US" sz="1400" dirty="0">
                <a:latin typeface="Courier New" panose="02070309020205020404" pitchFamily="49" charset="0"/>
                <a:cs typeface="Courier New" panose="02070309020205020404" pitchFamily="49" charset="0"/>
              </a:rPr>
              <a:t>     employees[105] = "Beth Young";</a:t>
            </a:r>
          </a:p>
          <a:p>
            <a:pPr marL="0" indent="0">
              <a:spcBef>
                <a:spcPts val="0"/>
              </a:spcBef>
              <a:buNone/>
            </a:pPr>
            <a:r>
              <a:rPr lang="en-US" altLang="en-US" sz="1400" dirty="0">
                <a:latin typeface="Courier New" panose="02070309020205020404" pitchFamily="49" charset="0"/>
                <a:cs typeface="Courier New" panose="02070309020205020404" pitchFamily="49" charset="0"/>
              </a:rPr>
              <a:t>     employees[106] = "Jake Brown";</a:t>
            </a:r>
          </a:p>
          <a:p>
            <a:pPr>
              <a:spcBef>
                <a:spcPts val="600"/>
              </a:spcBef>
            </a:pPr>
            <a:r>
              <a:rPr lang="en-US" altLang="en-US" sz="2200" dirty="0">
                <a:latin typeface="+mn-lt"/>
              </a:rPr>
              <a:t>Using the Add Method:</a:t>
            </a:r>
          </a:p>
          <a:p>
            <a:pPr marL="0" indent="0">
              <a:buNone/>
            </a:pPr>
            <a:r>
              <a:rPr lang="en-US" altLang="en-US" dirty="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Dictionary&lt;int, string&gt; employees = new Dictionary&lt;int, string&gt;();</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employees.Add</a:t>
            </a:r>
            <a:r>
              <a:rPr lang="en-US" altLang="en-US" sz="1400" dirty="0">
                <a:latin typeface="Courier New" panose="02070309020205020404" pitchFamily="49" charset="0"/>
                <a:cs typeface="Courier New" panose="02070309020205020404" pitchFamily="49" charset="0"/>
              </a:rPr>
              <a:t>(105, "Beth Young");</a:t>
            </a:r>
          </a:p>
          <a:p>
            <a:pPr marL="0" indent="0">
              <a:spcBef>
                <a:spcPts val="0"/>
              </a:spcBef>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employees.Add</a:t>
            </a:r>
            <a:r>
              <a:rPr lang="en-US" altLang="en-US" sz="1400" dirty="0">
                <a:latin typeface="Courier New" panose="02070309020205020404" pitchFamily="49" charset="0"/>
                <a:cs typeface="Courier New" panose="02070309020205020404" pitchFamily="49" charset="0"/>
              </a:rPr>
              <a:t>(106, "Jake Brown");</a:t>
            </a:r>
            <a:endParaRPr lang="en-US" altLang="en-US" sz="1400" dirty="0"/>
          </a:p>
        </p:txBody>
      </p:sp>
    </p:spTree>
    <p:extLst>
      <p:ext uri="{BB962C8B-B14F-4D97-AF65-F5344CB8AC3E}">
        <p14:creationId xmlns:p14="http://schemas.microsoft.com/office/powerpoint/2010/main" val="291991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4017"/>
            <a:ext cx="8229600" cy="738633"/>
          </a:xfrm>
        </p:spPr>
        <p:txBody>
          <a:bodyPr vert="horz" lIns="91425" tIns="91425" rIns="91425" bIns="91425" rtlCol="0" anchor="b" anchorCtr="0">
            <a:spAutoFit/>
          </a:bodyPr>
          <a:lstStyle/>
          <a:p>
            <a:pPr lvl="0" fontAlgn="base">
              <a:spcBef>
                <a:spcPct val="0"/>
              </a:spcBef>
              <a:spcAft>
                <a:spcPct val="0"/>
              </a:spcAft>
              <a:buClrTx/>
            </a:pPr>
            <a:r>
              <a:rPr lang="en-US" altLang="en-US" sz="3600" b="0" dirty="0">
                <a:solidFill>
                  <a:schemeClr val="tx1"/>
                </a:solidFill>
                <a:latin typeface="Times New Roman" panose="02020603050405020304" pitchFamily="18" charset="0"/>
                <a:cs typeface="Arial"/>
              </a:rPr>
              <a:t>Retrieving Values From a </a:t>
            </a:r>
            <a:r>
              <a:rPr lang="en-US" altLang="en-US" sz="3600" b="0" dirty="0">
                <a:solidFill>
                  <a:schemeClr val="tx1"/>
                </a:solidFill>
                <a:latin typeface="Courier New" panose="02070309020205020404" pitchFamily="49" charset="0"/>
                <a:cs typeface="Courier New" panose="02070309020205020404" pitchFamily="49" charset="0"/>
              </a:rPr>
              <a:t>Dictionary</a:t>
            </a:r>
            <a:endParaRPr lang="en-US" altLang="en-US" sz="2400" b="0" dirty="0">
              <a:solidFill>
                <a:schemeClr val="tx1"/>
              </a:solidFill>
              <a:latin typeface="Courier New" panose="02070309020205020404" pitchFamily="49" charset="0"/>
              <a:ea typeface="+mj-ea"/>
              <a:cs typeface="Courier New" panose="02070309020205020404" pitchFamily="49" charset="0"/>
            </a:endParaRPr>
          </a:p>
        </p:txBody>
      </p:sp>
      <p:sp>
        <p:nvSpPr>
          <p:cNvPr id="4" name="Text Placeholder 3"/>
          <p:cNvSpPr>
            <a:spLocks noGrp="1"/>
          </p:cNvSpPr>
          <p:nvPr>
            <p:ph type="body" idx="1"/>
          </p:nvPr>
        </p:nvSpPr>
        <p:spPr>
          <a:xfrm>
            <a:off x="2069977" y="1600200"/>
            <a:ext cx="8359898" cy="5143500"/>
          </a:xfrm>
        </p:spPr>
        <p:txBody>
          <a:bodyPr>
            <a:normAutofit/>
          </a:bodyPr>
          <a:lstStyle/>
          <a:p>
            <a:r>
              <a:rPr lang="en-US" altLang="en-US" sz="2200" dirty="0">
                <a:latin typeface="+mn-lt"/>
              </a:rPr>
              <a:t>General Format:</a:t>
            </a:r>
          </a:p>
          <a:p>
            <a:pPr marL="0" indent="0">
              <a:buNone/>
            </a:pPr>
            <a:r>
              <a:rPr lang="en-US" altLang="en-US" dirty="0">
                <a:latin typeface="Courier New" panose="02070309020205020404" pitchFamily="49" charset="0"/>
                <a:cs typeface="Courier New" panose="02070309020205020404" pitchFamily="49" charset="0"/>
              </a:rPr>
              <a:t>     </a:t>
            </a:r>
            <a:r>
              <a:rPr lang="en-US" altLang="en-US" sz="1800" i="1" dirty="0" err="1">
                <a:latin typeface="Courier New" panose="02070309020205020404" pitchFamily="49" charset="0"/>
                <a:cs typeface="Courier New" panose="02070309020205020404" pitchFamily="49" charset="0"/>
              </a:rPr>
              <a:t>dictionaryName</a:t>
            </a:r>
            <a:r>
              <a:rPr lang="en-US" altLang="en-US" sz="1800" dirty="0">
                <a:latin typeface="Courier New" panose="02070309020205020404" pitchFamily="49" charset="0"/>
                <a:cs typeface="Courier New" panose="02070309020205020404" pitchFamily="49" charset="0"/>
              </a:rPr>
              <a:t>[</a:t>
            </a:r>
            <a:r>
              <a:rPr lang="en-US" altLang="en-US" sz="1800" i="1" dirty="0">
                <a:latin typeface="Courier New" panose="02070309020205020404" pitchFamily="49" charset="0"/>
                <a:cs typeface="Courier New" panose="02070309020205020404" pitchFamily="49" charset="0"/>
              </a:rPr>
              <a:t>key</a:t>
            </a:r>
            <a:r>
              <a:rPr lang="en-US" altLang="en-US" sz="1800" dirty="0">
                <a:latin typeface="Courier New" panose="02070309020205020404" pitchFamily="49" charset="0"/>
                <a:cs typeface="Courier New" panose="02070309020205020404" pitchFamily="49" charset="0"/>
              </a:rPr>
              <a:t>] </a:t>
            </a:r>
          </a:p>
          <a:p>
            <a:r>
              <a:rPr lang="en-US" altLang="en-US" sz="2200" dirty="0"/>
              <a:t>To display the elements of the </a:t>
            </a:r>
            <a:r>
              <a:rPr lang="en-US" altLang="en-US" sz="2200" dirty="0">
                <a:latin typeface="Courier New" panose="02070309020205020404" pitchFamily="49" charset="0"/>
                <a:cs typeface="Courier New" panose="02070309020205020404" pitchFamily="49" charset="0"/>
              </a:rPr>
              <a:t>employees </a:t>
            </a:r>
            <a:r>
              <a:rPr lang="en-US" altLang="en-US" sz="2200" dirty="0"/>
              <a:t>dictionary shown on the previous slide:</a:t>
            </a:r>
          </a:p>
          <a:p>
            <a:pPr marL="0" indent="0">
              <a:spcBef>
                <a:spcPts val="0"/>
              </a:spcBef>
              <a:buNone/>
            </a:pPr>
            <a:endParaRPr lang="en-US" altLang="en-US" dirty="0">
              <a:latin typeface="Courier New" panose="02070309020205020404" pitchFamily="49" charset="0"/>
              <a:cs typeface="Courier New" panose="02070309020205020404" pitchFamily="49" charset="0"/>
            </a:endParaRPr>
          </a:p>
          <a:p>
            <a:pPr marL="0" indent="0">
              <a:spcBef>
                <a:spcPts val="0"/>
              </a:spcBef>
              <a:buNone/>
            </a:pPr>
            <a:r>
              <a:rPr lang="en-US" altLang="en-US"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for (int key = 101; key &lt; 105; key++) </a:t>
            </a:r>
          </a:p>
          <a:p>
            <a:pPr marL="0" indent="0">
              <a:spcBef>
                <a:spcPts val="0"/>
              </a:spcBef>
              <a:buNone/>
            </a:pPr>
            <a:r>
              <a:rPr lang="en-US" altLang="en-US" sz="1800" dirty="0">
                <a:latin typeface="Courier New" panose="02070309020205020404" pitchFamily="49" charset="0"/>
                <a:cs typeface="Courier New" panose="02070309020205020404" pitchFamily="49" charset="0"/>
              </a:rPr>
              <a:t>    {</a:t>
            </a:r>
          </a:p>
          <a:p>
            <a:pPr marL="0" indent="0">
              <a:spcBef>
                <a:spcPts val="0"/>
              </a:spcBef>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employeesListBox.Items.Add</a:t>
            </a:r>
            <a:r>
              <a:rPr lang="en-US" altLang="en-US" sz="1800" dirty="0">
                <a:latin typeface="Courier New" panose="02070309020205020404" pitchFamily="49" charset="0"/>
                <a:cs typeface="Courier New" panose="02070309020205020404" pitchFamily="49" charset="0"/>
              </a:rPr>
              <a:t>(employees[key]);</a:t>
            </a:r>
          </a:p>
          <a:p>
            <a:pPr marL="0" indent="0">
              <a:spcBef>
                <a:spcPts val="0"/>
              </a:spcBef>
              <a:buNone/>
            </a:pPr>
            <a:r>
              <a:rPr lang="en-US" altLang="en-US" sz="1800" dirty="0">
                <a:latin typeface="Courier New" panose="02070309020205020404" pitchFamily="49" charset="0"/>
                <a:cs typeface="Courier New" panose="02070309020205020404" pitchFamily="49" charset="0"/>
              </a:rPr>
              <a:t>    }</a:t>
            </a:r>
          </a:p>
          <a:p>
            <a:pPr marL="0" indent="0">
              <a:spcBef>
                <a:spcPts val="0"/>
              </a:spcBef>
              <a:buNone/>
            </a:pPr>
            <a:endParaRPr lang="en-US" altLang="en-US" dirty="0">
              <a:latin typeface="Courier New" panose="02070309020205020404" pitchFamily="49" charset="0"/>
              <a:cs typeface="Courier New" panose="02070309020205020404" pitchFamily="49" charset="0"/>
            </a:endParaRPr>
          </a:p>
          <a:p>
            <a:pPr>
              <a:spcBef>
                <a:spcPts val="600"/>
              </a:spcBef>
            </a:pPr>
            <a:r>
              <a:rPr lang="en-US" altLang="en-US" sz="2200" dirty="0"/>
              <a:t>Removing elements:</a:t>
            </a:r>
          </a:p>
          <a:p>
            <a:pPr marL="0" indent="0">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employees.Remove</a:t>
            </a:r>
            <a:r>
              <a:rPr lang="en-US" altLang="en-US" sz="1800" dirty="0">
                <a:latin typeface="Courier New" panose="02070309020205020404" pitchFamily="49" charset="0"/>
                <a:cs typeface="Courier New" panose="02070309020205020404" pitchFamily="49" charset="0"/>
              </a:rPr>
              <a:t>(105);</a:t>
            </a:r>
          </a:p>
          <a:p>
            <a:pPr marL="0" indent="0">
              <a:spcBef>
                <a:spcPts val="1200"/>
              </a:spcBef>
              <a:buNone/>
            </a:pPr>
            <a:r>
              <a:rPr lang="en-US" altLang="en-US" dirty="0">
                <a:latin typeface="Courier New" panose="02070309020205020404" pitchFamily="49" charset="0"/>
                <a:cs typeface="Courier New" panose="02070309020205020404" pitchFamily="49" charset="0"/>
              </a:rPr>
              <a:t> </a:t>
            </a:r>
          </a:p>
          <a:p>
            <a:pPr marL="228600" indent="0">
              <a:spcBef>
                <a:spcPts val="1200"/>
              </a:spcBef>
              <a:buNone/>
            </a:pPr>
            <a:r>
              <a:rPr lang="en-US" altLang="en-US" sz="1800" dirty="0"/>
              <a:t>This will remove the value which has </a:t>
            </a:r>
            <a:r>
              <a:rPr lang="en-US" altLang="en-US" sz="1800" dirty="0">
                <a:latin typeface="Courier New" panose="02070309020205020404" pitchFamily="49" charset="0"/>
                <a:cs typeface="Courier New" panose="02070309020205020404" pitchFamily="49" charset="0"/>
              </a:rPr>
              <a:t>key = 105 </a:t>
            </a:r>
            <a:r>
              <a:rPr lang="en-US" altLang="en-US" sz="1800" dirty="0"/>
              <a:t>(e.g., Beth Young will be removed)</a:t>
            </a:r>
          </a:p>
        </p:txBody>
      </p:sp>
    </p:spTree>
    <p:extLst>
      <p:ext uri="{BB962C8B-B14F-4D97-AF65-F5344CB8AC3E}">
        <p14:creationId xmlns:p14="http://schemas.microsoft.com/office/powerpoint/2010/main" val="2953787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0" y="307568"/>
            <a:ext cx="8705850" cy="1292631"/>
          </a:xfrm>
        </p:spPr>
        <p:txBody>
          <a:bodyPr vert="horz" wrap="square" lIns="91425" tIns="91425" rIns="91425" bIns="91425" rtlCol="0" anchor="b" anchorCtr="0">
            <a:spAutoFit/>
          </a:bodyPr>
          <a:lstStyle/>
          <a:p>
            <a:pPr lvl="0" fontAlgn="base">
              <a:spcBef>
                <a:spcPct val="0"/>
              </a:spcBef>
              <a:spcAft>
                <a:spcPct val="0"/>
              </a:spcAft>
              <a:buClrTx/>
            </a:pPr>
            <a:r>
              <a:rPr lang="en-US" altLang="en-US" sz="3600" b="0" dirty="0">
                <a:solidFill>
                  <a:schemeClr val="tx1"/>
                </a:solidFill>
                <a:latin typeface="Times New Roman" panose="02020603050405020304" pitchFamily="18" charset="0"/>
                <a:cs typeface="Arial"/>
              </a:rPr>
              <a:t>Retrieving Values With the </a:t>
            </a:r>
            <a:r>
              <a:rPr lang="en-US" altLang="en-US" sz="3600" b="0" dirty="0" err="1">
                <a:solidFill>
                  <a:schemeClr val="tx1"/>
                </a:solidFill>
                <a:latin typeface="Courier New" panose="02070309020205020404" pitchFamily="49" charset="0"/>
                <a:cs typeface="Courier New" panose="02070309020205020404" pitchFamily="49" charset="0"/>
              </a:rPr>
              <a:t>TryGetValue</a:t>
            </a:r>
            <a:r>
              <a:rPr lang="en-US" altLang="en-US" sz="3600" b="0" dirty="0">
                <a:solidFill>
                  <a:schemeClr val="tx1"/>
                </a:solidFill>
                <a:latin typeface="Times New Roman" panose="02020603050405020304" pitchFamily="18" charset="0"/>
                <a:cs typeface="Arial"/>
              </a:rPr>
              <a:t> Method</a:t>
            </a:r>
            <a:endParaRPr lang="en-US" altLang="en-US" sz="3600" b="0" dirty="0">
              <a:solidFill>
                <a:schemeClr val="tx1"/>
              </a:solidFill>
              <a:latin typeface="Courier New" panose="02070309020205020404" pitchFamily="49" charset="0"/>
              <a:ea typeface="+mj-ea"/>
              <a:cs typeface="Courier New" panose="02070309020205020404" pitchFamily="49" charset="0"/>
            </a:endParaRPr>
          </a:p>
        </p:txBody>
      </p:sp>
      <p:sp>
        <p:nvSpPr>
          <p:cNvPr id="4" name="Text Placeholder 3"/>
          <p:cNvSpPr>
            <a:spLocks noGrp="1"/>
          </p:cNvSpPr>
          <p:nvPr>
            <p:ph type="body" idx="1"/>
          </p:nvPr>
        </p:nvSpPr>
        <p:spPr>
          <a:xfrm>
            <a:off x="2069977" y="1600199"/>
            <a:ext cx="8229600" cy="4560674"/>
          </a:xfrm>
        </p:spPr>
        <p:txBody>
          <a:bodyPr/>
          <a:lstStyle/>
          <a:p>
            <a:r>
              <a:rPr lang="en-US" altLang="en-US" sz="2200" dirty="0">
                <a:latin typeface="+mn-lt"/>
              </a:rPr>
              <a:t>General Format:</a:t>
            </a:r>
          </a:p>
          <a:p>
            <a:pPr marL="0" indent="0">
              <a:buNone/>
            </a:pPr>
            <a:r>
              <a:rPr lang="en-US" altLang="en-US" dirty="0">
                <a:latin typeface="Courier New" panose="02070309020205020404" pitchFamily="49" charset="0"/>
                <a:cs typeface="Courier New" panose="02070309020205020404" pitchFamily="49" charset="0"/>
              </a:rPr>
              <a:t>     </a:t>
            </a:r>
            <a:r>
              <a:rPr lang="en-US" altLang="en-US" i="1" dirty="0" err="1">
                <a:latin typeface="Courier New" panose="02070309020205020404" pitchFamily="49" charset="0"/>
                <a:cs typeface="Courier New" panose="02070309020205020404" pitchFamily="49" charset="0"/>
              </a:rPr>
              <a:t>dictionaryName.TryGetValue</a:t>
            </a:r>
            <a:r>
              <a:rPr lang="en-US" altLang="en-US" i="1" dirty="0">
                <a:latin typeface="Courier New" panose="02070309020205020404" pitchFamily="49" charset="0"/>
                <a:cs typeface="Courier New" panose="02070309020205020404" pitchFamily="49" charset="0"/>
              </a:rPr>
              <a:t>(key, </a:t>
            </a:r>
            <a:r>
              <a:rPr lang="en-US" altLang="en-US" dirty="0">
                <a:latin typeface="Courier New" panose="02070309020205020404" pitchFamily="49" charset="0"/>
                <a:cs typeface="Courier New" panose="02070309020205020404" pitchFamily="49" charset="0"/>
              </a:rPr>
              <a:t>out </a:t>
            </a:r>
            <a:r>
              <a:rPr lang="en-US" altLang="en-US" i="1" dirty="0" err="1">
                <a:latin typeface="Courier New" panose="02070309020205020404" pitchFamily="49" charset="0"/>
                <a:cs typeface="Courier New" panose="02070309020205020404" pitchFamily="49" charset="0"/>
              </a:rPr>
              <a:t>targetVariable</a:t>
            </a:r>
            <a:r>
              <a:rPr lang="en-US" altLang="en-US" i="1"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 </a:t>
            </a:r>
          </a:p>
          <a:p>
            <a:r>
              <a:rPr lang="en-US" altLang="en-US" sz="2200" dirty="0"/>
              <a:t>This method returns </a:t>
            </a:r>
            <a:r>
              <a:rPr lang="en-US" altLang="en-US" sz="2200" dirty="0">
                <a:latin typeface="Courier New" panose="02070309020205020404" pitchFamily="49" charset="0"/>
                <a:cs typeface="Courier New" panose="02070309020205020404" pitchFamily="49" charset="0"/>
              </a:rPr>
              <a:t>true</a:t>
            </a:r>
            <a:r>
              <a:rPr lang="en-US" altLang="en-US" sz="2200" dirty="0"/>
              <a:t> if the element is found</a:t>
            </a:r>
          </a:p>
          <a:p>
            <a:r>
              <a:rPr lang="en-US" altLang="en-US" sz="2200" dirty="0"/>
              <a:t>Example code using the </a:t>
            </a:r>
            <a:r>
              <a:rPr lang="en-US" altLang="en-US" sz="2200" dirty="0">
                <a:latin typeface="Courier New" panose="02070309020205020404" pitchFamily="49" charset="0"/>
                <a:cs typeface="Courier New" panose="02070309020205020404" pitchFamily="49" charset="0"/>
              </a:rPr>
              <a:t>employees</a:t>
            </a:r>
            <a:r>
              <a:rPr lang="en-US" altLang="en-US" sz="2200" dirty="0"/>
              <a:t> dictionary from previous slides:</a:t>
            </a:r>
          </a:p>
          <a:p>
            <a:pPr marL="0" indent="0">
              <a:spcBef>
                <a:spcPts val="0"/>
              </a:spcBef>
              <a:buNone/>
            </a:pPr>
            <a:endParaRPr lang="en-US" altLang="en-US" dirty="0">
              <a:latin typeface="Courier New" panose="02070309020205020404" pitchFamily="49" charset="0"/>
              <a:cs typeface="Courier New" panose="02070309020205020404" pitchFamily="49" charset="0"/>
            </a:endParaRPr>
          </a:p>
          <a:p>
            <a:pPr marL="0" indent="0">
              <a:spcBef>
                <a:spcPts val="0"/>
              </a:spcBef>
              <a:buNone/>
            </a:pPr>
            <a:r>
              <a:rPr lang="en-US" altLang="en-US" dirty="0">
                <a:latin typeface="Courier New" panose="02070309020205020404" pitchFamily="49" charset="0"/>
                <a:cs typeface="Courier New" panose="02070309020205020404" pitchFamily="49" charset="0"/>
              </a:rPr>
              <a:t>    //Search for employee 104 </a:t>
            </a:r>
          </a:p>
          <a:p>
            <a:pPr marL="0" indent="0">
              <a:spcBef>
                <a:spcPts val="0"/>
              </a:spcBef>
              <a:buNone/>
            </a:pPr>
            <a:r>
              <a:rPr lang="en-US" altLang="en-US" dirty="0">
                <a:latin typeface="Courier New" panose="02070309020205020404" pitchFamily="49" charset="0"/>
                <a:cs typeface="Courier New" panose="02070309020205020404" pitchFamily="49" charset="0"/>
              </a:rPr>
              <a:t>    if (</a:t>
            </a:r>
            <a:r>
              <a:rPr lang="en-US" altLang="en-US" dirty="0" err="1">
                <a:latin typeface="Courier New" panose="02070309020205020404" pitchFamily="49" charset="0"/>
                <a:cs typeface="Courier New" panose="02070309020205020404" pitchFamily="49" charset="0"/>
              </a:rPr>
              <a:t>employee.TryGetValue</a:t>
            </a:r>
            <a:r>
              <a:rPr lang="en-US" altLang="en-US" dirty="0">
                <a:latin typeface="Courier New" panose="02070309020205020404" pitchFamily="49" charset="0"/>
                <a:cs typeface="Courier New" panose="02070309020205020404" pitchFamily="49" charset="0"/>
              </a:rPr>
              <a:t>(104, out name))</a:t>
            </a:r>
          </a:p>
          <a:p>
            <a:pPr marL="0" indent="0">
              <a:spcBef>
                <a:spcPts val="0"/>
              </a:spcBef>
              <a:buNone/>
            </a:pPr>
            <a:r>
              <a:rPr lang="en-US" altLang="en-US" dirty="0">
                <a:latin typeface="Courier New" panose="02070309020205020404" pitchFamily="49" charset="0"/>
                <a:cs typeface="Courier New" panose="02070309020205020404" pitchFamily="49" charset="0"/>
              </a:rPr>
              <a:t>    {</a:t>
            </a:r>
          </a:p>
          <a:p>
            <a:pPr marL="0" indent="0">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MessageBox.Show</a:t>
            </a:r>
            <a:r>
              <a:rPr lang="en-US" altLang="en-US" dirty="0">
                <a:latin typeface="Courier New" panose="02070309020205020404" pitchFamily="49" charset="0"/>
                <a:cs typeface="Courier New" panose="02070309020205020404" pitchFamily="49" charset="0"/>
              </a:rPr>
              <a:t>(name);</a:t>
            </a:r>
          </a:p>
          <a:p>
            <a:pPr marL="0" indent="0">
              <a:spcBef>
                <a:spcPts val="0"/>
              </a:spcBef>
              <a:buNone/>
            </a:pPr>
            <a:r>
              <a:rPr lang="en-US" altLang="en-US" dirty="0">
                <a:latin typeface="Courier New" panose="02070309020205020404" pitchFamily="49" charset="0"/>
                <a:cs typeface="Courier New" panose="02070309020205020404" pitchFamily="49" charset="0"/>
              </a:rPr>
              <a:t>    }</a:t>
            </a:r>
          </a:p>
          <a:p>
            <a:pPr marL="0" indent="0">
              <a:spcBef>
                <a:spcPts val="0"/>
              </a:spcBef>
              <a:buNone/>
            </a:pPr>
            <a:r>
              <a:rPr lang="en-US" altLang="en-US" dirty="0">
                <a:latin typeface="Courier New" panose="02070309020205020404" pitchFamily="49" charset="0"/>
                <a:cs typeface="Courier New" panose="02070309020205020404" pitchFamily="49" charset="0"/>
              </a:rPr>
              <a:t>    else</a:t>
            </a:r>
          </a:p>
          <a:p>
            <a:pPr marL="0" indent="0">
              <a:spcBef>
                <a:spcPts val="0"/>
              </a:spcBef>
              <a:buNone/>
            </a:pPr>
            <a:r>
              <a:rPr lang="en-US" altLang="en-US" dirty="0">
                <a:latin typeface="Courier New" panose="02070309020205020404" pitchFamily="49" charset="0"/>
                <a:cs typeface="Courier New" panose="02070309020205020404" pitchFamily="49" charset="0"/>
              </a:rPr>
              <a:t>    {</a:t>
            </a:r>
          </a:p>
          <a:p>
            <a:pPr marL="0" indent="0">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MessageBox.Show</a:t>
            </a:r>
            <a:r>
              <a:rPr lang="en-US" altLang="en-US" dirty="0">
                <a:latin typeface="Courier New" panose="02070309020205020404" pitchFamily="49" charset="0"/>
                <a:cs typeface="Courier New" panose="02070309020205020404" pitchFamily="49" charset="0"/>
              </a:rPr>
              <a:t>("Employee 104 was not found.");</a:t>
            </a:r>
          </a:p>
          <a:p>
            <a:pPr marL="0" indent="0">
              <a:spcBef>
                <a:spcPts val="0"/>
              </a:spcBef>
              <a:buNone/>
            </a:pPr>
            <a:r>
              <a:rPr lang="en-US" altLang="en-US" dirty="0">
                <a:latin typeface="Courier New" panose="02070309020205020404" pitchFamily="49" charset="0"/>
                <a:cs typeface="Courier New" panose="02070309020205020404" pitchFamily="49" charset="0"/>
              </a:rPr>
              <a:t>    }</a:t>
            </a:r>
            <a:endParaRPr lang="en-US" altLang="en-US" sz="2200" dirty="0"/>
          </a:p>
        </p:txBody>
      </p:sp>
    </p:spTree>
    <p:extLst>
      <p:ext uri="{BB962C8B-B14F-4D97-AF65-F5344CB8AC3E}">
        <p14:creationId xmlns:p14="http://schemas.microsoft.com/office/powerpoint/2010/main" val="180801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4018"/>
            <a:ext cx="8229600" cy="738633"/>
          </a:xfrm>
        </p:spPr>
        <p:txBody>
          <a:bodyPr vert="horz" lIns="91425" tIns="91425" rIns="91425" bIns="91425" rtlCol="0" anchor="b" anchorCtr="0">
            <a:spAutoFit/>
          </a:bodyPr>
          <a:lstStyle/>
          <a:p>
            <a:pPr lvl="0" fontAlgn="base">
              <a:spcBef>
                <a:spcPct val="0"/>
              </a:spcBef>
              <a:spcAft>
                <a:spcPct val="0"/>
              </a:spcAft>
              <a:buClrTx/>
            </a:pPr>
            <a:r>
              <a:rPr lang="en-US" altLang="en-US" sz="3600" b="0" dirty="0">
                <a:solidFill>
                  <a:schemeClr val="tx1"/>
                </a:solidFill>
                <a:latin typeface="Times New Roman" panose="02020603050405020304" pitchFamily="18" charset="0"/>
                <a:cs typeface="Arial"/>
              </a:rPr>
              <a:t>The </a:t>
            </a:r>
            <a:r>
              <a:rPr lang="en-US" altLang="en-US" sz="3600" b="0" dirty="0">
                <a:solidFill>
                  <a:schemeClr val="tx1"/>
                </a:solidFill>
                <a:latin typeface="Courier New" panose="02070309020205020404" pitchFamily="49" charset="0"/>
                <a:cs typeface="Courier New" panose="02070309020205020404" pitchFamily="49" charset="0"/>
              </a:rPr>
              <a:t>Count</a:t>
            </a:r>
            <a:r>
              <a:rPr lang="en-US" altLang="en-US" sz="3600" b="0" dirty="0">
                <a:solidFill>
                  <a:schemeClr val="tx1"/>
                </a:solidFill>
                <a:latin typeface="Times New Roman" panose="02020603050405020304" pitchFamily="18" charset="0"/>
                <a:cs typeface="Arial"/>
              </a:rPr>
              <a:t> and </a:t>
            </a:r>
            <a:r>
              <a:rPr lang="en-US" altLang="en-US" sz="3600" b="0" dirty="0" err="1">
                <a:solidFill>
                  <a:schemeClr val="tx1"/>
                </a:solidFill>
                <a:latin typeface="Courier New" panose="02070309020205020404" pitchFamily="49" charset="0"/>
                <a:cs typeface="Courier New" panose="02070309020205020404" pitchFamily="49" charset="0"/>
              </a:rPr>
              <a:t>ElementAt</a:t>
            </a:r>
            <a:r>
              <a:rPr lang="en-US" altLang="en-US" sz="3600" b="0" dirty="0">
                <a:solidFill>
                  <a:schemeClr val="tx1"/>
                </a:solidFill>
                <a:latin typeface="Times New Roman" panose="02020603050405020304" pitchFamily="18" charset="0"/>
                <a:cs typeface="Arial"/>
              </a:rPr>
              <a:t> Properties</a:t>
            </a:r>
            <a:endParaRPr lang="en-US" altLang="en-US" sz="3600" b="0" dirty="0">
              <a:solidFill>
                <a:schemeClr val="tx1"/>
              </a:solidFill>
              <a:latin typeface="Courier New" panose="02070309020205020404" pitchFamily="49" charset="0"/>
              <a:ea typeface="+mj-ea"/>
              <a:cs typeface="Courier New" panose="02070309020205020404" pitchFamily="49" charset="0"/>
            </a:endParaRPr>
          </a:p>
        </p:txBody>
      </p:sp>
      <p:sp>
        <p:nvSpPr>
          <p:cNvPr id="4" name="Text Placeholder 3"/>
          <p:cNvSpPr>
            <a:spLocks noGrp="1"/>
          </p:cNvSpPr>
          <p:nvPr>
            <p:ph type="body" idx="1"/>
          </p:nvPr>
        </p:nvSpPr>
        <p:spPr>
          <a:xfrm>
            <a:off x="2069977" y="1600199"/>
            <a:ext cx="8229600" cy="4560674"/>
          </a:xfrm>
        </p:spPr>
        <p:txBody>
          <a:bodyPr/>
          <a:lstStyle/>
          <a:p>
            <a:r>
              <a:rPr lang="en-US" altLang="en-US" sz="2200" dirty="0">
                <a:latin typeface="Courier New" panose="02070309020205020404" pitchFamily="49" charset="0"/>
                <a:cs typeface="Courier New" panose="02070309020205020404" pitchFamily="49" charset="0"/>
              </a:rPr>
              <a:t>Dictionary</a:t>
            </a:r>
            <a:r>
              <a:rPr lang="en-US" altLang="en-US" sz="2200" dirty="0">
                <a:latin typeface="+mn-lt"/>
              </a:rPr>
              <a:t> objects have a </a:t>
            </a:r>
            <a:r>
              <a:rPr lang="en-US" altLang="en-US" sz="2200" dirty="0">
                <a:latin typeface="Courier New" panose="02070309020205020404" pitchFamily="49" charset="0"/>
                <a:cs typeface="Courier New" panose="02070309020205020404" pitchFamily="49" charset="0"/>
              </a:rPr>
              <a:t>Count</a:t>
            </a:r>
            <a:r>
              <a:rPr lang="en-US" altLang="en-US" sz="2200" dirty="0">
                <a:latin typeface="+mn-lt"/>
              </a:rPr>
              <a:t> property that is set to the number of elements in the </a:t>
            </a:r>
            <a:r>
              <a:rPr lang="en-US" altLang="en-US" sz="2200" dirty="0">
                <a:latin typeface="Courier New" panose="02070309020205020404" pitchFamily="49" charset="0"/>
                <a:cs typeface="Courier New" panose="02070309020205020404" pitchFamily="49" charset="0"/>
              </a:rPr>
              <a:t>Dictionary</a:t>
            </a:r>
          </a:p>
          <a:p>
            <a:r>
              <a:rPr lang="en-US" altLang="en-US" sz="2200" dirty="0"/>
              <a:t>The </a:t>
            </a:r>
            <a:r>
              <a:rPr lang="en-US" altLang="en-US" sz="2200" dirty="0">
                <a:latin typeface="Courier New" panose="02070309020205020404" pitchFamily="49" charset="0"/>
                <a:cs typeface="Courier New" panose="02070309020205020404" pitchFamily="49" charset="0"/>
              </a:rPr>
              <a:t>Count</a:t>
            </a:r>
            <a:r>
              <a:rPr lang="en-US" altLang="en-US" sz="2200" dirty="0"/>
              <a:t> property is used with the </a:t>
            </a:r>
            <a:r>
              <a:rPr lang="en-US" altLang="en-US" sz="2200" dirty="0" err="1">
                <a:latin typeface="Courier New" panose="02070309020205020404" pitchFamily="49" charset="0"/>
                <a:cs typeface="Courier New" panose="02070309020205020404" pitchFamily="49" charset="0"/>
              </a:rPr>
              <a:t>ElementAt</a:t>
            </a:r>
            <a:r>
              <a:rPr lang="en-US" altLang="en-US" sz="2200" dirty="0"/>
              <a:t> property to iterate over elements in a </a:t>
            </a:r>
            <a:r>
              <a:rPr lang="en-US" altLang="en-US" sz="2200" dirty="0">
                <a:latin typeface="Courier New" panose="02070309020205020404" pitchFamily="49" charset="0"/>
                <a:cs typeface="Courier New" panose="02070309020205020404" pitchFamily="49" charset="0"/>
              </a:rPr>
              <a:t>Dictionary</a:t>
            </a:r>
            <a:r>
              <a:rPr lang="en-US" altLang="en-US" sz="2200" dirty="0"/>
              <a:t> using a </a:t>
            </a:r>
            <a:r>
              <a:rPr lang="en-US" altLang="en-US" sz="2200" dirty="0">
                <a:latin typeface="Courier New" panose="02070309020205020404" pitchFamily="49" charset="0"/>
                <a:cs typeface="Courier New" panose="02070309020205020404" pitchFamily="49" charset="0"/>
              </a:rPr>
              <a:t>for</a:t>
            </a:r>
            <a:r>
              <a:rPr lang="en-US" altLang="en-US" sz="2200" dirty="0"/>
              <a:t> loop</a:t>
            </a:r>
          </a:p>
          <a:p>
            <a:r>
              <a:rPr lang="en-US" altLang="en-US" sz="2200" dirty="0"/>
              <a:t>General format:</a:t>
            </a:r>
          </a:p>
          <a:p>
            <a:pPr marL="0" indent="0">
              <a:spcBef>
                <a:spcPts val="0"/>
              </a:spcBef>
              <a:buNone/>
            </a:pPr>
            <a:endParaRPr lang="en-US" altLang="en-US" dirty="0">
              <a:latin typeface="Courier New" panose="02070309020205020404" pitchFamily="49" charset="0"/>
              <a:cs typeface="Courier New" panose="02070309020205020404" pitchFamily="49" charset="0"/>
            </a:endParaRPr>
          </a:p>
          <a:p>
            <a:pPr marL="0" indent="0">
              <a:spcBef>
                <a:spcPts val="0"/>
              </a:spcBef>
              <a:buNone/>
            </a:pPr>
            <a:r>
              <a:rPr lang="en-US" altLang="en-US" dirty="0">
                <a:latin typeface="Courier New" panose="02070309020205020404" pitchFamily="49" charset="0"/>
                <a:cs typeface="Courier New" panose="02070309020205020404" pitchFamily="49" charset="0"/>
              </a:rPr>
              <a:t>    for (int i = 0; i &lt; </a:t>
            </a:r>
            <a:r>
              <a:rPr lang="en-US" altLang="en-US" dirty="0" err="1">
                <a:latin typeface="Courier New" panose="02070309020205020404" pitchFamily="49" charset="0"/>
                <a:cs typeface="Courier New" panose="02070309020205020404" pitchFamily="49" charset="0"/>
              </a:rPr>
              <a:t>employees.Count</a:t>
            </a:r>
            <a:r>
              <a:rPr lang="en-US" altLang="en-US" dirty="0">
                <a:latin typeface="Courier New" panose="02070309020205020404" pitchFamily="49" charset="0"/>
                <a:cs typeface="Courier New" panose="02070309020205020404" pitchFamily="49" charset="0"/>
              </a:rPr>
              <a:t>; i++)</a:t>
            </a:r>
          </a:p>
          <a:p>
            <a:pPr marL="0" indent="0">
              <a:spcBef>
                <a:spcPts val="0"/>
              </a:spcBef>
              <a:buNone/>
            </a:pPr>
            <a:r>
              <a:rPr lang="en-US" altLang="en-US" dirty="0">
                <a:latin typeface="Courier New" panose="02070309020205020404" pitchFamily="49" charset="0"/>
                <a:cs typeface="Courier New" panose="02070309020205020404" pitchFamily="49" charset="0"/>
              </a:rPr>
              <a:t>    {</a:t>
            </a:r>
          </a:p>
          <a:p>
            <a:pPr marL="0" indent="0">
              <a:spcBef>
                <a:spcPts val="0"/>
              </a:spcBef>
              <a:buNone/>
            </a:pPr>
            <a:r>
              <a:rPr lang="en-US" altLang="en-US" dirty="0">
                <a:latin typeface="Courier New" panose="02070309020205020404" pitchFamily="49" charset="0"/>
                <a:cs typeface="Courier New" panose="02070309020205020404" pitchFamily="49" charset="0"/>
              </a:rPr>
              <a:t>        //Get a </a:t>
            </a:r>
            <a:r>
              <a:rPr lang="en-US" altLang="en-US" dirty="0" err="1">
                <a:latin typeface="Courier New" panose="02070309020205020404" pitchFamily="49" charset="0"/>
                <a:cs typeface="Courier New" panose="02070309020205020404" pitchFamily="49" charset="0"/>
              </a:rPr>
              <a:t>keyValuePair</a:t>
            </a:r>
            <a:r>
              <a:rPr lang="en-US" altLang="en-US" dirty="0">
                <a:latin typeface="Courier New" panose="02070309020205020404" pitchFamily="49" charset="0"/>
                <a:cs typeface="Courier New" panose="02070309020205020404" pitchFamily="49" charset="0"/>
              </a:rPr>
              <a:t> element</a:t>
            </a:r>
          </a:p>
          <a:p>
            <a:pPr marL="0" indent="0">
              <a:spcBef>
                <a:spcPts val="0"/>
              </a:spcBef>
              <a:buNone/>
            </a:pPr>
            <a:r>
              <a:rPr lang="en-US" altLang="en-US" dirty="0">
                <a:latin typeface="Courier New" panose="02070309020205020404" pitchFamily="49" charset="0"/>
                <a:cs typeface="Courier New" panose="02070309020205020404" pitchFamily="49" charset="0"/>
              </a:rPr>
              <a:t>        var element = </a:t>
            </a:r>
            <a:r>
              <a:rPr lang="en-US" altLang="en-US" dirty="0" err="1">
                <a:latin typeface="Courier New" panose="02070309020205020404" pitchFamily="49" charset="0"/>
                <a:cs typeface="Courier New" panose="02070309020205020404" pitchFamily="49" charset="0"/>
              </a:rPr>
              <a:t>employees.ElementAt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a:t>
            </a:r>
          </a:p>
          <a:p>
            <a:pPr marL="0" indent="0">
              <a:spcBef>
                <a:spcPts val="0"/>
              </a:spcBef>
              <a:buNone/>
            </a:pPr>
            <a:r>
              <a:rPr lang="en-US" altLang="en-US" dirty="0">
                <a:latin typeface="Courier New" panose="02070309020205020404" pitchFamily="49" charset="0"/>
                <a:cs typeface="Courier New" panose="02070309020205020404" pitchFamily="49" charset="0"/>
              </a:rPr>
              <a:t>        //Display the element</a:t>
            </a:r>
          </a:p>
          <a:p>
            <a:pPr marL="0" indent="0">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employeesListBox.Items.Add</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element.Key</a:t>
            </a:r>
            <a:r>
              <a:rPr lang="en-US" altLang="en-US" dirty="0">
                <a:latin typeface="Courier New" panose="02070309020205020404" pitchFamily="49" charset="0"/>
                <a:cs typeface="Courier New" panose="02070309020205020404" pitchFamily="49" charset="0"/>
              </a:rPr>
              <a:t> + " " +</a:t>
            </a:r>
          </a:p>
          <a:p>
            <a:pPr marL="0" indent="0">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element.Value</a:t>
            </a:r>
            <a:r>
              <a:rPr lang="en-US" altLang="en-US" dirty="0">
                <a:latin typeface="Courier New" panose="02070309020205020404" pitchFamily="49" charset="0"/>
                <a:cs typeface="Courier New" panose="02070309020205020404" pitchFamily="49" charset="0"/>
              </a:rPr>
              <a:t>);</a:t>
            </a:r>
          </a:p>
          <a:p>
            <a:pPr marL="0" indent="0">
              <a:spcBef>
                <a:spcPts val="0"/>
              </a:spcBef>
              <a:buNone/>
            </a:pPr>
            <a:r>
              <a:rPr lang="en-US" alt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7064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09811"/>
            <a:ext cx="8229600" cy="800189"/>
          </a:xfrm>
        </p:spPr>
        <p:txBody>
          <a:bodyPr vert="horz" lIns="91425" tIns="91425" rIns="91425" bIns="91425" rtlCol="0" anchor="b" anchorCtr="0">
            <a:spAutoFit/>
          </a:bodyPr>
          <a:lstStyle/>
          <a:p>
            <a:pPr lvl="0" fontAlgn="base">
              <a:spcBef>
                <a:spcPct val="0"/>
              </a:spcBef>
              <a:spcAft>
                <a:spcPct val="0"/>
              </a:spcAft>
              <a:buClrTx/>
            </a:pPr>
            <a:r>
              <a:rPr lang="en-US" altLang="en-US" sz="4000" b="0" dirty="0">
                <a:solidFill>
                  <a:schemeClr val="tx1"/>
                </a:solidFill>
                <a:latin typeface="Times New Roman" panose="02020603050405020304" pitchFamily="18" charset="0"/>
                <a:ea typeface="+mj-ea"/>
                <a:cs typeface="Arial"/>
              </a:rPr>
              <a:t> Structures </a:t>
            </a:r>
            <a:r>
              <a:rPr lang="en-US" altLang="en-US" sz="2800" b="0" dirty="0">
                <a:solidFill>
                  <a:schemeClr val="tx1"/>
                </a:solidFill>
                <a:latin typeface="Times New Roman" panose="02020603050405020304" pitchFamily="18" charset="0"/>
                <a:ea typeface="+mj-ea"/>
                <a:cs typeface="Arial"/>
              </a:rPr>
              <a:t>(1 of 2)</a:t>
            </a:r>
          </a:p>
        </p:txBody>
      </p:sp>
      <p:sp>
        <p:nvSpPr>
          <p:cNvPr id="5" name="Text Placeholder 4"/>
          <p:cNvSpPr>
            <a:spLocks noGrp="1"/>
          </p:cNvSpPr>
          <p:nvPr>
            <p:ph type="body" idx="1"/>
          </p:nvPr>
        </p:nvSpPr>
        <p:spPr>
          <a:xfrm>
            <a:off x="1981200" y="1600200"/>
            <a:ext cx="8229600" cy="2425890"/>
          </a:xfrm>
        </p:spPr>
        <p:txBody>
          <a:bodyPr>
            <a:normAutofit fontScale="92500"/>
          </a:bodyPr>
          <a:lstStyle/>
          <a:p>
            <a:r>
              <a:rPr lang="en-US" altLang="en-US" sz="2400" dirty="0">
                <a:latin typeface="+mn-lt"/>
              </a:rPr>
              <a:t>You can group several variables together into a single item known as a </a:t>
            </a:r>
            <a:r>
              <a:rPr lang="en-US" altLang="en-US" sz="2400" b="1" dirty="0">
                <a:latin typeface="+mn-lt"/>
              </a:rPr>
              <a:t>structure</a:t>
            </a:r>
            <a:r>
              <a:rPr lang="en-US" altLang="en-US" sz="2400" dirty="0">
                <a:latin typeface="+mn-lt"/>
              </a:rPr>
              <a:t> </a:t>
            </a:r>
          </a:p>
          <a:p>
            <a:pPr lvl="1" eaLnBrk="1" hangingPunct="1"/>
            <a:r>
              <a:rPr lang="en-US" altLang="en-US" sz="2400" dirty="0">
                <a:latin typeface="+mn-lt"/>
              </a:rPr>
              <a:t>It allows you to create custom data types for your programs</a:t>
            </a:r>
          </a:p>
          <a:p>
            <a:pPr lvl="1" eaLnBrk="1" hangingPunct="1"/>
            <a:r>
              <a:rPr lang="en-US" altLang="en-US" sz="2400" dirty="0">
                <a:latin typeface="+mn-lt"/>
              </a:rPr>
              <a:t>Each variable in a structure is known as a </a:t>
            </a:r>
            <a:r>
              <a:rPr lang="en-US" altLang="en-US" sz="2400" b="1" dirty="0">
                <a:latin typeface="+mn-lt"/>
              </a:rPr>
              <a:t>field</a:t>
            </a:r>
            <a:endParaRPr lang="en-US" altLang="en-US" sz="2400" dirty="0">
              <a:latin typeface="+mn-lt"/>
            </a:endParaRPr>
          </a:p>
          <a:p>
            <a:pPr lvl="1" eaLnBrk="1" hangingPunct="1"/>
            <a:r>
              <a:rPr lang="en-US" altLang="en-US" sz="2400" dirty="0">
                <a:latin typeface="+mn-lt"/>
              </a:rPr>
              <a:t>Fields in a structure can be of different data types</a:t>
            </a:r>
          </a:p>
          <a:p>
            <a:r>
              <a:rPr lang="en-US" altLang="en-US" sz="2400" dirty="0">
                <a:latin typeface="+mn-lt"/>
              </a:rPr>
              <a:t>The generic form to declare a structure in</a:t>
            </a:r>
          </a:p>
        </p:txBody>
      </p:sp>
      <p:graphicFrame>
        <p:nvGraphicFramePr>
          <p:cNvPr id="3" name="Object 2" descr="c sharp is semicolon"/>
          <p:cNvGraphicFramePr>
            <a:graphicFrameLocks noChangeAspect="1"/>
          </p:cNvGraphicFramePr>
          <p:nvPr/>
        </p:nvGraphicFramePr>
        <p:xfrm>
          <a:off x="7089483" y="3679396"/>
          <a:ext cx="632199" cy="260317"/>
        </p:xfrm>
        <a:graphic>
          <a:graphicData uri="http://schemas.openxmlformats.org/presentationml/2006/ole">
            <mc:AlternateContent xmlns:mc="http://schemas.openxmlformats.org/markup-compatibility/2006">
              <mc:Choice xmlns:v="urn:schemas-microsoft-com:vml" Requires="v">
                <p:oleObj spid="_x0000_s1026" name="Equation" r:id="rId3" imgW="431640" imgH="177480" progId="Equation.DSMT4">
                  <p:embed/>
                </p:oleObj>
              </mc:Choice>
              <mc:Fallback>
                <p:oleObj name="Equation" r:id="rId3" imgW="431640" imgH="177480" progId="Equation.DSMT4">
                  <p:embed/>
                  <p:pic>
                    <p:nvPicPr>
                      <p:cNvPr id="3" name="Object 2" descr="c sharp is semicolon"/>
                      <p:cNvPicPr/>
                      <p:nvPr/>
                    </p:nvPicPr>
                    <p:blipFill>
                      <a:blip r:embed="rId4"/>
                      <a:stretch>
                        <a:fillRect/>
                      </a:stretch>
                    </p:blipFill>
                    <p:spPr>
                      <a:xfrm>
                        <a:off x="7089483" y="3679396"/>
                        <a:ext cx="632199" cy="260317"/>
                      </a:xfrm>
                      <a:prstGeom prst="rect">
                        <a:avLst/>
                      </a:prstGeom>
                    </p:spPr>
                  </p:pic>
                </p:oleObj>
              </mc:Fallback>
            </mc:AlternateContent>
          </a:graphicData>
        </a:graphic>
      </p:graphicFrame>
      <p:pic>
        <p:nvPicPr>
          <p:cNvPr id="7" name="Picture 6" descr="The code has 4 lines, as follows. Line 1. Struct structure name. Line 2. left brace. Line 3, indented. public field declarations. Line 4. right brace."/>
          <p:cNvPicPr>
            <a:picLocks noChangeAspect="1"/>
          </p:cNvPicPr>
          <p:nvPr/>
        </p:nvPicPr>
        <p:blipFill>
          <a:blip r:embed="rId5"/>
          <a:stretch>
            <a:fillRect/>
          </a:stretch>
        </p:blipFill>
        <p:spPr>
          <a:xfrm>
            <a:off x="2510087" y="4137020"/>
            <a:ext cx="3585913" cy="1432588"/>
          </a:xfrm>
          <a:prstGeom prst="rect">
            <a:avLst/>
          </a:prstGeom>
        </p:spPr>
      </p:pic>
      <p:sp>
        <p:nvSpPr>
          <p:cNvPr id="6" name="Text Placeholder 5"/>
          <p:cNvSpPr>
            <a:spLocks noGrp="1"/>
          </p:cNvSpPr>
          <p:nvPr>
            <p:ph type="body" idx="2"/>
          </p:nvPr>
        </p:nvSpPr>
        <p:spPr>
          <a:xfrm>
            <a:off x="1981200" y="5680539"/>
            <a:ext cx="8229600" cy="514066"/>
          </a:xfrm>
        </p:spPr>
        <p:txBody>
          <a:bodyPr>
            <a:normAutofit/>
          </a:bodyPr>
          <a:lstStyle/>
          <a:p>
            <a:pPr marL="256032" lvl="1" indent="-256032">
              <a:spcBef>
                <a:spcPts val="1500"/>
              </a:spcBef>
              <a:buFont typeface="Arial"/>
              <a:buChar char="•"/>
            </a:pPr>
            <a:r>
              <a:rPr lang="en-US" altLang="en-US" sz="2000" dirty="0">
                <a:latin typeface="+mn-lt"/>
              </a:rPr>
              <a:t>where </a:t>
            </a:r>
            <a:r>
              <a:rPr lang="en-US" altLang="en-US" sz="2000" b="1" dirty="0">
                <a:latin typeface="Courier New" panose="02070309020205020404" pitchFamily="49" charset="0"/>
                <a:cs typeface="Courier New" panose="02070309020205020404" pitchFamily="49" charset="0"/>
              </a:rPr>
              <a:t>struct</a:t>
            </a:r>
            <a:r>
              <a:rPr lang="en-US" altLang="en-US" sz="2000" dirty="0">
                <a:latin typeface="+mn-lt"/>
              </a:rPr>
              <a:t> is a keyword; </a:t>
            </a:r>
            <a:r>
              <a:rPr lang="en-US" altLang="en-US" sz="2000" b="1" dirty="0">
                <a:latin typeface="Courier New" panose="02070309020205020404" pitchFamily="49" charset="0"/>
                <a:cs typeface="Courier New" panose="02070309020205020404" pitchFamily="49" charset="0"/>
              </a:rPr>
              <a:t>public</a:t>
            </a:r>
            <a:r>
              <a:rPr lang="en-US" altLang="en-US" sz="2000" dirty="0">
                <a:latin typeface="+mn-lt"/>
              </a:rPr>
              <a:t> is the access modifier</a:t>
            </a:r>
          </a:p>
        </p:txBody>
      </p:sp>
    </p:spTree>
    <p:extLst>
      <p:ext uri="{BB962C8B-B14F-4D97-AF65-F5344CB8AC3E}">
        <p14:creationId xmlns:p14="http://schemas.microsoft.com/office/powerpoint/2010/main" val="1042355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BD0E-A07D-D8BE-86FD-F189F65D2CF2}"/>
              </a:ext>
            </a:extLst>
          </p:cNvPr>
          <p:cNvSpPr>
            <a:spLocks noGrp="1"/>
          </p:cNvSpPr>
          <p:nvPr>
            <p:ph type="title"/>
          </p:nvPr>
        </p:nvSpPr>
        <p:spPr>
          <a:xfrm>
            <a:off x="1438274" y="215372"/>
            <a:ext cx="8648701" cy="1097279"/>
          </a:xfrm>
        </p:spPr>
        <p:txBody>
          <a:bodyPr>
            <a:normAutofit/>
          </a:bodyPr>
          <a:lstStyle/>
          <a:p>
            <a:r>
              <a:rPr lang="en-US" sz="4000" b="0" dirty="0">
                <a:solidFill>
                  <a:schemeClr val="tx1"/>
                </a:solidFill>
              </a:rPr>
              <a:t>Tuples</a:t>
            </a:r>
          </a:p>
        </p:txBody>
      </p:sp>
      <p:sp>
        <p:nvSpPr>
          <p:cNvPr id="3" name="Text Placeholder 2">
            <a:extLst>
              <a:ext uri="{FF2B5EF4-FFF2-40B4-BE49-F238E27FC236}">
                <a16:creationId xmlns:a16="http://schemas.microsoft.com/office/drawing/2014/main" id="{CF08ACA5-532A-CA30-F879-45CBAF78DD36}"/>
              </a:ext>
            </a:extLst>
          </p:cNvPr>
          <p:cNvSpPr>
            <a:spLocks noGrp="1"/>
          </p:cNvSpPr>
          <p:nvPr>
            <p:ph type="body" idx="1"/>
          </p:nvPr>
        </p:nvSpPr>
        <p:spPr>
          <a:xfrm>
            <a:off x="1362074" y="1600201"/>
            <a:ext cx="10220325" cy="2163763"/>
          </a:xfrm>
        </p:spPr>
        <p:txBody>
          <a:bodyPr>
            <a:normAutofit/>
          </a:bodyPr>
          <a:lstStyle/>
          <a:p>
            <a:r>
              <a:rPr lang="en-US" sz="2000" dirty="0">
                <a:solidFill>
                  <a:schemeClr val="tx1"/>
                </a:solidFill>
              </a:rPr>
              <a:t>A tuple is a container that can hold multiple pieces of data.</a:t>
            </a:r>
          </a:p>
          <a:p>
            <a:r>
              <a:rPr lang="en-US" sz="2000" dirty="0">
                <a:solidFill>
                  <a:schemeClr val="tx1"/>
                </a:solidFill>
              </a:rPr>
              <a:t>The items in a tuple can be of the same data type, or different data types.</a:t>
            </a:r>
          </a:p>
          <a:p>
            <a:r>
              <a:rPr lang="en-US" sz="2000" dirty="0">
                <a:solidFill>
                  <a:schemeClr val="tx1"/>
                </a:solidFill>
              </a:rPr>
              <a:t>You create a tuple by enclosing a comma-separated list of items in a set of parentheses.</a:t>
            </a:r>
          </a:p>
          <a:p>
            <a:r>
              <a:rPr lang="en-US" sz="2000" dirty="0">
                <a:solidFill>
                  <a:schemeClr val="tx1"/>
                </a:solidFill>
              </a:rPr>
              <a:t>Examples:</a:t>
            </a:r>
          </a:p>
        </p:txBody>
      </p:sp>
      <p:sp>
        <p:nvSpPr>
          <p:cNvPr id="5" name="TextBox 4">
            <a:extLst>
              <a:ext uri="{FF2B5EF4-FFF2-40B4-BE49-F238E27FC236}">
                <a16:creationId xmlns:a16="http://schemas.microsoft.com/office/drawing/2014/main" id="{A77F4D6F-344F-5A0A-46FD-54FDCF759F3B}"/>
              </a:ext>
            </a:extLst>
          </p:cNvPr>
          <p:cNvSpPr txBox="1"/>
          <p:nvPr/>
        </p:nvSpPr>
        <p:spPr>
          <a:xfrm>
            <a:off x="2162447" y="3962097"/>
            <a:ext cx="6000206" cy="369332"/>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var product = (123, "USB Cable", 9.99m);</a:t>
            </a:r>
          </a:p>
        </p:txBody>
      </p:sp>
      <p:sp>
        <p:nvSpPr>
          <p:cNvPr id="6" name="TextBox 5">
            <a:extLst>
              <a:ext uri="{FF2B5EF4-FFF2-40B4-BE49-F238E27FC236}">
                <a16:creationId xmlns:a16="http://schemas.microsoft.com/office/drawing/2014/main" id="{9A25F2F3-97BB-E207-6AF1-D9BAA9501FCC}"/>
              </a:ext>
            </a:extLst>
          </p:cNvPr>
          <p:cNvSpPr txBox="1"/>
          <p:nvPr/>
        </p:nvSpPr>
        <p:spPr>
          <a:xfrm>
            <a:off x="2162447" y="4434312"/>
            <a:ext cx="6000206" cy="369332"/>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var sequence = (1, 2, 3, 4);</a:t>
            </a:r>
          </a:p>
        </p:txBody>
      </p:sp>
    </p:spTree>
    <p:extLst>
      <p:ext uri="{BB962C8B-B14F-4D97-AF65-F5344CB8AC3E}">
        <p14:creationId xmlns:p14="http://schemas.microsoft.com/office/powerpoint/2010/main" val="3510662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D23B-4F5F-80BE-3400-AB1014BEE937}"/>
              </a:ext>
            </a:extLst>
          </p:cNvPr>
          <p:cNvSpPr>
            <a:spLocks noGrp="1"/>
          </p:cNvSpPr>
          <p:nvPr>
            <p:ph type="title"/>
          </p:nvPr>
        </p:nvSpPr>
        <p:spPr>
          <a:xfrm>
            <a:off x="1724024" y="215372"/>
            <a:ext cx="8743951" cy="1097279"/>
          </a:xfrm>
        </p:spPr>
        <p:txBody>
          <a:bodyPr>
            <a:normAutofit/>
          </a:bodyPr>
          <a:lstStyle/>
          <a:p>
            <a:r>
              <a:rPr lang="en-US" sz="4000" b="0" dirty="0">
                <a:solidFill>
                  <a:schemeClr val="tx1"/>
                </a:solidFill>
              </a:rPr>
              <a:t>Tuple Fields</a:t>
            </a:r>
          </a:p>
        </p:txBody>
      </p:sp>
      <p:sp>
        <p:nvSpPr>
          <p:cNvPr id="3" name="Text Placeholder 2">
            <a:extLst>
              <a:ext uri="{FF2B5EF4-FFF2-40B4-BE49-F238E27FC236}">
                <a16:creationId xmlns:a16="http://schemas.microsoft.com/office/drawing/2014/main" id="{21734BF2-5B99-9B09-405D-BE479671A829}"/>
              </a:ext>
            </a:extLst>
          </p:cNvPr>
          <p:cNvSpPr>
            <a:spLocks noGrp="1"/>
          </p:cNvSpPr>
          <p:nvPr>
            <p:ph type="body" idx="1"/>
          </p:nvPr>
        </p:nvSpPr>
        <p:spPr>
          <a:xfrm>
            <a:off x="1533524" y="1600201"/>
            <a:ext cx="10048875" cy="2163763"/>
          </a:xfrm>
        </p:spPr>
        <p:txBody>
          <a:bodyPr>
            <a:normAutofit/>
          </a:bodyPr>
          <a:lstStyle/>
          <a:p>
            <a:r>
              <a:rPr lang="en-US" sz="2000" dirty="0"/>
              <a:t>The data items stored in a tuple are known as fields. </a:t>
            </a:r>
          </a:p>
          <a:p>
            <a:r>
              <a:rPr lang="en-US" sz="2000" dirty="0"/>
              <a:t>By default, the names of the fields are </a:t>
            </a:r>
            <a:r>
              <a:rPr lang="en-US" sz="2000" dirty="0">
                <a:latin typeface="Cascadia Code" panose="020B0609020000020004" pitchFamily="49" charset="0"/>
                <a:cs typeface="Cascadia Code" panose="020B0609020000020004" pitchFamily="49" charset="0"/>
              </a:rPr>
              <a:t>Item1</a:t>
            </a:r>
            <a:r>
              <a:rPr lang="en-US" sz="2000" dirty="0"/>
              <a:t>, </a:t>
            </a:r>
            <a:r>
              <a:rPr lang="en-US" sz="2000" dirty="0">
                <a:latin typeface="Cascadia Code" panose="020B0609020000020004" pitchFamily="49" charset="0"/>
                <a:cs typeface="Cascadia Code" panose="020B0609020000020004" pitchFamily="49" charset="0"/>
              </a:rPr>
              <a:t>Item2</a:t>
            </a:r>
            <a:r>
              <a:rPr lang="en-US" sz="2000" dirty="0"/>
              <a:t>, </a:t>
            </a:r>
            <a:r>
              <a:rPr lang="en-US" sz="2000" dirty="0">
                <a:latin typeface="Cascadia Code" panose="020B0609020000020004" pitchFamily="49" charset="0"/>
                <a:cs typeface="Cascadia Code" panose="020B0609020000020004" pitchFamily="49" charset="0"/>
              </a:rPr>
              <a:t>Item3</a:t>
            </a:r>
            <a:r>
              <a:rPr lang="en-US" sz="2000" dirty="0"/>
              <a:t>, and so on.</a:t>
            </a:r>
          </a:p>
          <a:p>
            <a:r>
              <a:rPr lang="en-US" sz="2000" dirty="0"/>
              <a:t>You can use these field names to access a tuple's fields:</a:t>
            </a:r>
          </a:p>
        </p:txBody>
      </p:sp>
      <p:sp>
        <p:nvSpPr>
          <p:cNvPr id="5" name="TextBox 4">
            <a:extLst>
              <a:ext uri="{FF2B5EF4-FFF2-40B4-BE49-F238E27FC236}">
                <a16:creationId xmlns:a16="http://schemas.microsoft.com/office/drawing/2014/main" id="{8E7B2C59-3CB7-C604-ED5D-8969F22C226F}"/>
              </a:ext>
            </a:extLst>
          </p:cNvPr>
          <p:cNvSpPr txBox="1"/>
          <p:nvPr/>
        </p:nvSpPr>
        <p:spPr>
          <a:xfrm>
            <a:off x="1833971" y="3451349"/>
            <a:ext cx="7715794" cy="1200329"/>
          </a:xfrm>
          <a:prstGeom prst="rect">
            <a:avLst/>
          </a:prstGeom>
          <a:noFill/>
        </p:spPr>
        <p:txBody>
          <a:bodyPr wrap="square" rtlCol="0">
            <a:spAutoFit/>
          </a:bodyPr>
          <a:lstStyle/>
          <a:p>
            <a:r>
              <a:rPr lang="en-US" dirty="0">
                <a:latin typeface="Cascadia Code" panose="020B0609020000020004" pitchFamily="49" charset="0"/>
                <a:ea typeface="Calibri" panose="020F0502020204030204" pitchFamily="34" charset="0"/>
                <a:cs typeface="Cascadia Code" panose="020B0609020000020004" pitchFamily="49" charset="0"/>
              </a:rPr>
              <a:t>var product = (123, "USB Cable", 9.99m);</a:t>
            </a:r>
          </a:p>
          <a:p>
            <a:r>
              <a:rPr lang="en-US"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dirty="0">
                <a:latin typeface="Cascadia Code" panose="020B0609020000020004" pitchFamily="49" charset="0"/>
                <a:ea typeface="Calibri" panose="020F0502020204030204" pitchFamily="34" charset="0"/>
                <a:cs typeface="Cascadia Code" panose="020B0609020000020004" pitchFamily="49" charset="0"/>
              </a:rPr>
              <a:t>(product.Item1.ToString());</a:t>
            </a:r>
          </a:p>
          <a:p>
            <a:r>
              <a:rPr lang="en-US"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dirty="0">
                <a:latin typeface="Cascadia Code" panose="020B0609020000020004" pitchFamily="49" charset="0"/>
                <a:ea typeface="Calibri" panose="020F0502020204030204" pitchFamily="34" charset="0"/>
                <a:cs typeface="Cascadia Code" panose="020B0609020000020004" pitchFamily="49" charset="0"/>
              </a:rPr>
              <a:t>(product.Item2);</a:t>
            </a:r>
          </a:p>
          <a:p>
            <a:r>
              <a:rPr lang="en-US"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dirty="0">
                <a:latin typeface="Cascadia Code" panose="020B0609020000020004" pitchFamily="49" charset="0"/>
                <a:ea typeface="Calibri" panose="020F0502020204030204" pitchFamily="34" charset="0"/>
                <a:cs typeface="Cascadia Code" panose="020B0609020000020004" pitchFamily="49" charset="0"/>
              </a:rPr>
              <a:t>(product.Item3.ToString());</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988700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CF15-305E-076A-5CC5-86C0D38AA293}"/>
              </a:ext>
            </a:extLst>
          </p:cNvPr>
          <p:cNvSpPr>
            <a:spLocks noGrp="1"/>
          </p:cNvSpPr>
          <p:nvPr>
            <p:ph type="title"/>
          </p:nvPr>
        </p:nvSpPr>
        <p:spPr>
          <a:xfrm>
            <a:off x="1762124" y="215372"/>
            <a:ext cx="8610601" cy="1097279"/>
          </a:xfrm>
        </p:spPr>
        <p:txBody>
          <a:bodyPr>
            <a:normAutofit/>
          </a:bodyPr>
          <a:lstStyle/>
          <a:p>
            <a:r>
              <a:rPr lang="en-US" sz="3600" b="0" dirty="0">
                <a:solidFill>
                  <a:schemeClr val="tx1"/>
                </a:solidFill>
              </a:rPr>
              <a:t>Declaring a Tuple Variable</a:t>
            </a:r>
          </a:p>
        </p:txBody>
      </p:sp>
      <p:sp>
        <p:nvSpPr>
          <p:cNvPr id="3" name="Text Placeholder 2">
            <a:extLst>
              <a:ext uri="{FF2B5EF4-FFF2-40B4-BE49-F238E27FC236}">
                <a16:creationId xmlns:a16="http://schemas.microsoft.com/office/drawing/2014/main" id="{E2009B13-BE8A-8DD9-B161-A92234583242}"/>
              </a:ext>
            </a:extLst>
          </p:cNvPr>
          <p:cNvSpPr>
            <a:spLocks noGrp="1"/>
          </p:cNvSpPr>
          <p:nvPr>
            <p:ph type="body" idx="1"/>
          </p:nvPr>
        </p:nvSpPr>
        <p:spPr>
          <a:xfrm>
            <a:off x="1981200" y="1600201"/>
            <a:ext cx="8229600" cy="4478383"/>
          </a:xfrm>
        </p:spPr>
        <p:txBody>
          <a:bodyPr/>
          <a:lstStyle/>
          <a:p>
            <a:r>
              <a:rPr lang="en-US" dirty="0"/>
              <a:t>If you have an initialization value, you can use the </a:t>
            </a:r>
            <a:r>
              <a:rPr lang="en-US" dirty="0">
                <a:latin typeface="Cascadia Code" panose="020B0609020000020004" pitchFamily="49" charset="0"/>
                <a:cs typeface="Cascadia Code" panose="020B0609020000020004" pitchFamily="49" charset="0"/>
              </a:rPr>
              <a:t>var</a:t>
            </a:r>
            <a:r>
              <a:rPr lang="en-US" dirty="0"/>
              <a:t> keyword to declare a tuple variable within a method:</a:t>
            </a:r>
            <a:br>
              <a:rPr lang="en-US" dirty="0"/>
            </a:br>
            <a:br>
              <a:rPr lang="en-US" dirty="0"/>
            </a:br>
            <a:r>
              <a:rPr lang="en-US" dirty="0">
                <a:latin typeface="Cascadia Code" panose="020B0609020000020004" pitchFamily="49" charset="0"/>
                <a:cs typeface="Cascadia Code" panose="020B0609020000020004" pitchFamily="49" charset="0"/>
              </a:rPr>
              <a:t>var sequence = (1, 2, 3, 4);</a:t>
            </a:r>
          </a:p>
          <a:p>
            <a:r>
              <a:rPr lang="en-US" dirty="0"/>
              <a:t>If you do not have an initialization value, or you want to declare a tuple variable at the class level, use syntax such as the following:</a:t>
            </a:r>
            <a:br>
              <a:rPr lang="en-US" dirty="0"/>
            </a:br>
            <a:br>
              <a:rPr lang="en-US" dirty="0"/>
            </a:br>
            <a:r>
              <a:rPr lang="en-US" sz="1800" dirty="0">
                <a:latin typeface="Cascadia Code" panose="020B0609020000020004" pitchFamily="49" charset="0"/>
                <a:ea typeface="Calibri" panose="020F0502020204030204" pitchFamily="34" charset="0"/>
                <a:cs typeface="Cascadia Code" panose="020B0609020000020004" pitchFamily="49" charset="0"/>
              </a:rPr>
              <a:t>(int, string) t;</a:t>
            </a:r>
          </a:p>
          <a:p>
            <a:r>
              <a:rPr lang="en-US" dirty="0"/>
              <a:t>This statement declares a tuple variable named </a:t>
            </a:r>
            <a:r>
              <a:rPr lang="en-US" dirty="0">
                <a:latin typeface="Cascadia Code" panose="020B0609020000020004" pitchFamily="49" charset="0"/>
                <a:cs typeface="Cascadia Code" panose="020B0609020000020004" pitchFamily="49" charset="0"/>
              </a:rPr>
              <a:t>t</a:t>
            </a:r>
            <a:r>
              <a:rPr lang="en-US" dirty="0"/>
              <a:t>. The data type is </a:t>
            </a:r>
            <a:r>
              <a:rPr lang="en-US" dirty="0">
                <a:latin typeface="Cascadia Code" panose="020B0609020000020004" pitchFamily="49" charset="0"/>
                <a:cs typeface="Cascadia Code" panose="020B0609020000020004" pitchFamily="49" charset="0"/>
              </a:rPr>
              <a:t>(int, string)</a:t>
            </a:r>
            <a:r>
              <a:rPr lang="en-US" dirty="0"/>
              <a:t>. </a:t>
            </a:r>
            <a:r>
              <a:rPr lang="en-US" dirty="0">
                <a:latin typeface="Cascadia Code" panose="020B0609020000020004" pitchFamily="49" charset="0"/>
                <a:cs typeface="Cascadia Code" panose="020B0609020000020004" pitchFamily="49" charset="0"/>
              </a:rPr>
              <a:t>Item1</a:t>
            </a:r>
            <a:r>
              <a:rPr lang="en-US" dirty="0"/>
              <a:t> is an </a:t>
            </a:r>
            <a:r>
              <a:rPr lang="en-US" dirty="0">
                <a:latin typeface="Cascadia Code" panose="020B0609020000020004" pitchFamily="49" charset="0"/>
                <a:cs typeface="Cascadia Code" panose="020B0609020000020004" pitchFamily="49" charset="0"/>
              </a:rPr>
              <a:t>int</a:t>
            </a:r>
            <a:r>
              <a:rPr lang="en-US" dirty="0"/>
              <a:t> and </a:t>
            </a:r>
            <a:r>
              <a:rPr lang="en-US" dirty="0">
                <a:latin typeface="Cascadia Code" panose="020B0609020000020004" pitchFamily="49" charset="0"/>
                <a:cs typeface="Cascadia Code" panose="020B0609020000020004" pitchFamily="49" charset="0"/>
              </a:rPr>
              <a:t>Item2</a:t>
            </a:r>
            <a:r>
              <a:rPr lang="en-US" dirty="0"/>
              <a:t> is a </a:t>
            </a:r>
            <a:r>
              <a:rPr lang="en-US" dirty="0">
                <a:latin typeface="Cascadia Code" panose="020B0609020000020004" pitchFamily="49" charset="0"/>
                <a:cs typeface="Cascadia Code" panose="020B0609020000020004" pitchFamily="49" charset="0"/>
              </a:rPr>
              <a:t>string</a:t>
            </a:r>
            <a:r>
              <a:rPr lang="en-US" dirty="0"/>
              <a:t>.</a:t>
            </a:r>
          </a:p>
          <a:p>
            <a:endParaRPr lang="en-US" dirty="0"/>
          </a:p>
        </p:txBody>
      </p:sp>
    </p:spTree>
    <p:extLst>
      <p:ext uri="{BB962C8B-B14F-4D97-AF65-F5344CB8AC3E}">
        <p14:creationId xmlns:p14="http://schemas.microsoft.com/office/powerpoint/2010/main" val="640096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B641-4035-6FC7-0AB3-FF00CB3E8E79}"/>
              </a:ext>
            </a:extLst>
          </p:cNvPr>
          <p:cNvSpPr>
            <a:spLocks noGrp="1"/>
          </p:cNvSpPr>
          <p:nvPr>
            <p:ph type="title"/>
          </p:nvPr>
        </p:nvSpPr>
        <p:spPr>
          <a:xfrm>
            <a:off x="1771650" y="215372"/>
            <a:ext cx="8724900" cy="1097279"/>
          </a:xfrm>
        </p:spPr>
        <p:txBody>
          <a:bodyPr>
            <a:normAutofit/>
          </a:bodyPr>
          <a:lstStyle/>
          <a:p>
            <a:r>
              <a:rPr lang="en-US" sz="4000" b="0" dirty="0">
                <a:solidFill>
                  <a:schemeClr val="tx1"/>
                </a:solidFill>
              </a:rPr>
              <a:t>Returning a Tuple From a Method</a:t>
            </a:r>
          </a:p>
        </p:txBody>
      </p:sp>
      <p:sp>
        <p:nvSpPr>
          <p:cNvPr id="3" name="Text Placeholder 2">
            <a:extLst>
              <a:ext uri="{FF2B5EF4-FFF2-40B4-BE49-F238E27FC236}">
                <a16:creationId xmlns:a16="http://schemas.microsoft.com/office/drawing/2014/main" id="{3F22794A-CD13-CE2B-DA0B-6FAA40B9325A}"/>
              </a:ext>
            </a:extLst>
          </p:cNvPr>
          <p:cNvSpPr>
            <a:spLocks noGrp="1"/>
          </p:cNvSpPr>
          <p:nvPr>
            <p:ph type="body" idx="1"/>
          </p:nvPr>
        </p:nvSpPr>
        <p:spPr>
          <a:xfrm>
            <a:off x="1981200" y="1600201"/>
            <a:ext cx="8229600" cy="1097279"/>
          </a:xfrm>
        </p:spPr>
        <p:txBody>
          <a:bodyPr>
            <a:normAutofit/>
          </a:bodyPr>
          <a:lstStyle/>
          <a:p>
            <a:r>
              <a:rPr lang="en-US" sz="2000" dirty="0"/>
              <a:t>By returning a tuple, a method can return more than one value.</a:t>
            </a:r>
          </a:p>
          <a:p>
            <a:r>
              <a:rPr lang="en-US" sz="2000" dirty="0"/>
              <a:t>Example:</a:t>
            </a:r>
          </a:p>
        </p:txBody>
      </p:sp>
      <p:sp>
        <p:nvSpPr>
          <p:cNvPr id="4" name="Text Placeholder 3">
            <a:extLst>
              <a:ext uri="{FF2B5EF4-FFF2-40B4-BE49-F238E27FC236}">
                <a16:creationId xmlns:a16="http://schemas.microsoft.com/office/drawing/2014/main" id="{D1AA8CC8-4075-C87F-BC6F-E251BBAA6A4D}"/>
              </a:ext>
            </a:extLst>
          </p:cNvPr>
          <p:cNvSpPr>
            <a:spLocks noGrp="1"/>
          </p:cNvSpPr>
          <p:nvPr>
            <p:ph type="body" idx="2"/>
          </p:nvPr>
        </p:nvSpPr>
        <p:spPr>
          <a:xfrm>
            <a:off x="1981200" y="4160523"/>
            <a:ext cx="8915400" cy="559524"/>
          </a:xfrm>
        </p:spPr>
        <p:txBody>
          <a:bodyPr>
            <a:normAutofit fontScale="92500"/>
          </a:bodyPr>
          <a:lstStyle/>
          <a:p>
            <a:r>
              <a:rPr lang="en-US" sz="1800" dirty="0"/>
              <a:t>An example of how we might call the method and assign its return value to a variable:</a:t>
            </a:r>
          </a:p>
        </p:txBody>
      </p:sp>
      <p:sp>
        <p:nvSpPr>
          <p:cNvPr id="5" name="TextBox 4">
            <a:extLst>
              <a:ext uri="{FF2B5EF4-FFF2-40B4-BE49-F238E27FC236}">
                <a16:creationId xmlns:a16="http://schemas.microsoft.com/office/drawing/2014/main" id="{33E87C4D-3C2E-7BC9-F4DD-FD3A221EAB06}"/>
              </a:ext>
            </a:extLst>
          </p:cNvPr>
          <p:cNvSpPr txBox="1"/>
          <p:nvPr/>
        </p:nvSpPr>
        <p:spPr>
          <a:xfrm>
            <a:off x="2177144" y="2697480"/>
            <a:ext cx="6592388" cy="1200329"/>
          </a:xfrm>
          <a:prstGeom prst="rect">
            <a:avLst/>
          </a:prstGeom>
          <a:noFill/>
        </p:spPr>
        <p:txBody>
          <a:bodyPr wrap="square" rtlCol="0">
            <a:spAutoFit/>
          </a:bodyPr>
          <a:lstStyle/>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private (int, string, decimal)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getProduct</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    return (123, "USB Cable", 9.99m);</a:t>
            </a:r>
            <a:endParaRPr lang="en-US" dirty="0">
              <a:latin typeface="Cascadia Code" panose="020B0609020000020004" pitchFamily="49" charset="0"/>
              <a:ea typeface="Calibri" panose="020F0502020204030204" pitchFamily="34" charset="0"/>
              <a:cs typeface="Cascadia Code" panose="020B0609020000020004" pitchFamily="49" charset="0"/>
            </a:endParaRPr>
          </a:p>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cs typeface="Cascadia Code" panose="020B0609020000020004" pitchFamily="49" charset="0"/>
            </a:endParaRPr>
          </a:p>
        </p:txBody>
      </p:sp>
      <p:sp>
        <p:nvSpPr>
          <p:cNvPr id="6" name="TextBox 5">
            <a:extLst>
              <a:ext uri="{FF2B5EF4-FFF2-40B4-BE49-F238E27FC236}">
                <a16:creationId xmlns:a16="http://schemas.microsoft.com/office/drawing/2014/main" id="{90C421BE-41A5-ED0C-E729-7E7508A717E5}"/>
              </a:ext>
            </a:extLst>
          </p:cNvPr>
          <p:cNvSpPr txBox="1"/>
          <p:nvPr/>
        </p:nvSpPr>
        <p:spPr>
          <a:xfrm>
            <a:off x="2712722" y="4720047"/>
            <a:ext cx="6592388" cy="369332"/>
          </a:xfrm>
          <a:prstGeom prst="rect">
            <a:avLst/>
          </a:prstGeom>
          <a:noFill/>
        </p:spPr>
        <p:txBody>
          <a:bodyPr wrap="square" rtlCol="0">
            <a:spAutoFit/>
          </a:bodyPr>
          <a:lstStyle/>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var product =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getProduct</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cs typeface="Cascadia Code" panose="020B0609020000020004" pitchFamily="49" charset="0"/>
            </a:endParaRPr>
          </a:p>
        </p:txBody>
      </p:sp>
      <p:sp>
        <p:nvSpPr>
          <p:cNvPr id="7" name="Text Placeholder 3">
            <a:extLst>
              <a:ext uri="{FF2B5EF4-FFF2-40B4-BE49-F238E27FC236}">
                <a16:creationId xmlns:a16="http://schemas.microsoft.com/office/drawing/2014/main" id="{534153C1-2779-0C3C-76E8-3F8C8ED4F200}"/>
              </a:ext>
            </a:extLst>
          </p:cNvPr>
          <p:cNvSpPr txBox="1">
            <a:spLocks/>
          </p:cNvSpPr>
          <p:nvPr/>
        </p:nvSpPr>
        <p:spPr>
          <a:xfrm>
            <a:off x="2063932" y="5119860"/>
            <a:ext cx="8229600" cy="55952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r>
              <a:rPr lang="en-US" dirty="0"/>
              <a:t>Or</a:t>
            </a:r>
          </a:p>
        </p:txBody>
      </p:sp>
      <p:sp>
        <p:nvSpPr>
          <p:cNvPr id="8" name="TextBox 7">
            <a:extLst>
              <a:ext uri="{FF2B5EF4-FFF2-40B4-BE49-F238E27FC236}">
                <a16:creationId xmlns:a16="http://schemas.microsoft.com/office/drawing/2014/main" id="{77FB8023-AE59-EF19-1A6F-6A751ED7F15F}"/>
              </a:ext>
            </a:extLst>
          </p:cNvPr>
          <p:cNvSpPr txBox="1"/>
          <p:nvPr/>
        </p:nvSpPr>
        <p:spPr>
          <a:xfrm>
            <a:off x="2712722" y="5648903"/>
            <a:ext cx="6592388" cy="369332"/>
          </a:xfrm>
          <a:prstGeom prst="rect">
            <a:avLst/>
          </a:prstGeom>
          <a:noFill/>
        </p:spPr>
        <p:txBody>
          <a:bodyPr wrap="square" rtlCol="0">
            <a:spAutoFit/>
          </a:bodyPr>
          <a:lstStyle/>
          <a:p>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(int, string, decimal) product = </a:t>
            </a:r>
            <a:r>
              <a:rPr lang="en-US" dirty="0" err="1">
                <a:solidFill>
                  <a:srgbClr val="000000"/>
                </a:solidFill>
                <a:latin typeface="Cascadia Code" panose="020B0609020000020004" pitchFamily="49" charset="0"/>
                <a:ea typeface="Calibri" panose="020F0502020204030204" pitchFamily="34" charset="0"/>
                <a:cs typeface="Cascadia Code" panose="020B0609020000020004" pitchFamily="49" charset="0"/>
              </a:rPr>
              <a:t>getProduct</a:t>
            </a:r>
            <a:r>
              <a:rPr lang="en-US" dirty="0">
                <a:solidFill>
                  <a:srgbClr val="000000"/>
                </a:solidFill>
                <a:latin typeface="Cascadia Code" panose="020B0609020000020004" pitchFamily="49" charset="0"/>
                <a:ea typeface="Calibri" panose="020F0502020204030204" pitchFamily="34" charset="0"/>
                <a:cs typeface="Cascadia Code" panose="020B0609020000020004" pitchFamily="49" charset="0"/>
              </a:rPr>
              <a:t>();</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48309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CFEB-FAF1-0E4C-72DD-A2DDDC814696}"/>
              </a:ext>
            </a:extLst>
          </p:cNvPr>
          <p:cNvSpPr>
            <a:spLocks noGrp="1"/>
          </p:cNvSpPr>
          <p:nvPr>
            <p:ph type="title"/>
          </p:nvPr>
        </p:nvSpPr>
        <p:spPr>
          <a:xfrm>
            <a:off x="1609725" y="215372"/>
            <a:ext cx="8229600" cy="1097279"/>
          </a:xfrm>
        </p:spPr>
        <p:txBody>
          <a:bodyPr>
            <a:normAutofit/>
          </a:bodyPr>
          <a:lstStyle/>
          <a:p>
            <a:r>
              <a:rPr lang="en-US" sz="4400" b="0" dirty="0">
                <a:solidFill>
                  <a:schemeClr val="tx1"/>
                </a:solidFill>
              </a:rPr>
              <a:t>Named Fields </a:t>
            </a:r>
            <a:r>
              <a:rPr lang="en-US" sz="2800" b="0" dirty="0">
                <a:solidFill>
                  <a:schemeClr val="tx1"/>
                </a:solidFill>
              </a:rPr>
              <a:t>(1 of 2)</a:t>
            </a:r>
            <a:endParaRPr lang="en-US" sz="4400" b="0" dirty="0">
              <a:solidFill>
                <a:schemeClr val="tx1"/>
              </a:solidFill>
            </a:endParaRPr>
          </a:p>
        </p:txBody>
      </p:sp>
      <p:sp>
        <p:nvSpPr>
          <p:cNvPr id="3" name="Text Placeholder 2">
            <a:extLst>
              <a:ext uri="{FF2B5EF4-FFF2-40B4-BE49-F238E27FC236}">
                <a16:creationId xmlns:a16="http://schemas.microsoft.com/office/drawing/2014/main" id="{68F8A1B4-3153-73DF-23D3-A1408E266D2D}"/>
              </a:ext>
            </a:extLst>
          </p:cNvPr>
          <p:cNvSpPr>
            <a:spLocks noGrp="1"/>
          </p:cNvSpPr>
          <p:nvPr>
            <p:ph type="body" idx="1"/>
          </p:nvPr>
        </p:nvSpPr>
        <p:spPr>
          <a:xfrm>
            <a:off x="1981200" y="1600201"/>
            <a:ext cx="8229600" cy="1021080"/>
          </a:xfrm>
        </p:spPr>
        <p:txBody>
          <a:bodyPr>
            <a:normAutofit/>
          </a:bodyPr>
          <a:lstStyle/>
          <a:p>
            <a:r>
              <a:rPr lang="en-US" sz="2000" dirty="0"/>
              <a:t>You can specify your own names for a tuple's fields.</a:t>
            </a:r>
          </a:p>
          <a:p>
            <a:r>
              <a:rPr lang="en-US" sz="2000" dirty="0"/>
              <a:t>Example:</a:t>
            </a:r>
          </a:p>
        </p:txBody>
      </p:sp>
      <p:sp>
        <p:nvSpPr>
          <p:cNvPr id="4" name="Text Placeholder 3">
            <a:extLst>
              <a:ext uri="{FF2B5EF4-FFF2-40B4-BE49-F238E27FC236}">
                <a16:creationId xmlns:a16="http://schemas.microsoft.com/office/drawing/2014/main" id="{CD030BB7-35CC-1426-4AB4-A8D2EB04F846}"/>
              </a:ext>
            </a:extLst>
          </p:cNvPr>
          <p:cNvSpPr>
            <a:spLocks noGrp="1"/>
          </p:cNvSpPr>
          <p:nvPr>
            <p:ph type="body" idx="2"/>
          </p:nvPr>
        </p:nvSpPr>
        <p:spPr>
          <a:xfrm>
            <a:off x="1981200" y="3989837"/>
            <a:ext cx="8229600" cy="575854"/>
          </a:xfrm>
        </p:spPr>
        <p:txBody>
          <a:bodyPr>
            <a:normAutofit/>
          </a:bodyPr>
          <a:lstStyle/>
          <a:p>
            <a:r>
              <a:rPr lang="en-US" sz="1800" dirty="0"/>
              <a:t>Example of declaring a tuple variable with named fields:</a:t>
            </a:r>
          </a:p>
        </p:txBody>
      </p:sp>
      <p:sp>
        <p:nvSpPr>
          <p:cNvPr id="5" name="TextBox 4">
            <a:extLst>
              <a:ext uri="{FF2B5EF4-FFF2-40B4-BE49-F238E27FC236}">
                <a16:creationId xmlns:a16="http://schemas.microsoft.com/office/drawing/2014/main" id="{731C4BA9-C230-7D18-2AD7-F521E0C96C51}"/>
              </a:ext>
            </a:extLst>
          </p:cNvPr>
          <p:cNvSpPr txBox="1"/>
          <p:nvPr/>
        </p:nvSpPr>
        <p:spPr>
          <a:xfrm>
            <a:off x="2194561" y="2782670"/>
            <a:ext cx="7916091" cy="646331"/>
          </a:xfrm>
          <a:prstGeom prst="rect">
            <a:avLst/>
          </a:prstGeom>
          <a:noFill/>
        </p:spPr>
        <p:txBody>
          <a:bodyPr wrap="square" rtlCol="0">
            <a:spAutoFit/>
          </a:bodyPr>
          <a:lstStyle/>
          <a:p>
            <a:r>
              <a:rPr lang="en-US" dirty="0">
                <a:latin typeface="Cascadia Code" panose="020B0609020000020004" pitchFamily="49" charset="0"/>
                <a:ea typeface="Calibri" panose="020F0502020204030204" pitchFamily="34" charset="0"/>
                <a:cs typeface="Cascadia Code" panose="020B0609020000020004" pitchFamily="49" charset="0"/>
              </a:rPr>
              <a:t>var name = (FirstName: "Anjali", </a:t>
            </a:r>
            <a:r>
              <a:rPr lang="en-US" dirty="0" err="1">
                <a:latin typeface="Cascadia Code" panose="020B0609020000020004" pitchFamily="49" charset="0"/>
                <a:ea typeface="Calibri" panose="020F0502020204030204" pitchFamily="34" charset="0"/>
                <a:cs typeface="Cascadia Code" panose="020B0609020000020004" pitchFamily="49" charset="0"/>
              </a:rPr>
              <a:t>LastName</a:t>
            </a:r>
            <a:r>
              <a:rPr lang="en-US" dirty="0">
                <a:latin typeface="Cascadia Code" panose="020B0609020000020004" pitchFamily="49" charset="0"/>
                <a:ea typeface="Calibri" panose="020F0502020204030204" pitchFamily="34" charset="0"/>
                <a:cs typeface="Cascadia Code" panose="020B0609020000020004" pitchFamily="49" charset="0"/>
              </a:rPr>
              <a:t>: "Kumar");</a:t>
            </a:r>
          </a:p>
          <a:p>
            <a:r>
              <a:rPr lang="en-US" dirty="0" err="1">
                <a:latin typeface="Cascadia Code" panose="020B0609020000020004" pitchFamily="49" charset="0"/>
                <a:cs typeface="Cascadia Code" panose="020B0609020000020004" pitchFamily="49" charset="0"/>
              </a:rPr>
              <a:t>MessageBox.Show</a:t>
            </a:r>
            <a:r>
              <a:rPr lang="en-US" dirty="0">
                <a:latin typeface="Cascadia Code" panose="020B0609020000020004" pitchFamily="49" charset="0"/>
                <a:cs typeface="Cascadia Code" panose="020B0609020000020004" pitchFamily="49" charset="0"/>
              </a:rPr>
              <a:t>($"{</a:t>
            </a:r>
            <a:r>
              <a:rPr lang="en-US" dirty="0" err="1">
                <a:latin typeface="Cascadia Code" panose="020B0609020000020004" pitchFamily="49" charset="0"/>
                <a:cs typeface="Cascadia Code" panose="020B0609020000020004" pitchFamily="49" charset="0"/>
              </a:rPr>
              <a:t>name.FirstName</a:t>
            </a:r>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name.LastName</a:t>
            </a:r>
            <a:r>
              <a:rPr lang="en-US" dirty="0">
                <a:latin typeface="Cascadia Code" panose="020B0609020000020004" pitchFamily="49" charset="0"/>
                <a:cs typeface="Cascadia Code" panose="020B0609020000020004" pitchFamily="49" charset="0"/>
              </a:rPr>
              <a:t>}");</a:t>
            </a:r>
          </a:p>
        </p:txBody>
      </p:sp>
      <p:sp>
        <p:nvSpPr>
          <p:cNvPr id="6" name="TextBox 5">
            <a:extLst>
              <a:ext uri="{FF2B5EF4-FFF2-40B4-BE49-F238E27FC236}">
                <a16:creationId xmlns:a16="http://schemas.microsoft.com/office/drawing/2014/main" id="{CC368549-F080-94DE-DD66-6413B7377FF5}"/>
              </a:ext>
            </a:extLst>
          </p:cNvPr>
          <p:cNvSpPr txBox="1"/>
          <p:nvPr/>
        </p:nvSpPr>
        <p:spPr>
          <a:xfrm>
            <a:off x="2194561" y="4565691"/>
            <a:ext cx="6357257" cy="369332"/>
          </a:xfrm>
          <a:prstGeom prst="rect">
            <a:avLst/>
          </a:prstGeom>
          <a:noFill/>
        </p:spPr>
        <p:txBody>
          <a:bodyPr wrap="square" rtlCol="0">
            <a:spAutoFit/>
          </a:bodyPr>
          <a:lstStyle/>
          <a:p>
            <a:r>
              <a:rPr lang="en-US" dirty="0">
                <a:latin typeface="Cascadia Code" panose="020B0609020000020004" pitchFamily="49" charset="0"/>
                <a:ea typeface="Calibri" panose="020F0502020204030204" pitchFamily="34" charset="0"/>
                <a:cs typeface="Cascadia Code" panose="020B0609020000020004" pitchFamily="49" charset="0"/>
              </a:rPr>
              <a:t>(string FirstName, string </a:t>
            </a:r>
            <a:r>
              <a:rPr lang="en-US" dirty="0" err="1">
                <a:latin typeface="Cascadia Code" panose="020B0609020000020004" pitchFamily="49" charset="0"/>
                <a:ea typeface="Calibri" panose="020F0502020204030204" pitchFamily="34" charset="0"/>
                <a:cs typeface="Cascadia Code" panose="020B0609020000020004" pitchFamily="49" charset="0"/>
              </a:rPr>
              <a:t>LastName</a:t>
            </a:r>
            <a:r>
              <a:rPr lang="en-US" dirty="0">
                <a:latin typeface="Cascadia Code" panose="020B0609020000020004" pitchFamily="49" charset="0"/>
                <a:ea typeface="Calibri" panose="020F0502020204030204" pitchFamily="34" charset="0"/>
                <a:cs typeface="Cascadia Code" panose="020B0609020000020004" pitchFamily="49" charset="0"/>
              </a:rPr>
              <a:t>) name;</a:t>
            </a:r>
          </a:p>
        </p:txBody>
      </p:sp>
    </p:spTree>
    <p:extLst>
      <p:ext uri="{BB962C8B-B14F-4D97-AF65-F5344CB8AC3E}">
        <p14:creationId xmlns:p14="http://schemas.microsoft.com/office/powerpoint/2010/main" val="101579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CFEB-FAF1-0E4C-72DD-A2DDDC814696}"/>
              </a:ext>
            </a:extLst>
          </p:cNvPr>
          <p:cNvSpPr>
            <a:spLocks noGrp="1"/>
          </p:cNvSpPr>
          <p:nvPr>
            <p:ph type="title"/>
          </p:nvPr>
        </p:nvSpPr>
        <p:spPr>
          <a:xfrm>
            <a:off x="1819275" y="215372"/>
            <a:ext cx="8162926" cy="1097279"/>
          </a:xfrm>
        </p:spPr>
        <p:txBody>
          <a:bodyPr>
            <a:normAutofit/>
          </a:bodyPr>
          <a:lstStyle/>
          <a:p>
            <a:r>
              <a:rPr lang="en-US" sz="4000" b="0" dirty="0">
                <a:solidFill>
                  <a:schemeClr val="tx1"/>
                </a:solidFill>
              </a:rPr>
              <a:t>Named Fields </a:t>
            </a:r>
            <a:r>
              <a:rPr lang="en-US" sz="2400" b="0" dirty="0">
                <a:solidFill>
                  <a:schemeClr val="tx1"/>
                </a:solidFill>
              </a:rPr>
              <a:t>(2 of 2)</a:t>
            </a:r>
            <a:endParaRPr lang="en-US" sz="4000" b="0" dirty="0">
              <a:solidFill>
                <a:schemeClr val="tx1"/>
              </a:solidFill>
            </a:endParaRPr>
          </a:p>
        </p:txBody>
      </p:sp>
      <p:sp>
        <p:nvSpPr>
          <p:cNvPr id="3" name="Text Placeholder 2">
            <a:extLst>
              <a:ext uri="{FF2B5EF4-FFF2-40B4-BE49-F238E27FC236}">
                <a16:creationId xmlns:a16="http://schemas.microsoft.com/office/drawing/2014/main" id="{68F8A1B4-3153-73DF-23D3-A1408E266D2D}"/>
              </a:ext>
            </a:extLst>
          </p:cNvPr>
          <p:cNvSpPr>
            <a:spLocks noGrp="1"/>
          </p:cNvSpPr>
          <p:nvPr>
            <p:ph type="body" idx="1"/>
          </p:nvPr>
        </p:nvSpPr>
        <p:spPr>
          <a:xfrm>
            <a:off x="1981200" y="1600202"/>
            <a:ext cx="8229600" cy="646331"/>
          </a:xfrm>
        </p:spPr>
        <p:txBody>
          <a:bodyPr>
            <a:normAutofit fontScale="92500"/>
          </a:bodyPr>
          <a:lstStyle/>
          <a:p>
            <a:r>
              <a:rPr lang="en-US" sz="2000" dirty="0"/>
              <a:t>Here is an example of a method that returns a tuple with named fields:</a:t>
            </a:r>
          </a:p>
        </p:txBody>
      </p:sp>
      <p:sp>
        <p:nvSpPr>
          <p:cNvPr id="4" name="Text Placeholder 3">
            <a:extLst>
              <a:ext uri="{FF2B5EF4-FFF2-40B4-BE49-F238E27FC236}">
                <a16:creationId xmlns:a16="http://schemas.microsoft.com/office/drawing/2014/main" id="{CD030BB7-35CC-1426-4AB4-A8D2EB04F846}"/>
              </a:ext>
            </a:extLst>
          </p:cNvPr>
          <p:cNvSpPr>
            <a:spLocks noGrp="1"/>
          </p:cNvSpPr>
          <p:nvPr>
            <p:ph type="body" idx="2"/>
          </p:nvPr>
        </p:nvSpPr>
        <p:spPr>
          <a:xfrm>
            <a:off x="1981200" y="3692173"/>
            <a:ext cx="8229600" cy="575854"/>
          </a:xfrm>
        </p:spPr>
        <p:txBody>
          <a:bodyPr>
            <a:normAutofit/>
          </a:bodyPr>
          <a:lstStyle/>
          <a:p>
            <a:r>
              <a:rPr lang="en-US" sz="2000" dirty="0"/>
              <a:t>Example of calling the above method and using its return value:</a:t>
            </a:r>
          </a:p>
        </p:txBody>
      </p:sp>
      <p:sp>
        <p:nvSpPr>
          <p:cNvPr id="5" name="TextBox 4">
            <a:extLst>
              <a:ext uri="{FF2B5EF4-FFF2-40B4-BE49-F238E27FC236}">
                <a16:creationId xmlns:a16="http://schemas.microsoft.com/office/drawing/2014/main" id="{731C4BA9-C230-7D18-2AD7-F521E0C96C51}"/>
              </a:ext>
            </a:extLst>
          </p:cNvPr>
          <p:cNvSpPr txBox="1"/>
          <p:nvPr/>
        </p:nvSpPr>
        <p:spPr>
          <a:xfrm>
            <a:off x="2194561" y="2317291"/>
            <a:ext cx="7916091" cy="1077218"/>
          </a:xfrm>
          <a:prstGeom prst="rect">
            <a:avLst/>
          </a:prstGeom>
          <a:noFill/>
        </p:spPr>
        <p:txBody>
          <a:bodyPr wrap="square" rtlCol="0">
            <a:spAutoFit/>
          </a:bodyPr>
          <a:lstStyle/>
          <a:p>
            <a:r>
              <a:rPr lang="en-US" sz="1600" dirty="0">
                <a:latin typeface="Cascadia Code" panose="020B0609020000020004" pitchFamily="49" charset="0"/>
                <a:ea typeface="Calibri" panose="020F0502020204030204" pitchFamily="34" charset="0"/>
                <a:cs typeface="Cascadia Code" panose="020B0609020000020004" pitchFamily="49" charset="0"/>
              </a:rPr>
              <a:t>private (int ID, string Description, decimal Price) </a:t>
            </a:r>
            <a:r>
              <a:rPr lang="en-US" sz="1600" dirty="0" err="1">
                <a:latin typeface="Cascadia Code" panose="020B0609020000020004" pitchFamily="49" charset="0"/>
                <a:ea typeface="Calibri" panose="020F0502020204030204" pitchFamily="34" charset="0"/>
                <a:cs typeface="Cascadia Code" panose="020B0609020000020004" pitchFamily="49" charset="0"/>
              </a:rPr>
              <a:t>getProduct</a:t>
            </a:r>
            <a:r>
              <a:rPr lang="en-US" sz="1600" dirty="0">
                <a:latin typeface="Cascadia Code" panose="020B0609020000020004" pitchFamily="49" charset="0"/>
                <a:ea typeface="Calibri" panose="020F0502020204030204" pitchFamily="34" charset="0"/>
                <a:cs typeface="Cascadia Code" panose="020B0609020000020004" pitchFamily="49" charset="0"/>
              </a:rPr>
              <a:t>()</a:t>
            </a:r>
          </a:p>
          <a:p>
            <a:r>
              <a:rPr lang="en-US" sz="1600" dirty="0">
                <a:latin typeface="Cascadia Code" panose="020B0609020000020004" pitchFamily="49" charset="0"/>
                <a:ea typeface="Calibri" panose="020F0502020204030204" pitchFamily="34" charset="0"/>
                <a:cs typeface="Cascadia Code" panose="020B0609020000020004" pitchFamily="49" charset="0"/>
              </a:rPr>
              <a:t>{</a:t>
            </a:r>
          </a:p>
          <a:p>
            <a:r>
              <a:rPr lang="en-US" sz="1600" dirty="0">
                <a:latin typeface="Cascadia Code" panose="020B0609020000020004" pitchFamily="49" charset="0"/>
                <a:ea typeface="Calibri" panose="020F0502020204030204" pitchFamily="34" charset="0"/>
                <a:cs typeface="Cascadia Code" panose="020B0609020000020004" pitchFamily="49" charset="0"/>
              </a:rPr>
              <a:t>    return (123, "USB Cable", 9.99m);</a:t>
            </a:r>
          </a:p>
          <a:p>
            <a:r>
              <a:rPr lang="en-US" sz="1600" dirty="0">
                <a:latin typeface="Cascadia Code" panose="020B0609020000020004" pitchFamily="49" charset="0"/>
                <a:ea typeface="Calibri" panose="020F0502020204030204" pitchFamily="34" charset="0"/>
                <a:cs typeface="Cascadia Code" panose="020B0609020000020004" pitchFamily="49" charset="0"/>
              </a:rPr>
              <a:t>}</a:t>
            </a:r>
          </a:p>
        </p:txBody>
      </p:sp>
      <p:sp>
        <p:nvSpPr>
          <p:cNvPr id="6" name="TextBox 5">
            <a:extLst>
              <a:ext uri="{FF2B5EF4-FFF2-40B4-BE49-F238E27FC236}">
                <a16:creationId xmlns:a16="http://schemas.microsoft.com/office/drawing/2014/main" id="{CC368549-F080-94DE-DD66-6413B7377FF5}"/>
              </a:ext>
            </a:extLst>
          </p:cNvPr>
          <p:cNvSpPr txBox="1"/>
          <p:nvPr/>
        </p:nvSpPr>
        <p:spPr>
          <a:xfrm>
            <a:off x="2194561" y="4400229"/>
            <a:ext cx="6357257" cy="1200329"/>
          </a:xfrm>
          <a:prstGeom prst="rect">
            <a:avLst/>
          </a:prstGeom>
          <a:noFill/>
        </p:spPr>
        <p:txBody>
          <a:bodyPr wrap="square" rtlCol="0">
            <a:spAutoFit/>
          </a:bodyPr>
          <a:lstStyle/>
          <a:p>
            <a:r>
              <a:rPr lang="en-US" dirty="0">
                <a:latin typeface="Cascadia Code" panose="020B0609020000020004" pitchFamily="49" charset="0"/>
                <a:ea typeface="Calibri" panose="020F0502020204030204" pitchFamily="34" charset="0"/>
                <a:cs typeface="Cascadia Code" panose="020B0609020000020004" pitchFamily="49" charset="0"/>
              </a:rPr>
              <a:t>var product = </a:t>
            </a:r>
            <a:r>
              <a:rPr lang="en-US" dirty="0" err="1">
                <a:latin typeface="Cascadia Code" panose="020B0609020000020004" pitchFamily="49" charset="0"/>
                <a:ea typeface="Calibri" panose="020F0502020204030204" pitchFamily="34" charset="0"/>
                <a:cs typeface="Cascadia Code" panose="020B0609020000020004" pitchFamily="49" charset="0"/>
              </a:rPr>
              <a:t>getProduct</a:t>
            </a:r>
            <a:r>
              <a:rPr lang="en-US" dirty="0">
                <a:latin typeface="Cascadia Code" panose="020B0609020000020004" pitchFamily="49" charset="0"/>
                <a:ea typeface="Calibri" panose="020F0502020204030204" pitchFamily="34" charset="0"/>
                <a:cs typeface="Cascadia Code" panose="020B0609020000020004" pitchFamily="49" charset="0"/>
              </a:rPr>
              <a:t>();</a:t>
            </a:r>
          </a:p>
          <a:p>
            <a:r>
              <a:rPr lang="en-US"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dirty="0">
                <a:latin typeface="Cascadia Code" panose="020B0609020000020004" pitchFamily="49" charset="0"/>
                <a:ea typeface="Calibri" panose="020F0502020204030204" pitchFamily="34" charset="0"/>
                <a:cs typeface="Cascadia Code" panose="020B0609020000020004" pitchFamily="49" charset="0"/>
              </a:rPr>
              <a:t>($"{product.ID}");</a:t>
            </a:r>
          </a:p>
          <a:p>
            <a:r>
              <a:rPr lang="en-US"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dirty="0">
                <a:latin typeface="Cascadia Code" panose="020B0609020000020004" pitchFamily="49" charset="0"/>
                <a:ea typeface="Calibri" panose="020F0502020204030204" pitchFamily="34" charset="0"/>
                <a:cs typeface="Cascadia Code" panose="020B0609020000020004" pitchFamily="49" charset="0"/>
              </a:rPr>
              <a:t>($"{</a:t>
            </a:r>
            <a:r>
              <a:rPr lang="en-US" dirty="0" err="1">
                <a:latin typeface="Cascadia Code" panose="020B0609020000020004" pitchFamily="49" charset="0"/>
                <a:ea typeface="Calibri" panose="020F0502020204030204" pitchFamily="34" charset="0"/>
                <a:cs typeface="Cascadia Code" panose="020B0609020000020004" pitchFamily="49" charset="0"/>
              </a:rPr>
              <a:t>product.Description</a:t>
            </a:r>
            <a:r>
              <a:rPr lang="en-US" dirty="0">
                <a:latin typeface="Cascadia Code" panose="020B0609020000020004" pitchFamily="49" charset="0"/>
                <a:ea typeface="Calibri" panose="020F0502020204030204" pitchFamily="34" charset="0"/>
                <a:cs typeface="Cascadia Code" panose="020B0609020000020004" pitchFamily="49" charset="0"/>
              </a:rPr>
              <a:t>}");</a:t>
            </a:r>
          </a:p>
          <a:p>
            <a:r>
              <a:rPr lang="en-US"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dirty="0">
                <a:latin typeface="Cascadia Code" panose="020B0609020000020004" pitchFamily="49" charset="0"/>
                <a:ea typeface="Calibri" panose="020F0502020204030204" pitchFamily="34" charset="0"/>
                <a:cs typeface="Cascadia Code" panose="020B0609020000020004" pitchFamily="49" charset="0"/>
              </a:rPr>
              <a:t>($"{</a:t>
            </a:r>
            <a:r>
              <a:rPr lang="en-US" dirty="0" err="1">
                <a:latin typeface="Cascadia Code" panose="020B0609020000020004" pitchFamily="49" charset="0"/>
                <a:ea typeface="Calibri" panose="020F0502020204030204" pitchFamily="34" charset="0"/>
                <a:cs typeface="Cascadia Code" panose="020B0609020000020004" pitchFamily="49" charset="0"/>
              </a:rPr>
              <a:t>product.Price</a:t>
            </a:r>
            <a:r>
              <a:rPr lang="en-US" dirty="0">
                <a:latin typeface="Cascadia Code" panose="020B0609020000020004" pitchFamily="49" charset="0"/>
                <a:ea typeface="Calibri" panose="020F0502020204030204" pitchFamily="34" charset="0"/>
                <a:cs typeface="Cascadia Code" panose="020B0609020000020004" pitchFamily="49" charset="0"/>
              </a:rPr>
              <a:t>}");</a:t>
            </a:r>
          </a:p>
        </p:txBody>
      </p:sp>
    </p:spTree>
    <p:extLst>
      <p:ext uri="{BB962C8B-B14F-4D97-AF65-F5344CB8AC3E}">
        <p14:creationId xmlns:p14="http://schemas.microsoft.com/office/powerpoint/2010/main" val="1220046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EB34-24F2-0627-A734-747EAB8F4839}"/>
              </a:ext>
            </a:extLst>
          </p:cNvPr>
          <p:cNvSpPr>
            <a:spLocks noGrp="1"/>
          </p:cNvSpPr>
          <p:nvPr>
            <p:ph type="title"/>
          </p:nvPr>
        </p:nvSpPr>
        <p:spPr>
          <a:xfrm>
            <a:off x="1590675" y="215372"/>
            <a:ext cx="8467726" cy="1097279"/>
          </a:xfrm>
        </p:spPr>
        <p:txBody>
          <a:bodyPr>
            <a:normAutofit/>
          </a:bodyPr>
          <a:lstStyle/>
          <a:p>
            <a:r>
              <a:rPr lang="en-US" sz="3600" b="0" dirty="0">
                <a:solidFill>
                  <a:schemeClr val="tx1"/>
                </a:solidFill>
              </a:rPr>
              <a:t>Deconstructing a Tuple</a:t>
            </a:r>
          </a:p>
        </p:txBody>
      </p:sp>
      <p:sp>
        <p:nvSpPr>
          <p:cNvPr id="3" name="Text Placeholder 2">
            <a:extLst>
              <a:ext uri="{FF2B5EF4-FFF2-40B4-BE49-F238E27FC236}">
                <a16:creationId xmlns:a16="http://schemas.microsoft.com/office/drawing/2014/main" id="{271D3A23-AE1F-F835-2E92-3569C8AB299C}"/>
              </a:ext>
            </a:extLst>
          </p:cNvPr>
          <p:cNvSpPr>
            <a:spLocks noGrp="1"/>
          </p:cNvSpPr>
          <p:nvPr>
            <p:ph type="body" idx="1"/>
          </p:nvPr>
        </p:nvSpPr>
        <p:spPr>
          <a:xfrm>
            <a:off x="1981200" y="1600201"/>
            <a:ext cx="8229600" cy="1295400"/>
          </a:xfrm>
        </p:spPr>
        <p:txBody>
          <a:bodyPr>
            <a:normAutofit/>
          </a:bodyPr>
          <a:lstStyle/>
          <a:p>
            <a:r>
              <a:rPr lang="en-US" sz="1800" dirty="0"/>
              <a:t>Deconstruction is a syntax that allows you to extract all of a tuple's fields into separate variables.</a:t>
            </a:r>
          </a:p>
          <a:p>
            <a:r>
              <a:rPr lang="en-US" sz="1800" dirty="0"/>
              <a:t>Look at the following method that returns a tuple:</a:t>
            </a:r>
          </a:p>
        </p:txBody>
      </p:sp>
      <p:sp>
        <p:nvSpPr>
          <p:cNvPr id="4" name="Text Placeholder 3">
            <a:extLst>
              <a:ext uri="{FF2B5EF4-FFF2-40B4-BE49-F238E27FC236}">
                <a16:creationId xmlns:a16="http://schemas.microsoft.com/office/drawing/2014/main" id="{90FB315E-7B94-979B-D5E1-59F5E03F89C6}"/>
              </a:ext>
            </a:extLst>
          </p:cNvPr>
          <p:cNvSpPr>
            <a:spLocks noGrp="1"/>
          </p:cNvSpPr>
          <p:nvPr>
            <p:ph type="body" idx="2"/>
          </p:nvPr>
        </p:nvSpPr>
        <p:spPr>
          <a:xfrm>
            <a:off x="2024743" y="4049149"/>
            <a:ext cx="8229600" cy="836360"/>
          </a:xfrm>
        </p:spPr>
        <p:txBody>
          <a:bodyPr>
            <a:normAutofit/>
          </a:bodyPr>
          <a:lstStyle/>
          <a:p>
            <a:r>
              <a:rPr lang="en-US" sz="1800" dirty="0"/>
              <a:t>The following statement uses deconstruction to call the method and extract the values of the returned tuple into separate variables:</a:t>
            </a:r>
          </a:p>
        </p:txBody>
      </p:sp>
      <p:sp>
        <p:nvSpPr>
          <p:cNvPr id="5" name="TextBox 4">
            <a:extLst>
              <a:ext uri="{FF2B5EF4-FFF2-40B4-BE49-F238E27FC236}">
                <a16:creationId xmlns:a16="http://schemas.microsoft.com/office/drawing/2014/main" id="{7ADFEFC3-33B5-050F-BB11-259FFB4E4B3E}"/>
              </a:ext>
            </a:extLst>
          </p:cNvPr>
          <p:cNvSpPr txBox="1"/>
          <p:nvPr/>
        </p:nvSpPr>
        <p:spPr>
          <a:xfrm>
            <a:off x="2318930" y="2866133"/>
            <a:ext cx="6091646" cy="1077218"/>
          </a:xfrm>
          <a:prstGeom prst="rect">
            <a:avLst/>
          </a:prstGeom>
          <a:noFill/>
        </p:spPr>
        <p:txBody>
          <a:bodyPr wrap="square" rtlCol="0">
            <a:spAutoFit/>
          </a:bodyPr>
          <a:lstStyle/>
          <a:p>
            <a:r>
              <a:rPr lang="en-US" sz="1600" dirty="0">
                <a:latin typeface="Cascadia Code" panose="020B0609020000020004" pitchFamily="49" charset="0"/>
                <a:ea typeface="Calibri" panose="020F0502020204030204" pitchFamily="34" charset="0"/>
                <a:cs typeface="Cascadia Code" panose="020B0609020000020004" pitchFamily="49" charset="0"/>
              </a:rPr>
              <a:t>private (int, string) </a:t>
            </a:r>
            <a:r>
              <a:rPr lang="en-US" sz="1600" dirty="0" err="1">
                <a:latin typeface="Cascadia Code" panose="020B0609020000020004" pitchFamily="49" charset="0"/>
                <a:ea typeface="Calibri" panose="020F0502020204030204" pitchFamily="34" charset="0"/>
                <a:cs typeface="Cascadia Code" panose="020B0609020000020004" pitchFamily="49" charset="0"/>
              </a:rPr>
              <a:t>getInfo</a:t>
            </a:r>
            <a:r>
              <a:rPr lang="en-US" sz="1600" dirty="0">
                <a:latin typeface="Cascadia Code" panose="020B0609020000020004" pitchFamily="49" charset="0"/>
                <a:ea typeface="Calibri" panose="020F0502020204030204" pitchFamily="34" charset="0"/>
                <a:cs typeface="Cascadia Code" panose="020B0609020000020004" pitchFamily="49" charset="0"/>
              </a:rPr>
              <a:t>()</a:t>
            </a:r>
          </a:p>
          <a:p>
            <a:r>
              <a:rPr lang="en-US" sz="1600" dirty="0">
                <a:latin typeface="Cascadia Code" panose="020B0609020000020004" pitchFamily="49" charset="0"/>
                <a:ea typeface="Calibri" panose="020F0502020204030204" pitchFamily="34" charset="0"/>
                <a:cs typeface="Cascadia Code" panose="020B0609020000020004" pitchFamily="49" charset="0"/>
              </a:rPr>
              <a:t>{</a:t>
            </a:r>
          </a:p>
          <a:p>
            <a:r>
              <a:rPr lang="en-US" sz="1600" dirty="0">
                <a:latin typeface="Cascadia Code" panose="020B0609020000020004" pitchFamily="49" charset="0"/>
                <a:ea typeface="Calibri" panose="020F0502020204030204" pitchFamily="34" charset="0"/>
                <a:cs typeface="Cascadia Code" panose="020B0609020000020004" pitchFamily="49" charset="0"/>
              </a:rPr>
              <a:t>    return (100, "Olivia");</a:t>
            </a:r>
          </a:p>
          <a:p>
            <a:r>
              <a:rPr lang="en-US" sz="1600" dirty="0">
                <a:latin typeface="Cascadia Code" panose="020B0609020000020004" pitchFamily="49" charset="0"/>
                <a:ea typeface="Calibri" panose="020F0502020204030204" pitchFamily="34" charset="0"/>
                <a:cs typeface="Cascadia Code" panose="020B0609020000020004" pitchFamily="49" charset="0"/>
              </a:rPr>
              <a:t>}</a:t>
            </a:r>
          </a:p>
        </p:txBody>
      </p:sp>
      <p:sp>
        <p:nvSpPr>
          <p:cNvPr id="8" name="TextBox 7">
            <a:extLst>
              <a:ext uri="{FF2B5EF4-FFF2-40B4-BE49-F238E27FC236}">
                <a16:creationId xmlns:a16="http://schemas.microsoft.com/office/drawing/2014/main" id="{6D28BBA9-AEC7-8F81-CCA3-53FBAD06FCFC}"/>
              </a:ext>
            </a:extLst>
          </p:cNvPr>
          <p:cNvSpPr txBox="1"/>
          <p:nvPr/>
        </p:nvSpPr>
        <p:spPr>
          <a:xfrm>
            <a:off x="2262052" y="4885509"/>
            <a:ext cx="7667896" cy="338554"/>
          </a:xfrm>
          <a:prstGeom prst="rect">
            <a:avLst/>
          </a:prstGeom>
          <a:noFill/>
        </p:spPr>
        <p:txBody>
          <a:bodyPr wrap="square" rtlCol="0">
            <a:spAutoFit/>
          </a:bodyPr>
          <a:lstStyle/>
          <a:p>
            <a:r>
              <a:rPr lang="en-US" sz="1600" dirty="0">
                <a:latin typeface="Cascadia Code" panose="020B0609020000020004" pitchFamily="49" charset="0"/>
                <a:ea typeface="Calibri" panose="020F0502020204030204" pitchFamily="34" charset="0"/>
                <a:cs typeface="Cascadia Code" panose="020B0609020000020004" pitchFamily="49" charset="0"/>
              </a:rPr>
              <a:t>(int number, string name) = </a:t>
            </a:r>
            <a:r>
              <a:rPr lang="en-US" sz="1600" dirty="0" err="1">
                <a:latin typeface="Cascadia Code" panose="020B0609020000020004" pitchFamily="49" charset="0"/>
                <a:ea typeface="Calibri" panose="020F0502020204030204" pitchFamily="34" charset="0"/>
                <a:cs typeface="Cascadia Code" panose="020B0609020000020004" pitchFamily="49" charset="0"/>
              </a:rPr>
              <a:t>getInfo</a:t>
            </a:r>
            <a:r>
              <a:rPr lang="en-US" sz="1600" dirty="0">
                <a:latin typeface="Cascadia Code" panose="020B0609020000020004" pitchFamily="49" charset="0"/>
                <a:ea typeface="Calibri" panose="020F0502020204030204" pitchFamily="34" charset="0"/>
                <a:cs typeface="Cascadia Code" panose="020B0609020000020004" pitchFamily="49" charset="0"/>
              </a:rPr>
              <a:t>();</a:t>
            </a:r>
          </a:p>
        </p:txBody>
      </p:sp>
      <p:sp>
        <p:nvSpPr>
          <p:cNvPr id="9" name="Text Placeholder 3">
            <a:extLst>
              <a:ext uri="{FF2B5EF4-FFF2-40B4-BE49-F238E27FC236}">
                <a16:creationId xmlns:a16="http://schemas.microsoft.com/office/drawing/2014/main" id="{9018F840-B14E-46F7-0B1B-057848BBC798}"/>
              </a:ext>
            </a:extLst>
          </p:cNvPr>
          <p:cNvSpPr txBox="1">
            <a:spLocks/>
          </p:cNvSpPr>
          <p:nvPr/>
        </p:nvSpPr>
        <p:spPr>
          <a:xfrm>
            <a:off x="2024743" y="5455583"/>
            <a:ext cx="8229600" cy="83636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r>
              <a:rPr lang="en-US" sz="1800" dirty="0"/>
              <a:t>After this statement executes, the number variable will be assigned 100 and the name variable will be assigned "Olivia".</a:t>
            </a:r>
          </a:p>
        </p:txBody>
      </p:sp>
    </p:spTree>
    <p:extLst>
      <p:ext uri="{BB962C8B-B14F-4D97-AF65-F5344CB8AC3E}">
        <p14:creationId xmlns:p14="http://schemas.microsoft.com/office/powerpoint/2010/main" val="3067873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3BC3-F630-974C-7407-AC6755E56ED6}"/>
              </a:ext>
            </a:extLst>
          </p:cNvPr>
          <p:cNvSpPr>
            <a:spLocks noGrp="1"/>
          </p:cNvSpPr>
          <p:nvPr>
            <p:ph type="title"/>
          </p:nvPr>
        </p:nvSpPr>
        <p:spPr>
          <a:xfrm>
            <a:off x="1895475" y="215372"/>
            <a:ext cx="7839076" cy="1097279"/>
          </a:xfrm>
        </p:spPr>
        <p:txBody>
          <a:bodyPr>
            <a:normAutofit/>
          </a:bodyPr>
          <a:lstStyle/>
          <a:p>
            <a:r>
              <a:rPr lang="en-US" sz="3600" b="0" dirty="0">
                <a:solidFill>
                  <a:schemeClr val="tx1"/>
                </a:solidFill>
              </a:rPr>
              <a:t>Tuple Assignment</a:t>
            </a:r>
          </a:p>
        </p:txBody>
      </p:sp>
      <p:sp>
        <p:nvSpPr>
          <p:cNvPr id="3" name="Text Placeholder 2">
            <a:extLst>
              <a:ext uri="{FF2B5EF4-FFF2-40B4-BE49-F238E27FC236}">
                <a16:creationId xmlns:a16="http://schemas.microsoft.com/office/drawing/2014/main" id="{77F0E94B-38E8-6E77-22D8-04D23DE9B378}"/>
              </a:ext>
            </a:extLst>
          </p:cNvPr>
          <p:cNvSpPr>
            <a:spLocks noGrp="1"/>
          </p:cNvSpPr>
          <p:nvPr>
            <p:ph type="body" idx="1"/>
          </p:nvPr>
        </p:nvSpPr>
        <p:spPr>
          <a:xfrm>
            <a:off x="1981200" y="1800225"/>
            <a:ext cx="8229600" cy="1523999"/>
          </a:xfrm>
        </p:spPr>
        <p:txBody>
          <a:bodyPr>
            <a:norm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You can assign one tuple to another as long as both tuples have the same number of fields, and the data types of the tuple's corresponding fields are compatible. </a:t>
            </a:r>
          </a:p>
          <a:p>
            <a:r>
              <a:rPr lang="en-US" sz="2000" dirty="0">
                <a:latin typeface="Calibri" panose="020F0502020204030204" pitchFamily="34" charset="0"/>
                <a:cs typeface="Times New Roman" panose="02020603050405020304" pitchFamily="18" charset="0"/>
              </a:rPr>
              <a:t>Example:</a:t>
            </a:r>
            <a:endParaRPr lang="en-US" sz="1800" dirty="0"/>
          </a:p>
        </p:txBody>
      </p:sp>
      <p:sp>
        <p:nvSpPr>
          <p:cNvPr id="5" name="TextBox 4">
            <a:extLst>
              <a:ext uri="{FF2B5EF4-FFF2-40B4-BE49-F238E27FC236}">
                <a16:creationId xmlns:a16="http://schemas.microsoft.com/office/drawing/2014/main" id="{9E1E31FD-8F14-D439-D5CE-38439C738843}"/>
              </a:ext>
            </a:extLst>
          </p:cNvPr>
          <p:cNvSpPr txBox="1"/>
          <p:nvPr/>
        </p:nvSpPr>
        <p:spPr>
          <a:xfrm>
            <a:off x="2188029" y="3429000"/>
            <a:ext cx="7815942" cy="2062103"/>
          </a:xfrm>
          <a:prstGeom prst="rect">
            <a:avLst/>
          </a:prstGeom>
          <a:noFill/>
        </p:spPr>
        <p:txBody>
          <a:bodyPr wrap="square" rtlCol="0">
            <a:spAutoFit/>
          </a:bodyPr>
          <a:lstStyle/>
          <a:p>
            <a:r>
              <a:rPr lang="en-US" sz="1600" dirty="0">
                <a:latin typeface="Cascadia Code" panose="020B0609020000020004" pitchFamily="49" charset="0"/>
                <a:ea typeface="Calibri" panose="020F0502020204030204" pitchFamily="34" charset="0"/>
                <a:cs typeface="Cascadia Code" panose="020B0609020000020004" pitchFamily="49" charset="0"/>
              </a:rPr>
              <a:t>// Initialize a tuple variable.</a:t>
            </a:r>
          </a:p>
          <a:p>
            <a:r>
              <a:rPr lang="en-US" sz="1600" dirty="0">
                <a:latin typeface="Cascadia Code" panose="020B0609020000020004" pitchFamily="49" charset="0"/>
                <a:ea typeface="Calibri" panose="020F0502020204030204" pitchFamily="34" charset="0"/>
                <a:cs typeface="Cascadia Code" panose="020B0609020000020004" pitchFamily="49" charset="0"/>
              </a:rPr>
              <a:t>var tuple1 = (99, "macaroni", 4.99m);</a:t>
            </a:r>
          </a:p>
          <a:p>
            <a:endParaRPr lang="en-US" sz="1600" dirty="0">
              <a:latin typeface="Cascadia Code" panose="020B0609020000020004" pitchFamily="49" charset="0"/>
              <a:ea typeface="Calibri" panose="020F0502020204030204" pitchFamily="34" charset="0"/>
              <a:cs typeface="Cascadia Code" panose="020B0609020000020004" pitchFamily="49" charset="0"/>
            </a:endParaRPr>
          </a:p>
          <a:p>
            <a:r>
              <a:rPr lang="en-US" sz="1600" dirty="0">
                <a:latin typeface="Cascadia Code" panose="020B0609020000020004" pitchFamily="49" charset="0"/>
                <a:ea typeface="Calibri" panose="020F0502020204030204" pitchFamily="34" charset="0"/>
                <a:cs typeface="Cascadia Code" panose="020B0609020000020004" pitchFamily="49" charset="0"/>
              </a:rPr>
              <a:t>// Declare a tuple variable.</a:t>
            </a:r>
          </a:p>
          <a:p>
            <a:r>
              <a:rPr lang="en-US" sz="1600" dirty="0">
                <a:latin typeface="Cascadia Code" panose="020B0609020000020004" pitchFamily="49" charset="0"/>
                <a:ea typeface="Calibri" panose="020F0502020204030204" pitchFamily="34" charset="0"/>
                <a:cs typeface="Cascadia Code" panose="020B0609020000020004" pitchFamily="49" charset="0"/>
              </a:rPr>
              <a:t>(int, string, decimal) tuple2;</a:t>
            </a:r>
          </a:p>
          <a:p>
            <a:endParaRPr lang="en-US" sz="1600" dirty="0">
              <a:latin typeface="Cascadia Code" panose="020B0609020000020004" pitchFamily="49" charset="0"/>
              <a:ea typeface="Calibri" panose="020F0502020204030204" pitchFamily="34" charset="0"/>
              <a:cs typeface="Cascadia Code" panose="020B0609020000020004" pitchFamily="49" charset="0"/>
            </a:endParaRPr>
          </a:p>
          <a:p>
            <a:r>
              <a:rPr lang="en-US" sz="1600" dirty="0">
                <a:latin typeface="Cascadia Code" panose="020B0609020000020004" pitchFamily="49" charset="0"/>
                <a:ea typeface="Calibri" panose="020F0502020204030204" pitchFamily="34" charset="0"/>
                <a:cs typeface="Cascadia Code" panose="020B0609020000020004" pitchFamily="49" charset="0"/>
              </a:rPr>
              <a:t>// Assign tuple1 to tuple2.</a:t>
            </a:r>
          </a:p>
          <a:p>
            <a:r>
              <a:rPr lang="en-US" sz="1600" dirty="0">
                <a:latin typeface="Cascadia Code" panose="020B0609020000020004" pitchFamily="49" charset="0"/>
                <a:ea typeface="Calibri" panose="020F0502020204030204" pitchFamily="34" charset="0"/>
                <a:cs typeface="Cascadia Code" panose="020B0609020000020004" pitchFamily="49" charset="0"/>
              </a:rPr>
              <a:t>tuple2 = tuple1;</a:t>
            </a:r>
          </a:p>
        </p:txBody>
      </p:sp>
    </p:spTree>
    <p:extLst>
      <p:ext uri="{BB962C8B-B14F-4D97-AF65-F5344CB8AC3E}">
        <p14:creationId xmlns:p14="http://schemas.microsoft.com/office/powerpoint/2010/main" val="1894254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3BC3-F630-974C-7407-AC6755E56ED6}"/>
              </a:ext>
            </a:extLst>
          </p:cNvPr>
          <p:cNvSpPr>
            <a:spLocks noGrp="1"/>
          </p:cNvSpPr>
          <p:nvPr>
            <p:ph type="title"/>
          </p:nvPr>
        </p:nvSpPr>
        <p:spPr>
          <a:xfrm>
            <a:off x="1590674" y="496764"/>
            <a:ext cx="9105901" cy="1097279"/>
          </a:xfrm>
        </p:spPr>
        <p:txBody>
          <a:bodyPr>
            <a:normAutofit/>
          </a:bodyPr>
          <a:lstStyle/>
          <a:p>
            <a:r>
              <a:rPr lang="en-US" sz="3600" b="0" dirty="0">
                <a:solidFill>
                  <a:schemeClr val="tx1"/>
                </a:solidFill>
              </a:rPr>
              <a:t>Changing the Value of a Field</a:t>
            </a:r>
          </a:p>
        </p:txBody>
      </p:sp>
      <p:sp>
        <p:nvSpPr>
          <p:cNvPr id="3" name="Text Placeholder 2">
            <a:extLst>
              <a:ext uri="{FF2B5EF4-FFF2-40B4-BE49-F238E27FC236}">
                <a16:creationId xmlns:a16="http://schemas.microsoft.com/office/drawing/2014/main" id="{77F0E94B-38E8-6E77-22D8-04D23DE9B378}"/>
              </a:ext>
            </a:extLst>
          </p:cNvPr>
          <p:cNvSpPr>
            <a:spLocks noGrp="1"/>
          </p:cNvSpPr>
          <p:nvPr>
            <p:ph type="body" idx="1"/>
          </p:nvPr>
        </p:nvSpPr>
        <p:spPr>
          <a:xfrm>
            <a:off x="1824445" y="2177755"/>
            <a:ext cx="8229600" cy="1181099"/>
          </a:xfrm>
        </p:spPr>
        <p:txBody>
          <a:bodyPr>
            <a:normAutofit fontScale="92500" lnSpcReduction="20000"/>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You can change the value of a tuple's field by assigning a new value to it. </a:t>
            </a:r>
          </a:p>
          <a:p>
            <a:r>
              <a:rPr lang="en-US" sz="2400" dirty="0">
                <a:latin typeface="Calibri" panose="020F0502020204030204" pitchFamily="34" charset="0"/>
                <a:cs typeface="Times New Roman" panose="02020603050405020304" pitchFamily="18" charset="0"/>
              </a:rPr>
              <a:t>Example:</a:t>
            </a:r>
            <a:endParaRPr lang="en-US" sz="2000" dirty="0"/>
          </a:p>
        </p:txBody>
      </p:sp>
      <p:sp>
        <p:nvSpPr>
          <p:cNvPr id="5" name="TextBox 4">
            <a:extLst>
              <a:ext uri="{FF2B5EF4-FFF2-40B4-BE49-F238E27FC236}">
                <a16:creationId xmlns:a16="http://schemas.microsoft.com/office/drawing/2014/main" id="{9E1E31FD-8F14-D439-D5CE-38439C738843}"/>
              </a:ext>
            </a:extLst>
          </p:cNvPr>
          <p:cNvSpPr txBox="1"/>
          <p:nvPr/>
        </p:nvSpPr>
        <p:spPr>
          <a:xfrm>
            <a:off x="2031274" y="3429000"/>
            <a:ext cx="7815942" cy="2554545"/>
          </a:xfrm>
          <a:prstGeom prst="rect">
            <a:avLst/>
          </a:prstGeom>
          <a:noFill/>
        </p:spPr>
        <p:txBody>
          <a:bodyPr wrap="square" rtlCol="0">
            <a:spAutoFit/>
          </a:bodyPr>
          <a:lstStyle/>
          <a:p>
            <a:r>
              <a:rPr lang="en-US" sz="1600" dirty="0">
                <a:latin typeface="Cascadia Code" panose="020B0609020000020004" pitchFamily="49" charset="0"/>
                <a:ea typeface="Calibri" panose="020F0502020204030204" pitchFamily="34" charset="0"/>
                <a:cs typeface="Cascadia Code" panose="020B0609020000020004" pitchFamily="49" charset="0"/>
              </a:rPr>
              <a:t>var point = (100, 200);</a:t>
            </a:r>
          </a:p>
          <a:p>
            <a:endParaRPr lang="en-US" sz="1600" dirty="0">
              <a:latin typeface="Cascadia Code" panose="020B0609020000020004" pitchFamily="49" charset="0"/>
              <a:ea typeface="Calibri" panose="020F0502020204030204" pitchFamily="34" charset="0"/>
              <a:cs typeface="Cascadia Code" panose="020B0609020000020004" pitchFamily="49" charset="0"/>
            </a:endParaRPr>
          </a:p>
          <a:p>
            <a:r>
              <a:rPr lang="en-US" sz="1600" dirty="0">
                <a:latin typeface="Cascadia Code" panose="020B0609020000020004" pitchFamily="49" charset="0"/>
                <a:ea typeface="Calibri" panose="020F0502020204030204" pitchFamily="34" charset="0"/>
                <a:cs typeface="Cascadia Code" panose="020B0609020000020004" pitchFamily="49" charset="0"/>
              </a:rPr>
              <a:t>// The following statement displays 100, 200</a:t>
            </a:r>
          </a:p>
          <a:p>
            <a:r>
              <a:rPr lang="en-US" sz="1600"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sz="1600" dirty="0">
                <a:latin typeface="Cascadia Code" panose="020B0609020000020004" pitchFamily="49" charset="0"/>
                <a:ea typeface="Calibri" panose="020F0502020204030204" pitchFamily="34" charset="0"/>
                <a:cs typeface="Cascadia Code" panose="020B0609020000020004" pitchFamily="49" charset="0"/>
              </a:rPr>
              <a:t>($"{point.Item1}, {point.Item2}");</a:t>
            </a:r>
          </a:p>
          <a:p>
            <a:endParaRPr lang="en-US" sz="1600" dirty="0">
              <a:latin typeface="Cascadia Code" panose="020B0609020000020004" pitchFamily="49" charset="0"/>
              <a:ea typeface="Calibri" panose="020F0502020204030204" pitchFamily="34" charset="0"/>
              <a:cs typeface="Cascadia Code" panose="020B0609020000020004" pitchFamily="49" charset="0"/>
            </a:endParaRPr>
          </a:p>
          <a:p>
            <a:r>
              <a:rPr lang="en-US" sz="1600" dirty="0">
                <a:latin typeface="Cascadia Code" panose="020B0609020000020004" pitchFamily="49" charset="0"/>
                <a:ea typeface="Calibri" panose="020F0502020204030204" pitchFamily="34" charset="0"/>
                <a:cs typeface="Cascadia Code" panose="020B0609020000020004" pitchFamily="49" charset="0"/>
              </a:rPr>
              <a:t>point.Item1 = 0;</a:t>
            </a:r>
          </a:p>
          <a:p>
            <a:r>
              <a:rPr lang="en-US" sz="1600" dirty="0">
                <a:latin typeface="Cascadia Code" panose="020B0609020000020004" pitchFamily="49" charset="0"/>
                <a:ea typeface="Calibri" panose="020F0502020204030204" pitchFamily="34" charset="0"/>
                <a:cs typeface="Cascadia Code" panose="020B0609020000020004" pitchFamily="49" charset="0"/>
              </a:rPr>
              <a:t>point.Item2 = 0;</a:t>
            </a:r>
          </a:p>
          <a:p>
            <a:endParaRPr lang="en-US" sz="1600" dirty="0">
              <a:latin typeface="Cascadia Code" panose="020B0609020000020004" pitchFamily="49" charset="0"/>
              <a:ea typeface="Calibri" panose="020F0502020204030204" pitchFamily="34" charset="0"/>
              <a:cs typeface="Cascadia Code" panose="020B0609020000020004" pitchFamily="49" charset="0"/>
            </a:endParaRPr>
          </a:p>
          <a:p>
            <a:r>
              <a:rPr lang="en-US" sz="1600" dirty="0">
                <a:latin typeface="Cascadia Code" panose="020B0609020000020004" pitchFamily="49" charset="0"/>
                <a:ea typeface="Calibri" panose="020F0502020204030204" pitchFamily="34" charset="0"/>
                <a:cs typeface="Cascadia Code" panose="020B0609020000020004" pitchFamily="49" charset="0"/>
              </a:rPr>
              <a:t>// The following statement displays 0, 0</a:t>
            </a:r>
          </a:p>
          <a:p>
            <a:r>
              <a:rPr lang="en-US" sz="1600"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sz="1600" dirty="0">
                <a:latin typeface="Cascadia Code" panose="020B0609020000020004" pitchFamily="49" charset="0"/>
                <a:ea typeface="Calibri" panose="020F0502020204030204" pitchFamily="34" charset="0"/>
                <a:cs typeface="Cascadia Code" panose="020B0609020000020004" pitchFamily="49" charset="0"/>
              </a:rPr>
              <a:t>($"{point.Item1}, {point.Item2}");</a:t>
            </a:r>
          </a:p>
        </p:txBody>
      </p:sp>
    </p:spTree>
    <p:extLst>
      <p:ext uri="{BB962C8B-B14F-4D97-AF65-F5344CB8AC3E}">
        <p14:creationId xmlns:p14="http://schemas.microsoft.com/office/powerpoint/2010/main" val="1954377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3BC3-F630-974C-7407-AC6755E56ED6}"/>
              </a:ext>
            </a:extLst>
          </p:cNvPr>
          <p:cNvSpPr>
            <a:spLocks noGrp="1"/>
          </p:cNvSpPr>
          <p:nvPr>
            <p:ph type="title"/>
          </p:nvPr>
        </p:nvSpPr>
        <p:spPr>
          <a:xfrm>
            <a:off x="1381124" y="215372"/>
            <a:ext cx="10201275" cy="1097279"/>
          </a:xfrm>
        </p:spPr>
        <p:txBody>
          <a:bodyPr>
            <a:normAutofit/>
          </a:bodyPr>
          <a:lstStyle/>
          <a:p>
            <a:r>
              <a:rPr lang="en-US" sz="4000" b="0" dirty="0">
                <a:solidFill>
                  <a:schemeClr val="tx1"/>
                </a:solidFill>
              </a:rPr>
              <a:t>Comparing Tuples for Equality and Inequality</a:t>
            </a:r>
          </a:p>
        </p:txBody>
      </p:sp>
      <p:sp>
        <p:nvSpPr>
          <p:cNvPr id="3" name="Text Placeholder 2">
            <a:extLst>
              <a:ext uri="{FF2B5EF4-FFF2-40B4-BE49-F238E27FC236}">
                <a16:creationId xmlns:a16="http://schemas.microsoft.com/office/drawing/2014/main" id="{77F0E94B-38E8-6E77-22D8-04D23DE9B378}"/>
              </a:ext>
            </a:extLst>
          </p:cNvPr>
          <p:cNvSpPr>
            <a:spLocks noGrp="1"/>
          </p:cNvSpPr>
          <p:nvPr>
            <p:ph type="body" idx="1"/>
          </p:nvPr>
        </p:nvSpPr>
        <p:spPr>
          <a:xfrm>
            <a:off x="1981199" y="1600201"/>
            <a:ext cx="8705851" cy="2419349"/>
          </a:xfrm>
        </p:spPr>
        <p:txBody>
          <a:bodyPr>
            <a:norm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You can use the </a:t>
            </a:r>
            <a:r>
              <a:rPr lang="en-US" sz="2000" dirty="0">
                <a:latin typeface="Courier New" panose="02070309020205020404" pitchFamily="49" charset="0"/>
                <a:ea typeface="Calibri" panose="020F0502020204030204" pitchFamily="34" charset="0"/>
              </a:rPr>
              <a:t>==</a:t>
            </a:r>
            <a:r>
              <a:rPr lang="en-US" sz="2000" dirty="0">
                <a:latin typeface="Calibri" panose="020F0502020204030204" pitchFamily="34" charset="0"/>
                <a:ea typeface="Calibri" panose="020F0502020204030204" pitchFamily="34" charset="0"/>
              </a:rPr>
              <a:t> </a:t>
            </a:r>
            <a:r>
              <a:rPr lang="en-US" sz="2000" dirty="0">
                <a:latin typeface="Calibri" panose="020F0502020204030204" pitchFamily="34" charset="0"/>
                <a:ea typeface="Calibri" panose="020F0502020204030204" pitchFamily="34" charset="0"/>
                <a:cs typeface="Times New Roman" panose="02020603050405020304" pitchFamily="18" charset="0"/>
              </a:rPr>
              <a:t>and </a:t>
            </a:r>
            <a:r>
              <a:rPr lang="en-US" sz="2000" dirty="0">
                <a:latin typeface="Courier New" panose="02070309020205020404" pitchFamily="49" charset="0"/>
                <a:ea typeface="Calibri" panose="020F0502020204030204" pitchFamily="34" charset="0"/>
              </a:rPr>
              <a:t>!=</a:t>
            </a:r>
            <a:r>
              <a:rPr lang="en-US" sz="2000" dirty="0">
                <a:latin typeface="Calibri" panose="020F0502020204030204" pitchFamily="34" charset="0"/>
                <a:ea typeface="Calibri" panose="020F0502020204030204" pitchFamily="34" charset="0"/>
                <a:cs typeface="Times New Roman" panose="02020603050405020304" pitchFamily="18" charset="0"/>
              </a:rPr>
              <a:t> operators to compare tuples. </a:t>
            </a:r>
          </a:p>
          <a:p>
            <a:r>
              <a:rPr lang="en-US" sz="2000" dirty="0">
                <a:latin typeface="Calibri" panose="020F0502020204030204" pitchFamily="34" charset="0"/>
                <a:cs typeface="Times New Roman" panose="02020603050405020304" pitchFamily="18" charset="0"/>
              </a:rPr>
              <a:t>To use these operators, two tuples must be comparable.</a:t>
            </a:r>
          </a:p>
          <a:p>
            <a:pPr lvl="1"/>
            <a:r>
              <a:rPr lang="en-US" sz="2000" dirty="0">
                <a:latin typeface="Calibri" panose="020F0502020204030204" pitchFamily="34" charset="0"/>
                <a:cs typeface="Times New Roman" panose="02020603050405020304" pitchFamily="18" charset="0"/>
              </a:rPr>
              <a:t>The two tuples are comparable if </a:t>
            </a:r>
            <a:r>
              <a:rPr lang="en-US" sz="2000" dirty="0">
                <a:latin typeface="Calibri" panose="020F0502020204030204" pitchFamily="34" charset="0"/>
                <a:ea typeface="Calibri" panose="020F0502020204030204" pitchFamily="34" charset="0"/>
                <a:cs typeface="Times New Roman" panose="02020603050405020304" pitchFamily="18" charset="0"/>
              </a:rPr>
              <a:t>both tuples have the same number of fields, and the data types of the tuple's corresponding fields are comparable. </a:t>
            </a:r>
            <a:endParaRPr lang="en-US" sz="2000" dirty="0">
              <a:latin typeface="Calibri" panose="020F0502020204030204" pitchFamily="34" charset="0"/>
              <a:cs typeface="Times New Roman" panose="02020603050405020304" pitchFamily="18" charset="0"/>
            </a:endParaRPr>
          </a:p>
          <a:p>
            <a:r>
              <a:rPr lang="en-US" sz="2000" dirty="0">
                <a:latin typeface="Calibri" panose="020F0502020204030204" pitchFamily="34" charset="0"/>
                <a:cs typeface="Times New Roman" panose="02020603050405020304" pitchFamily="18" charset="0"/>
              </a:rPr>
              <a:t>Example:</a:t>
            </a:r>
            <a:endParaRPr lang="en-US" sz="1800" dirty="0"/>
          </a:p>
        </p:txBody>
      </p:sp>
      <p:sp>
        <p:nvSpPr>
          <p:cNvPr id="5" name="TextBox 4">
            <a:extLst>
              <a:ext uri="{FF2B5EF4-FFF2-40B4-BE49-F238E27FC236}">
                <a16:creationId xmlns:a16="http://schemas.microsoft.com/office/drawing/2014/main" id="{9E1E31FD-8F14-D439-D5CE-38439C738843}"/>
              </a:ext>
            </a:extLst>
          </p:cNvPr>
          <p:cNvSpPr txBox="1"/>
          <p:nvPr/>
        </p:nvSpPr>
        <p:spPr>
          <a:xfrm>
            <a:off x="2188029" y="4019550"/>
            <a:ext cx="7815942" cy="1815882"/>
          </a:xfrm>
          <a:prstGeom prst="rect">
            <a:avLst/>
          </a:prstGeom>
          <a:noFill/>
        </p:spPr>
        <p:txBody>
          <a:bodyPr wrap="square" rtlCol="0">
            <a:spAutoFit/>
          </a:bodyPr>
          <a:lstStyle/>
          <a:p>
            <a:r>
              <a:rPr lang="en-US" sz="1600" dirty="0">
                <a:latin typeface="Cascadia Code" panose="020B0609020000020004" pitchFamily="49" charset="0"/>
                <a:ea typeface="Calibri" panose="020F0502020204030204" pitchFamily="34" charset="0"/>
                <a:cs typeface="Cascadia Code" panose="020B0609020000020004" pitchFamily="49" charset="0"/>
              </a:rPr>
              <a:t>var tuple1 = (10, "Cheese pizza", 9.99m);</a:t>
            </a:r>
          </a:p>
          <a:p>
            <a:r>
              <a:rPr lang="en-US" sz="1600" dirty="0">
                <a:latin typeface="Cascadia Code" panose="020B0609020000020004" pitchFamily="49" charset="0"/>
                <a:ea typeface="Calibri" panose="020F0502020204030204" pitchFamily="34" charset="0"/>
                <a:cs typeface="Cascadia Code" panose="020B0609020000020004" pitchFamily="49" charset="0"/>
              </a:rPr>
              <a:t>var tuple2 = (20, "Ramen noodles", 4.99m);</a:t>
            </a:r>
          </a:p>
          <a:p>
            <a:endParaRPr lang="en-US" sz="1600" dirty="0">
              <a:latin typeface="Cascadia Code" panose="020B0609020000020004" pitchFamily="49" charset="0"/>
              <a:ea typeface="Calibri" panose="020F0502020204030204" pitchFamily="34" charset="0"/>
              <a:cs typeface="Cascadia Code" panose="020B0609020000020004" pitchFamily="49" charset="0"/>
            </a:endParaRPr>
          </a:p>
          <a:p>
            <a:r>
              <a:rPr lang="en-US" sz="1600" dirty="0">
                <a:latin typeface="Cascadia Code" panose="020B0609020000020004" pitchFamily="49" charset="0"/>
                <a:ea typeface="Calibri" panose="020F0502020204030204" pitchFamily="34" charset="0"/>
                <a:cs typeface="Cascadia Code" panose="020B0609020000020004" pitchFamily="49" charset="0"/>
              </a:rPr>
              <a:t>if (tuple1 == tuple2)</a:t>
            </a:r>
          </a:p>
          <a:p>
            <a:r>
              <a:rPr lang="en-US" sz="1600" dirty="0">
                <a:latin typeface="Cascadia Code" panose="020B0609020000020004" pitchFamily="49" charset="0"/>
                <a:ea typeface="Calibri" panose="020F0502020204030204" pitchFamily="34" charset="0"/>
                <a:cs typeface="Cascadia Code" panose="020B0609020000020004" pitchFamily="49" charset="0"/>
              </a:rPr>
              <a:t>     </a:t>
            </a:r>
            <a:r>
              <a:rPr lang="en-US" sz="1600"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sz="1600" dirty="0">
                <a:latin typeface="Cascadia Code" panose="020B0609020000020004" pitchFamily="49" charset="0"/>
                <a:ea typeface="Calibri" panose="020F0502020204030204" pitchFamily="34" charset="0"/>
                <a:cs typeface="Cascadia Code" panose="020B0609020000020004" pitchFamily="49" charset="0"/>
              </a:rPr>
              <a:t>("The two are the same.");</a:t>
            </a:r>
          </a:p>
          <a:p>
            <a:r>
              <a:rPr lang="en-US" sz="1600" dirty="0">
                <a:latin typeface="Cascadia Code" panose="020B0609020000020004" pitchFamily="49" charset="0"/>
                <a:ea typeface="Calibri" panose="020F0502020204030204" pitchFamily="34" charset="0"/>
                <a:cs typeface="Cascadia Code" panose="020B0609020000020004" pitchFamily="49" charset="0"/>
              </a:rPr>
              <a:t>else</a:t>
            </a:r>
          </a:p>
          <a:p>
            <a:r>
              <a:rPr lang="en-US" sz="1600" dirty="0">
                <a:latin typeface="Cascadia Code" panose="020B0609020000020004" pitchFamily="49" charset="0"/>
                <a:ea typeface="Calibri" panose="020F0502020204030204" pitchFamily="34" charset="0"/>
                <a:cs typeface="Cascadia Code" panose="020B0609020000020004" pitchFamily="49" charset="0"/>
              </a:rPr>
              <a:t>     </a:t>
            </a:r>
            <a:r>
              <a:rPr lang="en-US" sz="1600"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sz="1600" dirty="0">
                <a:latin typeface="Cascadia Code" panose="020B0609020000020004" pitchFamily="49" charset="0"/>
                <a:ea typeface="Calibri" panose="020F0502020204030204" pitchFamily="34" charset="0"/>
                <a:cs typeface="Cascadia Code" panose="020B0609020000020004" pitchFamily="49" charset="0"/>
              </a:rPr>
              <a:t>("The two are not the same.");</a:t>
            </a:r>
          </a:p>
        </p:txBody>
      </p:sp>
    </p:spTree>
    <p:extLst>
      <p:ext uri="{BB962C8B-B14F-4D97-AF65-F5344CB8AC3E}">
        <p14:creationId xmlns:p14="http://schemas.microsoft.com/office/powerpoint/2010/main" val="425388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250" y="536575"/>
            <a:ext cx="9086850" cy="1325563"/>
          </a:xfrm>
        </p:spPr>
        <p:txBody>
          <a:bodyPr/>
          <a:lstStyle/>
          <a:p>
            <a:r>
              <a:rPr lang="en-US" altLang="en-US" dirty="0">
                <a:latin typeface="Times New Roman" panose="02020603050405020304" pitchFamily="18" charset="0"/>
                <a:cs typeface="Arial"/>
              </a:rPr>
              <a:t> Structures </a:t>
            </a:r>
            <a:r>
              <a:rPr lang="en-US" altLang="en-US" sz="2000" dirty="0">
                <a:latin typeface="Times New Roman" panose="02020603050405020304" pitchFamily="18" charset="0"/>
                <a:cs typeface="Arial"/>
              </a:rPr>
              <a:t>(2 of 2)</a:t>
            </a:r>
            <a:endParaRPr lang="en-US" dirty="0"/>
          </a:p>
        </p:txBody>
      </p:sp>
      <p:sp>
        <p:nvSpPr>
          <p:cNvPr id="6" name="Text Placeholder 5"/>
          <p:cNvSpPr>
            <a:spLocks noGrp="1"/>
          </p:cNvSpPr>
          <p:nvPr>
            <p:ph type="body" idx="1"/>
          </p:nvPr>
        </p:nvSpPr>
        <p:spPr>
          <a:xfrm>
            <a:off x="1543050" y="2400300"/>
            <a:ext cx="9810750" cy="3495676"/>
          </a:xfrm>
        </p:spPr>
        <p:txBody>
          <a:bodyPr/>
          <a:lstStyle/>
          <a:p>
            <a:r>
              <a:rPr lang="en-US" altLang="en-US" sz="2400" dirty="0"/>
              <a:t>You can declare a structure:</a:t>
            </a:r>
          </a:p>
          <a:p>
            <a:pPr lvl="1" eaLnBrk="1" hangingPunct="1"/>
            <a:r>
              <a:rPr lang="en-US" altLang="en-US" dirty="0"/>
              <a:t>Outside the application's namespace</a:t>
            </a:r>
          </a:p>
          <a:p>
            <a:pPr lvl="1" eaLnBrk="1" hangingPunct="1"/>
            <a:r>
              <a:rPr lang="en-US" altLang="en-US" dirty="0"/>
              <a:t>Inside the application's namespace</a:t>
            </a:r>
          </a:p>
          <a:p>
            <a:pPr lvl="1" eaLnBrk="1" hangingPunct="1"/>
            <a:r>
              <a:rPr lang="en-US" altLang="en-US" dirty="0"/>
              <a:t>Inside a class</a:t>
            </a:r>
          </a:p>
          <a:p>
            <a:pPr lvl="1" eaLnBrk="1" hangingPunct="1"/>
            <a:r>
              <a:rPr lang="en-US" altLang="en-US" dirty="0"/>
              <a:t>Inside another structure</a:t>
            </a:r>
          </a:p>
        </p:txBody>
      </p:sp>
    </p:spTree>
    <p:extLst>
      <p:ext uri="{BB962C8B-B14F-4D97-AF65-F5344CB8AC3E}">
        <p14:creationId xmlns:p14="http://schemas.microsoft.com/office/powerpoint/2010/main" val="2115715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3BC3-F630-974C-7407-AC6755E56ED6}"/>
              </a:ext>
            </a:extLst>
          </p:cNvPr>
          <p:cNvSpPr>
            <a:spLocks noGrp="1"/>
          </p:cNvSpPr>
          <p:nvPr>
            <p:ph type="title"/>
          </p:nvPr>
        </p:nvSpPr>
        <p:spPr>
          <a:xfrm>
            <a:off x="1733550" y="215372"/>
            <a:ext cx="9848850" cy="1097279"/>
          </a:xfrm>
        </p:spPr>
        <p:txBody>
          <a:bodyPr>
            <a:normAutofit/>
          </a:bodyPr>
          <a:lstStyle/>
          <a:p>
            <a:r>
              <a:rPr lang="en-US" sz="3600" b="0" dirty="0">
                <a:solidFill>
                  <a:schemeClr val="tx1"/>
                </a:solidFill>
              </a:rPr>
              <a:t>Inferred Field Names</a:t>
            </a:r>
          </a:p>
        </p:txBody>
      </p:sp>
      <p:sp>
        <p:nvSpPr>
          <p:cNvPr id="3" name="Text Placeholder 2">
            <a:extLst>
              <a:ext uri="{FF2B5EF4-FFF2-40B4-BE49-F238E27FC236}">
                <a16:creationId xmlns:a16="http://schemas.microsoft.com/office/drawing/2014/main" id="{77F0E94B-38E8-6E77-22D8-04D23DE9B378}"/>
              </a:ext>
            </a:extLst>
          </p:cNvPr>
          <p:cNvSpPr>
            <a:spLocks noGrp="1"/>
          </p:cNvSpPr>
          <p:nvPr>
            <p:ph type="body" idx="1"/>
          </p:nvPr>
        </p:nvSpPr>
        <p:spPr>
          <a:xfrm>
            <a:off x="1774371" y="1704976"/>
            <a:ext cx="8229600" cy="1828799"/>
          </a:xfrm>
        </p:spPr>
        <p:txBody>
          <a:bodyPr>
            <a:norm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If a tuple does not have named fields, and it is initialized with the values of named variables, the C# compiler will infer field names from the names of the variables.  </a:t>
            </a:r>
            <a:endParaRPr lang="en-US" sz="2400" dirty="0">
              <a:latin typeface="Calibri" panose="020F0502020204030204" pitchFamily="34" charset="0"/>
              <a:cs typeface="Times New Roman" panose="02020603050405020304" pitchFamily="18" charset="0"/>
            </a:endParaRPr>
          </a:p>
          <a:p>
            <a:r>
              <a:rPr lang="en-US" sz="2400" dirty="0">
                <a:latin typeface="Calibri" panose="020F0502020204030204" pitchFamily="34" charset="0"/>
                <a:cs typeface="Times New Roman" panose="02020603050405020304" pitchFamily="18" charset="0"/>
              </a:rPr>
              <a:t>Example:</a:t>
            </a:r>
            <a:endParaRPr lang="en-US" sz="2000" dirty="0"/>
          </a:p>
        </p:txBody>
      </p:sp>
      <p:sp>
        <p:nvSpPr>
          <p:cNvPr id="5" name="TextBox 4">
            <a:extLst>
              <a:ext uri="{FF2B5EF4-FFF2-40B4-BE49-F238E27FC236}">
                <a16:creationId xmlns:a16="http://schemas.microsoft.com/office/drawing/2014/main" id="{9E1E31FD-8F14-D439-D5CE-38439C738843}"/>
              </a:ext>
            </a:extLst>
          </p:cNvPr>
          <p:cNvSpPr txBox="1"/>
          <p:nvPr/>
        </p:nvSpPr>
        <p:spPr>
          <a:xfrm>
            <a:off x="2076450" y="3720865"/>
            <a:ext cx="7815942" cy="1077218"/>
          </a:xfrm>
          <a:prstGeom prst="rect">
            <a:avLst/>
          </a:prstGeom>
          <a:noFill/>
        </p:spPr>
        <p:txBody>
          <a:bodyPr wrap="square" rtlCol="0">
            <a:spAutoFit/>
          </a:bodyPr>
          <a:lstStyle/>
          <a:p>
            <a:r>
              <a:rPr lang="en-US" sz="1600" dirty="0">
                <a:latin typeface="Cascadia Code" panose="020B0609020000020004" pitchFamily="49" charset="0"/>
                <a:ea typeface="Calibri" panose="020F0502020204030204" pitchFamily="34" charset="0"/>
                <a:cs typeface="Cascadia Code" panose="020B0609020000020004" pitchFamily="49" charset="0"/>
              </a:rPr>
              <a:t>int id = 99;</a:t>
            </a:r>
          </a:p>
          <a:p>
            <a:r>
              <a:rPr lang="en-US" sz="1600" dirty="0">
                <a:latin typeface="Cascadia Code" panose="020B0609020000020004" pitchFamily="49" charset="0"/>
                <a:ea typeface="Calibri" panose="020F0502020204030204" pitchFamily="34" charset="0"/>
                <a:cs typeface="Cascadia Code" panose="020B0609020000020004" pitchFamily="49" charset="0"/>
              </a:rPr>
              <a:t>string name = "Olivia";</a:t>
            </a:r>
          </a:p>
          <a:p>
            <a:r>
              <a:rPr lang="en-US" sz="1600" dirty="0">
                <a:latin typeface="Cascadia Code" panose="020B0609020000020004" pitchFamily="49" charset="0"/>
                <a:ea typeface="Calibri" panose="020F0502020204030204" pitchFamily="34" charset="0"/>
                <a:cs typeface="Cascadia Code" panose="020B0609020000020004" pitchFamily="49" charset="0"/>
              </a:rPr>
              <a:t>var info = (id, name);</a:t>
            </a:r>
          </a:p>
          <a:p>
            <a:r>
              <a:rPr lang="en-US" sz="1600" dirty="0" err="1">
                <a:latin typeface="Cascadia Code" panose="020B0609020000020004" pitchFamily="49" charset="0"/>
                <a:ea typeface="Calibri" panose="020F0502020204030204" pitchFamily="34" charset="0"/>
                <a:cs typeface="Cascadia Code" panose="020B0609020000020004" pitchFamily="49" charset="0"/>
              </a:rPr>
              <a:t>MessageBox.Show</a:t>
            </a:r>
            <a:r>
              <a:rPr lang="en-US" sz="1600" dirty="0">
                <a:latin typeface="Cascadia Code" panose="020B0609020000020004" pitchFamily="49" charset="0"/>
                <a:ea typeface="Calibri" panose="020F0502020204030204" pitchFamily="34" charset="0"/>
                <a:cs typeface="Cascadia Code" panose="020B0609020000020004" pitchFamily="49" charset="0"/>
              </a:rPr>
              <a:t>($"{info.id} {info.name}");</a:t>
            </a:r>
          </a:p>
        </p:txBody>
      </p:sp>
    </p:spTree>
    <p:extLst>
      <p:ext uri="{BB962C8B-B14F-4D97-AF65-F5344CB8AC3E}">
        <p14:creationId xmlns:p14="http://schemas.microsoft.com/office/powerpoint/2010/main" val="10095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4781"/>
            <a:ext cx="8229600" cy="747882"/>
          </a:xfrm>
        </p:spPr>
        <p:txBody>
          <a:bodyPr vert="horz" lIns="91440" tIns="91425" rIns="91440" bIns="45720" rtlCol="0" anchor="ctr">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Creating Structures </a:t>
            </a:r>
            <a:r>
              <a:rPr lang="en-US" altLang="en-US" sz="2000" dirty="0">
                <a:latin typeface="Times New Roman" panose="02020603050405020304" pitchFamily="18" charset="0"/>
                <a:cs typeface="Arial"/>
              </a:rPr>
              <a:t>(1 of 2)</a:t>
            </a:r>
          </a:p>
        </p:txBody>
      </p:sp>
      <p:sp>
        <p:nvSpPr>
          <p:cNvPr id="3" name="Content Placeholder 2"/>
          <p:cNvSpPr>
            <a:spLocks noGrp="1"/>
          </p:cNvSpPr>
          <p:nvPr>
            <p:ph idx="1"/>
          </p:nvPr>
        </p:nvSpPr>
        <p:spPr>
          <a:xfrm>
            <a:off x="1981200" y="1600201"/>
            <a:ext cx="8534400" cy="2167230"/>
          </a:xfrm>
        </p:spPr>
        <p:txBody>
          <a:bodyPr vert="horz" wrap="square" lIns="91425" tIns="91425" rIns="91425" bIns="91425" rtlCol="0">
            <a:spAutoFit/>
          </a:bodyPr>
          <a:lstStyle/>
          <a:p>
            <a:pPr marL="255651" indent="-255651" fontAlgn="base">
              <a:spcAft>
                <a:spcPct val="0"/>
              </a:spcAft>
            </a:pPr>
            <a:r>
              <a:rPr lang="en-US" altLang="en-US" sz="2200" dirty="0">
                <a:solidFill>
                  <a:srgbClr val="000000"/>
                </a:solidFill>
              </a:rPr>
              <a:t>For example, a used-car dealer’s application needs the following variables:</a:t>
            </a:r>
          </a:p>
          <a:p>
            <a:pPr marL="400050" lvl="1" indent="0">
              <a:buNone/>
            </a:pPr>
            <a:r>
              <a:rPr lang="en-US" altLang="en-US" sz="1800" dirty="0">
                <a:latin typeface="Courier New" panose="02070309020205020404" pitchFamily="49" charset="0"/>
                <a:cs typeface="Courier New" panose="02070309020205020404" pitchFamily="49" charset="0"/>
              </a:rPr>
              <a:t>string make;</a:t>
            </a:r>
          </a:p>
          <a:p>
            <a:pPr marL="400050" lvl="1" indent="0">
              <a:buNone/>
            </a:pPr>
            <a:r>
              <a:rPr lang="en-US" altLang="en-US" sz="1800" dirty="0">
                <a:latin typeface="Courier New" panose="02070309020205020404" pitchFamily="49" charset="0"/>
                <a:cs typeface="Courier New" panose="02070309020205020404" pitchFamily="49" charset="0"/>
              </a:rPr>
              <a:t>int year;</a:t>
            </a:r>
          </a:p>
          <a:p>
            <a:pPr marL="400050" lvl="1" indent="0">
              <a:buNone/>
            </a:pPr>
            <a:r>
              <a:rPr lang="en-US" altLang="en-US" sz="1800" dirty="0">
                <a:latin typeface="Courier New" panose="02070309020205020404" pitchFamily="49" charset="0"/>
                <a:cs typeface="Courier New" panose="02070309020205020404" pitchFamily="49" charset="0"/>
              </a:rPr>
              <a:t>double mileage;</a:t>
            </a:r>
          </a:p>
          <a:p>
            <a:pPr marL="255651" indent="-255651" fontAlgn="base">
              <a:spcAft>
                <a:spcPct val="0"/>
              </a:spcAft>
            </a:pPr>
            <a:r>
              <a:rPr lang="en-US" altLang="en-US" sz="2200" dirty="0">
                <a:solidFill>
                  <a:srgbClr val="000000"/>
                </a:solidFill>
              </a:rPr>
              <a:t>You can organize them into a structure</a:t>
            </a:r>
          </a:p>
        </p:txBody>
      </p:sp>
      <p:pic>
        <p:nvPicPr>
          <p:cNvPr id="6" name="Picture 5" descr="The code has 6 lines, as follows. Line 1.  Struct automobile. Line 2. left brace. Line 3, indented. public string make semicolon. Line 4, indented. public i n t year semicolon. Line 5, indented. public double mileage semicolon. Line 6. right brace."/>
          <p:cNvPicPr>
            <a:picLocks noChangeAspect="1"/>
          </p:cNvPicPr>
          <p:nvPr/>
        </p:nvPicPr>
        <p:blipFill>
          <a:blip r:embed="rId2"/>
          <a:stretch>
            <a:fillRect/>
          </a:stretch>
        </p:blipFill>
        <p:spPr>
          <a:xfrm>
            <a:off x="2259991" y="4034969"/>
            <a:ext cx="2993944" cy="1925185"/>
          </a:xfrm>
          <a:prstGeom prst="rect">
            <a:avLst/>
          </a:prstGeom>
        </p:spPr>
      </p:pic>
    </p:spTree>
    <p:extLst>
      <p:ext uri="{BB962C8B-B14F-4D97-AF65-F5344CB8AC3E}">
        <p14:creationId xmlns:p14="http://schemas.microsoft.com/office/powerpoint/2010/main" val="33856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81200" y="215372"/>
            <a:ext cx="6715125" cy="1097279"/>
          </a:xfrm>
        </p:spPr>
        <p:txBody>
          <a:bodyPr/>
          <a:lstStyle/>
          <a:p>
            <a:r>
              <a:rPr lang="en-US" altLang="en-US" b="0" dirty="0">
                <a:solidFill>
                  <a:schemeClr val="tx1"/>
                </a:solidFill>
                <a:latin typeface="Times New Roman" panose="02020603050405020304" pitchFamily="18" charset="0"/>
                <a:cs typeface="Arial"/>
              </a:rPr>
              <a:t>Creating Structures </a:t>
            </a:r>
            <a:r>
              <a:rPr lang="en-US" altLang="en-US" sz="2000" b="0" dirty="0">
                <a:solidFill>
                  <a:schemeClr val="tx1"/>
                </a:solidFill>
                <a:latin typeface="Times New Roman" panose="02020603050405020304" pitchFamily="18" charset="0"/>
                <a:cs typeface="Arial"/>
              </a:rPr>
              <a:t>(2 of 2)</a:t>
            </a:r>
            <a:endParaRPr lang="en-US" b="0" dirty="0">
              <a:solidFill>
                <a:schemeClr val="tx1"/>
              </a:solidFill>
            </a:endParaRPr>
          </a:p>
        </p:txBody>
      </p:sp>
      <p:sp>
        <p:nvSpPr>
          <p:cNvPr id="9" name="Text Placeholder 8"/>
          <p:cNvSpPr>
            <a:spLocks noGrp="1"/>
          </p:cNvSpPr>
          <p:nvPr>
            <p:ph type="body" idx="1"/>
          </p:nvPr>
        </p:nvSpPr>
        <p:spPr>
          <a:xfrm>
            <a:off x="1981200" y="1600201"/>
            <a:ext cx="8229600" cy="651681"/>
          </a:xfrm>
        </p:spPr>
        <p:txBody>
          <a:bodyPr/>
          <a:lstStyle/>
          <a:p>
            <a:r>
              <a:rPr lang="en-US" altLang="en-US" sz="2400" dirty="0">
                <a:latin typeface="+mn-lt"/>
              </a:rPr>
              <a:t>You then create one or more objects of the structure</a:t>
            </a:r>
          </a:p>
        </p:txBody>
      </p:sp>
      <p:pic>
        <p:nvPicPr>
          <p:cNvPr id="11" name="Picture 10" descr="The code has 2 lines, as follows. Line 1. Automobile sports car semicolon. Line 2. Automobile minivan comma pickup truck semicolon."/>
          <p:cNvPicPr>
            <a:picLocks noChangeAspect="1"/>
          </p:cNvPicPr>
          <p:nvPr/>
        </p:nvPicPr>
        <p:blipFill>
          <a:blip r:embed="rId2"/>
          <a:stretch>
            <a:fillRect/>
          </a:stretch>
        </p:blipFill>
        <p:spPr>
          <a:xfrm>
            <a:off x="2797817" y="2337410"/>
            <a:ext cx="4685672" cy="883521"/>
          </a:xfrm>
          <a:prstGeom prst="rect">
            <a:avLst/>
          </a:prstGeom>
        </p:spPr>
      </p:pic>
      <p:sp>
        <p:nvSpPr>
          <p:cNvPr id="10" name="Text Placeholder 9"/>
          <p:cNvSpPr>
            <a:spLocks noGrp="1"/>
          </p:cNvSpPr>
          <p:nvPr>
            <p:ph type="body" idx="2"/>
          </p:nvPr>
        </p:nvSpPr>
        <p:spPr>
          <a:xfrm>
            <a:off x="1981200" y="3358370"/>
            <a:ext cx="8229600" cy="636896"/>
          </a:xfrm>
        </p:spPr>
        <p:txBody>
          <a:bodyPr/>
          <a:lstStyle/>
          <a:p>
            <a:r>
              <a:rPr lang="en-US" altLang="en-US" sz="2400" dirty="0">
                <a:latin typeface="+mn-lt"/>
              </a:rPr>
              <a:t>Or, use the </a:t>
            </a:r>
            <a:r>
              <a:rPr lang="en-US" altLang="en-US" sz="2400" b="1" dirty="0">
                <a:latin typeface="Courier New" panose="02070309020205020404" pitchFamily="49" charset="0"/>
                <a:cs typeface="Courier New" panose="02070309020205020404" pitchFamily="49" charset="0"/>
              </a:rPr>
              <a:t>new</a:t>
            </a:r>
            <a:r>
              <a:rPr lang="en-US" altLang="en-US" sz="2400" dirty="0">
                <a:latin typeface="+mn-lt"/>
              </a:rPr>
              <a:t> keyword to create structure instances</a:t>
            </a:r>
          </a:p>
        </p:txBody>
      </p:sp>
      <p:pic>
        <p:nvPicPr>
          <p:cNvPr id="12" name="Picture 11" descr="A line of code, as follows. Automobile sports car = new Automobile left parenthesis right parenthesis semicolon."/>
          <p:cNvPicPr>
            <a:picLocks noChangeAspect="1"/>
          </p:cNvPicPr>
          <p:nvPr/>
        </p:nvPicPr>
        <p:blipFill>
          <a:blip r:embed="rId3"/>
          <a:stretch>
            <a:fillRect/>
          </a:stretch>
        </p:blipFill>
        <p:spPr>
          <a:xfrm>
            <a:off x="2663586" y="4099155"/>
            <a:ext cx="5663833" cy="515778"/>
          </a:xfrm>
          <a:prstGeom prst="rect">
            <a:avLst/>
          </a:prstGeom>
        </p:spPr>
      </p:pic>
    </p:spTree>
    <p:extLst>
      <p:ext uri="{BB962C8B-B14F-4D97-AF65-F5344CB8AC3E}">
        <p14:creationId xmlns:p14="http://schemas.microsoft.com/office/powerpoint/2010/main" val="58980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4017"/>
            <a:ext cx="8229600" cy="738633"/>
          </a:xfrm>
        </p:spPr>
        <p:txBody>
          <a:bodyPr vert="horz" lIns="91425" tIns="91425" rIns="91425" bIns="91425" rtlCol="0" anchor="b" anchorCtr="0">
            <a:spAutoFit/>
          </a:bodyPr>
          <a:lstStyle/>
          <a:p>
            <a:pPr lvl="0" fontAlgn="base">
              <a:spcBef>
                <a:spcPct val="0"/>
              </a:spcBef>
              <a:spcAft>
                <a:spcPct val="0"/>
              </a:spcAft>
              <a:buClrTx/>
            </a:pPr>
            <a:r>
              <a:rPr lang="en-US" altLang="en-US" sz="3600" b="0" dirty="0">
                <a:solidFill>
                  <a:schemeClr val="tx1"/>
                </a:solidFill>
                <a:latin typeface="Times New Roman" panose="02020603050405020304" pitchFamily="18" charset="0"/>
                <a:ea typeface="+mj-ea"/>
                <a:cs typeface="Arial"/>
              </a:rPr>
              <a:t>Accessing a Structure’s Fields </a:t>
            </a:r>
            <a:endParaRPr lang="en-US" altLang="en-US" sz="2400" b="0" dirty="0">
              <a:solidFill>
                <a:schemeClr val="tx1"/>
              </a:solidFill>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1981200" y="1600201"/>
            <a:ext cx="8229600" cy="794033"/>
          </a:xfrm>
        </p:spPr>
        <p:txBody>
          <a:bodyPr vert="horz" wrap="square" lIns="91425" tIns="91425" rIns="91425" bIns="91425" rtlCol="0" anchor="t" anchorCtr="0">
            <a:spAutoFit/>
          </a:bodyPr>
          <a:lstStyle/>
          <a:p>
            <a:pPr marL="255651" indent="-255651" fontAlgn="base">
              <a:spcAft>
                <a:spcPct val="0"/>
              </a:spcAft>
            </a:pPr>
            <a:r>
              <a:rPr lang="en-US" altLang="en-US" sz="2200" dirty="0">
                <a:solidFill>
                  <a:srgbClr val="000000"/>
                </a:solidFill>
                <a:latin typeface="Arial (Body)"/>
              </a:rPr>
              <a:t>You can access a structure’s fields using the dot (</a:t>
            </a:r>
            <a:r>
              <a:rPr lang="en-US" altLang="en-US" sz="2200" dirty="0">
                <a:solidFill>
                  <a:srgbClr val="000000"/>
                </a:solidFill>
                <a:latin typeface="Courier New" panose="02070309020205020404" pitchFamily="49" charset="0"/>
                <a:cs typeface="Courier New" panose="02070309020205020404" pitchFamily="49" charset="0"/>
              </a:rPr>
              <a:t>.</a:t>
            </a:r>
            <a:r>
              <a:rPr lang="en-US" altLang="en-US" sz="2200" dirty="0">
                <a:solidFill>
                  <a:srgbClr val="000000"/>
                </a:solidFill>
                <a:latin typeface="Arial (Body)"/>
              </a:rPr>
              <a:t>) operator to assign values to or retrieve values from fields</a:t>
            </a:r>
          </a:p>
        </p:txBody>
      </p:sp>
      <p:pic>
        <p:nvPicPr>
          <p:cNvPr id="4" name="Picture 3" descr="The code has 4 lines, as follows. Line 1. Automobile sports car = new automobile left parenthesis right parenthesis semicolon. Line 2. Sports car period make = double quote Ford Mustang double quote semicolon. Line 3. Sports car period year = 19 65 semicolon. Line 4. Sports car period mileage = 67500 period 0 semicolon."/>
          <p:cNvPicPr>
            <a:picLocks noChangeAspect="1"/>
          </p:cNvPicPr>
          <p:nvPr/>
        </p:nvPicPr>
        <p:blipFill>
          <a:blip r:embed="rId2"/>
          <a:stretch>
            <a:fillRect/>
          </a:stretch>
        </p:blipFill>
        <p:spPr>
          <a:xfrm>
            <a:off x="3182101" y="2393297"/>
            <a:ext cx="4732000" cy="1304422"/>
          </a:xfrm>
          <a:prstGeom prst="rect">
            <a:avLst/>
          </a:prstGeom>
        </p:spPr>
      </p:pic>
      <p:sp>
        <p:nvSpPr>
          <p:cNvPr id="5" name="Text Placeholder 4"/>
          <p:cNvSpPr>
            <a:spLocks noGrp="1"/>
          </p:cNvSpPr>
          <p:nvPr>
            <p:ph type="body" idx="2"/>
          </p:nvPr>
        </p:nvSpPr>
        <p:spPr>
          <a:xfrm>
            <a:off x="2021150" y="3697720"/>
            <a:ext cx="8229600" cy="567397"/>
          </a:xfrm>
        </p:spPr>
        <p:txBody>
          <a:bodyPr/>
          <a:lstStyle/>
          <a:p>
            <a:r>
              <a:rPr lang="en-US" altLang="en-US" sz="2200" dirty="0">
                <a:latin typeface="+mn-lt"/>
              </a:rPr>
              <a:t>To retrieve values of fields:</a:t>
            </a:r>
          </a:p>
        </p:txBody>
      </p:sp>
      <p:pic>
        <p:nvPicPr>
          <p:cNvPr id="6" name="Picture 5" descr="The code has 2 lines, as follows. Line 1. Message box period show left parenthesis sports car period make right parenthesis semicolon. Line 2. Message box period show left parenthesis sports car period make period to string left parenthesis right parenthesis right parenthesis semicolon."/>
          <p:cNvPicPr>
            <a:picLocks noChangeAspect="1"/>
          </p:cNvPicPr>
          <p:nvPr/>
        </p:nvPicPr>
        <p:blipFill>
          <a:blip r:embed="rId3"/>
          <a:stretch>
            <a:fillRect/>
          </a:stretch>
        </p:blipFill>
        <p:spPr>
          <a:xfrm>
            <a:off x="3182101" y="4130017"/>
            <a:ext cx="5065046" cy="721597"/>
          </a:xfrm>
          <a:prstGeom prst="rect">
            <a:avLst/>
          </a:prstGeom>
        </p:spPr>
      </p:pic>
      <p:sp>
        <p:nvSpPr>
          <p:cNvPr id="7" name="Text Placeholder 5">
            <a:extLst>
              <a:ext uri="{FF2B5EF4-FFF2-40B4-BE49-F238E27FC236}">
                <a16:creationId xmlns:a16="http://schemas.microsoft.com/office/drawing/2014/main" id="{E4555B8E-5FC5-4797-89AE-7A33ECB76981}"/>
              </a:ext>
            </a:extLst>
          </p:cNvPr>
          <p:cNvSpPr txBox="1">
            <a:spLocks/>
          </p:cNvSpPr>
          <p:nvPr/>
        </p:nvSpPr>
        <p:spPr>
          <a:xfrm>
            <a:off x="2203142" y="4697415"/>
            <a:ext cx="8883958" cy="95193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256032" algn="l" rtl="0">
              <a:lnSpc>
                <a:spcPct val="100000"/>
              </a:lnSpc>
              <a:spcBef>
                <a:spcPts val="15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lnSpc>
                <a:spcPct val="100000"/>
              </a:lnSpc>
              <a:spcBef>
                <a:spcPts val="300"/>
              </a:spcBef>
              <a:spcAft>
                <a:spcPts val="0"/>
              </a:spcAft>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r>
              <a:rPr lang="en-US" altLang="en-US" sz="2200" dirty="0">
                <a:latin typeface="+mn-lt"/>
              </a:rPr>
              <a:t>You can assign one structure object to another using the assignment (</a:t>
            </a:r>
            <a:r>
              <a:rPr lang="en-US" altLang="en-US" sz="2200" dirty="0">
                <a:latin typeface="Courier New" panose="02070309020205020404" pitchFamily="49" charset="0"/>
                <a:cs typeface="Courier New" panose="02070309020205020404" pitchFamily="49" charset="0"/>
              </a:rPr>
              <a:t>=</a:t>
            </a:r>
            <a:r>
              <a:rPr lang="en-US" altLang="en-US" sz="2200" dirty="0">
                <a:latin typeface="+mn-lt"/>
              </a:rPr>
              <a:t>) operator</a:t>
            </a:r>
          </a:p>
        </p:txBody>
      </p:sp>
      <p:pic>
        <p:nvPicPr>
          <p:cNvPr id="8" name="Picture 7" descr="A line of code. Car 2 = sports car semicolon.">
            <a:extLst>
              <a:ext uri="{FF2B5EF4-FFF2-40B4-BE49-F238E27FC236}">
                <a16:creationId xmlns:a16="http://schemas.microsoft.com/office/drawing/2014/main" id="{EEA5727F-199F-4433-A5D6-D0DE00A4C870}"/>
              </a:ext>
            </a:extLst>
          </p:cNvPr>
          <p:cNvPicPr>
            <a:picLocks noChangeAspect="1"/>
          </p:cNvPicPr>
          <p:nvPr/>
        </p:nvPicPr>
        <p:blipFill>
          <a:blip r:embed="rId4"/>
          <a:stretch>
            <a:fillRect/>
          </a:stretch>
        </p:blipFill>
        <p:spPr>
          <a:xfrm>
            <a:off x="3182101" y="5568604"/>
            <a:ext cx="2666249" cy="533252"/>
          </a:xfrm>
          <a:prstGeom prst="rect">
            <a:avLst/>
          </a:prstGeom>
        </p:spPr>
      </p:pic>
    </p:spTree>
    <p:extLst>
      <p:ext uri="{BB962C8B-B14F-4D97-AF65-F5344CB8AC3E}">
        <p14:creationId xmlns:p14="http://schemas.microsoft.com/office/powerpoint/2010/main" val="219594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12481"/>
            <a:ext cx="8229600" cy="692482"/>
          </a:xfrm>
        </p:spPr>
        <p:txBody>
          <a:bodyPr vert="horz" lIns="91440" tIns="91425" rIns="91440" bIns="45720" rtlCol="0" anchor="ctr">
            <a:spAutoFit/>
          </a:bodyPr>
          <a:lstStyle/>
          <a:p>
            <a:pPr lvl="0" fontAlgn="base">
              <a:spcBef>
                <a:spcPct val="0"/>
              </a:spcBef>
              <a:spcAft>
                <a:spcPct val="0"/>
              </a:spcAft>
              <a:buClrTx/>
            </a:pPr>
            <a:r>
              <a:rPr lang="en-US" altLang="en-US" sz="4000" dirty="0">
                <a:latin typeface="Times New Roman" panose="02020603050405020304" pitchFamily="18" charset="0"/>
                <a:ea typeface="+mj-ea"/>
                <a:cs typeface="Arial"/>
              </a:rPr>
              <a:t>Arrays of Structure Objects </a:t>
            </a:r>
            <a:r>
              <a:rPr lang="en-US" altLang="en-US" sz="1800" dirty="0">
                <a:latin typeface="Times New Roman" panose="02020603050405020304" pitchFamily="18" charset="0"/>
                <a:cs typeface="Arial"/>
              </a:rPr>
              <a:t>(1 of 2)</a:t>
            </a:r>
          </a:p>
        </p:txBody>
      </p:sp>
      <p:sp>
        <p:nvSpPr>
          <p:cNvPr id="3" name="Content Placeholder 2"/>
          <p:cNvSpPr>
            <a:spLocks noGrp="1"/>
          </p:cNvSpPr>
          <p:nvPr>
            <p:ph idx="1"/>
          </p:nvPr>
        </p:nvSpPr>
        <p:spPr>
          <a:xfrm>
            <a:off x="1981200" y="1600201"/>
            <a:ext cx="8229600" cy="501555"/>
          </a:xfrm>
        </p:spPr>
        <p:txBody>
          <a:bodyPr/>
          <a:lstStyle/>
          <a:p>
            <a:pPr indent="-255600"/>
            <a:r>
              <a:rPr lang="en-US" altLang="en-US" sz="2400" dirty="0"/>
              <a:t>Structure objects can be stored in an array</a:t>
            </a:r>
          </a:p>
        </p:txBody>
      </p:sp>
      <p:pic>
        <p:nvPicPr>
          <p:cNvPr id="6" name="Picture 5" descr="The code has 2 lines, as follows. Line 1. c o n s t i n t size = 5 semicolon. Line 2. Automobile left bracket right bracket cars = new automobile left bracket size right bracket semicolon."/>
          <p:cNvPicPr>
            <a:picLocks noChangeAspect="1"/>
          </p:cNvPicPr>
          <p:nvPr/>
        </p:nvPicPr>
        <p:blipFill>
          <a:blip r:embed="rId2"/>
          <a:stretch>
            <a:fillRect/>
          </a:stretch>
        </p:blipFill>
        <p:spPr>
          <a:xfrm>
            <a:off x="2730133" y="2285739"/>
            <a:ext cx="4384319" cy="653251"/>
          </a:xfrm>
          <a:prstGeom prst="rect">
            <a:avLst/>
          </a:prstGeom>
        </p:spPr>
      </p:pic>
      <p:sp>
        <p:nvSpPr>
          <p:cNvPr id="4" name="Content Placeholder 3"/>
          <p:cNvSpPr>
            <a:spLocks noGrp="1"/>
          </p:cNvSpPr>
          <p:nvPr>
            <p:ph idx="13"/>
          </p:nvPr>
        </p:nvSpPr>
        <p:spPr>
          <a:xfrm>
            <a:off x="1981200" y="3075393"/>
            <a:ext cx="8229600" cy="536617"/>
          </a:xfrm>
        </p:spPr>
        <p:txBody>
          <a:bodyPr/>
          <a:lstStyle/>
          <a:p>
            <a:pPr indent="-255600"/>
            <a:r>
              <a:rPr lang="en-US" altLang="en-US" sz="2400" dirty="0"/>
              <a:t>To access one object in the array, use the subscript</a:t>
            </a:r>
          </a:p>
        </p:txBody>
      </p:sp>
      <p:pic>
        <p:nvPicPr>
          <p:cNvPr id="7" name="Picture 6" descr="A line of code. Cars left bracket 2 right bracket period mileage."/>
          <p:cNvPicPr>
            <a:picLocks noChangeAspect="1"/>
          </p:cNvPicPr>
          <p:nvPr/>
        </p:nvPicPr>
        <p:blipFill>
          <a:blip r:embed="rId3"/>
          <a:stretch>
            <a:fillRect/>
          </a:stretch>
        </p:blipFill>
        <p:spPr>
          <a:xfrm>
            <a:off x="2695232" y="3737332"/>
            <a:ext cx="1948171" cy="434484"/>
          </a:xfrm>
          <a:prstGeom prst="rect">
            <a:avLst/>
          </a:prstGeom>
        </p:spPr>
      </p:pic>
      <p:sp>
        <p:nvSpPr>
          <p:cNvPr id="5" name="Content Placeholder 4"/>
          <p:cNvSpPr>
            <a:spLocks noGrp="1"/>
          </p:cNvSpPr>
          <p:nvPr>
            <p:ph idx="14"/>
          </p:nvPr>
        </p:nvSpPr>
        <p:spPr>
          <a:xfrm>
            <a:off x="1981200" y="4271396"/>
            <a:ext cx="8229600" cy="544384"/>
          </a:xfrm>
        </p:spPr>
        <p:txBody>
          <a:bodyPr/>
          <a:lstStyle/>
          <a:p>
            <a:pPr indent="-255600"/>
            <a:r>
              <a:rPr lang="en-US" altLang="en-US" sz="2400" dirty="0"/>
              <a:t>You can create loops to access the array</a:t>
            </a:r>
          </a:p>
        </p:txBody>
      </p:sp>
      <p:pic>
        <p:nvPicPr>
          <p:cNvPr id="8" name="Picture 7" descr="The code has 4 lines, as follows. Line 1. For left parenthesis i n t index = 0 semicolon index is less than cars period length semicolon index plus plus right parenthesis. Line 2. left brace. Line 3, indented. cars left bracket index right bracket period year = 2016 semicolon. Line 4. right brace."/>
          <p:cNvPicPr>
            <a:picLocks noChangeAspect="1"/>
          </p:cNvPicPr>
          <p:nvPr/>
        </p:nvPicPr>
        <p:blipFill>
          <a:blip r:embed="rId4"/>
          <a:stretch>
            <a:fillRect/>
          </a:stretch>
        </p:blipFill>
        <p:spPr>
          <a:xfrm>
            <a:off x="2679659" y="5013676"/>
            <a:ext cx="5299012" cy="1204612"/>
          </a:xfrm>
          <a:prstGeom prst="rect">
            <a:avLst/>
          </a:prstGeom>
        </p:spPr>
      </p:pic>
    </p:spTree>
    <p:extLst>
      <p:ext uri="{BB962C8B-B14F-4D97-AF65-F5344CB8AC3E}">
        <p14:creationId xmlns:p14="http://schemas.microsoft.com/office/powerpoint/2010/main" val="83924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81150" y="365125"/>
            <a:ext cx="9772650" cy="1325563"/>
          </a:xfrm>
        </p:spPr>
        <p:txBody>
          <a:bodyPr>
            <a:normAutofit/>
          </a:bodyPr>
          <a:lstStyle/>
          <a:p>
            <a:r>
              <a:rPr lang="en-US" altLang="en-US" sz="4000" dirty="0">
                <a:latin typeface="Times New Roman" panose="02020603050405020304" pitchFamily="18" charset="0"/>
                <a:cs typeface="Arial"/>
              </a:rPr>
              <a:t>Arrays of Structure Objects </a:t>
            </a:r>
            <a:r>
              <a:rPr lang="en-US" altLang="en-US" sz="1800" dirty="0">
                <a:latin typeface="Times New Roman" panose="02020603050405020304" pitchFamily="18" charset="0"/>
                <a:cs typeface="Arial"/>
              </a:rPr>
              <a:t>(2 of 2)</a:t>
            </a:r>
            <a:endParaRPr lang="en-US" sz="4000" dirty="0"/>
          </a:p>
        </p:txBody>
      </p:sp>
      <p:sp>
        <p:nvSpPr>
          <p:cNvPr id="7" name="Text Placeholder 6"/>
          <p:cNvSpPr>
            <a:spLocks noGrp="1"/>
          </p:cNvSpPr>
          <p:nvPr>
            <p:ph type="body" idx="1"/>
          </p:nvPr>
        </p:nvSpPr>
        <p:spPr>
          <a:xfrm>
            <a:off x="1981200" y="1668442"/>
            <a:ext cx="8229600" cy="597090"/>
          </a:xfrm>
        </p:spPr>
        <p:txBody>
          <a:bodyPr/>
          <a:lstStyle/>
          <a:p>
            <a:r>
              <a:rPr lang="en-US" altLang="en-US" sz="2400" dirty="0"/>
              <a:t>To store structure object in a </a:t>
            </a:r>
            <a:r>
              <a:rPr lang="en-US" altLang="en-US" sz="2400" dirty="0">
                <a:latin typeface="Courier New" panose="02070309020205020404" pitchFamily="49" charset="0"/>
                <a:cs typeface="Courier New" panose="02070309020205020404" pitchFamily="49" charset="0"/>
              </a:rPr>
              <a:t>List</a:t>
            </a:r>
            <a:r>
              <a:rPr lang="en-US" altLang="en-US" sz="2400" dirty="0"/>
              <a:t>, use:</a:t>
            </a:r>
          </a:p>
        </p:txBody>
      </p:sp>
      <p:pic>
        <p:nvPicPr>
          <p:cNvPr id="9" name="Picture 8" descr="The code has 4 lines, as follows. Line 1. For each left parenthesis automobile a car in cars right parenthesis. Line 2. left brace. Line 3, indented. car list period add left parenthesis a car period make right parenthesis semicolon. Line 4. right brace."/>
          <p:cNvPicPr>
            <a:picLocks noChangeAspect="1"/>
          </p:cNvPicPr>
          <p:nvPr/>
        </p:nvPicPr>
        <p:blipFill>
          <a:blip r:embed="rId2"/>
          <a:stretch>
            <a:fillRect/>
          </a:stretch>
        </p:blipFill>
        <p:spPr>
          <a:xfrm>
            <a:off x="2144879" y="2265533"/>
            <a:ext cx="4694071" cy="1508520"/>
          </a:xfrm>
          <a:prstGeom prst="rect">
            <a:avLst/>
          </a:prstGeom>
        </p:spPr>
      </p:pic>
    </p:spTree>
    <p:extLst>
      <p:ext uri="{BB962C8B-B14F-4D97-AF65-F5344CB8AC3E}">
        <p14:creationId xmlns:p14="http://schemas.microsoft.com/office/powerpoint/2010/main" val="1931624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2690</Words>
  <Application>Microsoft Office PowerPoint</Application>
  <PresentationFormat>Widescreen</PresentationFormat>
  <Paragraphs>303</Paragraphs>
  <Slides>40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Arial (Body)</vt:lpstr>
      <vt:lpstr>Noto Sans Symbols</vt:lpstr>
      <vt:lpstr>Arial</vt:lpstr>
      <vt:lpstr>Calibri</vt:lpstr>
      <vt:lpstr>Calibri Light</vt:lpstr>
      <vt:lpstr>Cascadia Code</vt:lpstr>
      <vt:lpstr>Consolas</vt:lpstr>
      <vt:lpstr>Courier New</vt:lpstr>
      <vt:lpstr>Times New Roman</vt:lpstr>
      <vt:lpstr>Office Theme</vt:lpstr>
      <vt:lpstr>Equation</vt:lpstr>
      <vt:lpstr>Structured Data</vt:lpstr>
      <vt:lpstr>Introduction</vt:lpstr>
      <vt:lpstr> Structures (1 of 2)</vt:lpstr>
      <vt:lpstr> Structures (2 of 2)</vt:lpstr>
      <vt:lpstr>Creating Structures (1 of 2)</vt:lpstr>
      <vt:lpstr>Creating Structures (2 of 2)</vt:lpstr>
      <vt:lpstr>Accessing a Structure’s Fields </vt:lpstr>
      <vt:lpstr>Arrays of Structure Objects (1 of 2)</vt:lpstr>
      <vt:lpstr>Arrays of Structure Objects (2 of 2)</vt:lpstr>
      <vt:lpstr>The DateTime and TimeSpan Structures</vt:lpstr>
      <vt:lpstr>The DateTime Structure</vt:lpstr>
      <vt:lpstr>Create an Instance of the DateTime Structure</vt:lpstr>
      <vt:lpstr>Dealing with the DateTime Structure</vt:lpstr>
      <vt:lpstr>The TimeSpan Structure (1 of 2)</vt:lpstr>
      <vt:lpstr>The TimeSpan Structure (2 of 2)</vt:lpstr>
      <vt:lpstr>Performing Math with DateTime and TimeSpan Objects</vt:lpstr>
      <vt:lpstr>Enumerated Types (1 of 6)</vt:lpstr>
      <vt:lpstr>Enumerated Types (2 of 6)</vt:lpstr>
      <vt:lpstr>Enumerated Types (3 of 6)</vt:lpstr>
      <vt:lpstr>Enumerated Types (4 of 6)</vt:lpstr>
      <vt:lpstr>Enumerated Types (5 of 6)</vt:lpstr>
      <vt:lpstr>Enumerated Types (6 of 6)</vt:lpstr>
      <vt:lpstr>Dictionaries</vt:lpstr>
      <vt:lpstr>The Dictionary Class</vt:lpstr>
      <vt:lpstr>Initializing a Dictionary</vt:lpstr>
      <vt:lpstr>Adding an Element to a Dictionary</vt:lpstr>
      <vt:lpstr>Retrieving Values From a Dictionary</vt:lpstr>
      <vt:lpstr>Retrieving Values With the TryGetValue Method</vt:lpstr>
      <vt:lpstr>The Count and ElementAt Properties</vt:lpstr>
      <vt:lpstr>Tuples</vt:lpstr>
      <vt:lpstr>Tuple Fields</vt:lpstr>
      <vt:lpstr>Declaring a Tuple Variable</vt:lpstr>
      <vt:lpstr>Returning a Tuple From a Method</vt:lpstr>
      <vt:lpstr>Named Fields (1 of 2)</vt:lpstr>
      <vt:lpstr>Named Fields (2 of 2)</vt:lpstr>
      <vt:lpstr>Deconstructing a Tuple</vt:lpstr>
      <vt:lpstr>Tuple Assignment</vt:lpstr>
      <vt:lpstr>Changing the Value of a Field</vt:lpstr>
      <vt:lpstr>Comparing Tuples for Equality and Inequality</vt:lpstr>
      <vt:lpstr>Inferred Field Names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Data</dc:title>
  <dc:creator>Kwak, Myungjae</dc:creator>
  <cp:lastModifiedBy>Kwak, Myungjae</cp:lastModifiedBy>
  <cp:revision>1</cp:revision>
  <dcterms:created xsi:type="dcterms:W3CDTF">2024-07-09T01:53:14Z</dcterms:created>
  <dcterms:modified xsi:type="dcterms:W3CDTF">2024-07-09T02:13:54Z</dcterms:modified>
</cp:coreProperties>
</file>