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0"/>
  </p:notesMasterIdLst>
  <p:handoutMasterIdLst>
    <p:handoutMasterId r:id="rId51"/>
  </p:handoutMasterIdLst>
  <p:sldIdLst>
    <p:sldId id="366" r:id="rId3"/>
    <p:sldId id="308" r:id="rId4"/>
    <p:sldId id="309" r:id="rId5"/>
    <p:sldId id="310" r:id="rId6"/>
    <p:sldId id="311" r:id="rId7"/>
    <p:sldId id="312" r:id="rId8"/>
    <p:sldId id="337" r:id="rId9"/>
    <p:sldId id="356" r:id="rId10"/>
    <p:sldId id="357" r:id="rId11"/>
    <p:sldId id="358" r:id="rId12"/>
    <p:sldId id="359" r:id="rId13"/>
    <p:sldId id="313" r:id="rId14"/>
    <p:sldId id="314" r:id="rId15"/>
    <p:sldId id="344" r:id="rId16"/>
    <p:sldId id="315" r:id="rId17"/>
    <p:sldId id="316" r:id="rId18"/>
    <p:sldId id="317" r:id="rId19"/>
    <p:sldId id="360" r:id="rId20"/>
    <p:sldId id="318" r:id="rId21"/>
    <p:sldId id="361" r:id="rId22"/>
    <p:sldId id="362" r:id="rId23"/>
    <p:sldId id="363" r:id="rId24"/>
    <p:sldId id="319" r:id="rId25"/>
    <p:sldId id="320" r:id="rId26"/>
    <p:sldId id="321" r:id="rId27"/>
    <p:sldId id="364" r:id="rId28"/>
    <p:sldId id="340" r:id="rId29"/>
    <p:sldId id="323" r:id="rId30"/>
    <p:sldId id="324" r:id="rId31"/>
    <p:sldId id="365" r:id="rId32"/>
    <p:sldId id="325" r:id="rId33"/>
    <p:sldId id="326" r:id="rId34"/>
    <p:sldId id="327" r:id="rId35"/>
    <p:sldId id="328" r:id="rId36"/>
    <p:sldId id="329" r:id="rId37"/>
    <p:sldId id="341" r:id="rId38"/>
    <p:sldId id="345" r:id="rId39"/>
    <p:sldId id="346" r:id="rId40"/>
    <p:sldId id="347" r:id="rId41"/>
    <p:sldId id="348" r:id="rId42"/>
    <p:sldId id="349" r:id="rId43"/>
    <p:sldId id="350" r:id="rId44"/>
    <p:sldId id="351" r:id="rId45"/>
    <p:sldId id="352" r:id="rId46"/>
    <p:sldId id="353" r:id="rId47"/>
    <p:sldId id="354" r:id="rId48"/>
    <p:sldId id="355"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48"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1" autoAdjust="0"/>
    <p:restoredTop sz="94419" autoAdjust="0"/>
  </p:normalViewPr>
  <p:slideViewPr>
    <p:cSldViewPr snapToGrid="0" snapToObjects="1">
      <p:cViewPr varScale="1">
        <p:scale>
          <a:sx n="96" d="100"/>
          <a:sy n="96" d="100"/>
        </p:scale>
        <p:origin x="1320" y="84"/>
      </p:cViewPr>
      <p:guideLst>
        <p:guide orient="horz" pos="1248"/>
        <p:guide pos="2880"/>
      </p:guideLst>
    </p:cSldViewPr>
  </p:slideViewPr>
  <p:outlineViewPr>
    <p:cViewPr>
      <p:scale>
        <a:sx n="33" d="100"/>
        <a:sy n="33" d="100"/>
      </p:scale>
      <p:origin x="0" y="-72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021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1690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7/8/2024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7/8/2024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7/8/2024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7/8/2024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7/8/2024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11159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26.png"/><Relationship Id="rId4"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DFD7-683B-04D0-385E-C6C4E785C9FC}"/>
              </a:ext>
            </a:extLst>
          </p:cNvPr>
          <p:cNvSpPr>
            <a:spLocks noGrp="1"/>
          </p:cNvSpPr>
          <p:nvPr>
            <p:ph type="ctrTitle"/>
          </p:nvPr>
        </p:nvSpPr>
        <p:spPr/>
        <p:txBody>
          <a:bodyPr/>
          <a:lstStyle/>
          <a:p>
            <a:r>
              <a:rPr lang="en-US" dirty="0"/>
              <a:t>Introduction to Classes</a:t>
            </a:r>
          </a:p>
        </p:txBody>
      </p:sp>
      <p:sp>
        <p:nvSpPr>
          <p:cNvPr id="3" name="Subtitle 2">
            <a:extLst>
              <a:ext uri="{FF2B5EF4-FFF2-40B4-BE49-F238E27FC236}">
                <a16:creationId xmlns:a16="http://schemas.microsoft.com/office/drawing/2014/main" id="{8648A80D-3D88-03AE-90D2-2A1DA3FEAF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28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C59-4378-AF63-6E46-0D856A938A18}"/>
              </a:ext>
            </a:extLst>
          </p:cNvPr>
          <p:cNvSpPr>
            <a:spLocks noGrp="1"/>
          </p:cNvSpPr>
          <p:nvPr>
            <p:ph type="title"/>
          </p:nvPr>
        </p:nvSpPr>
        <p:spPr/>
        <p:txBody>
          <a:bodyPr/>
          <a:lstStyle/>
          <a:p>
            <a:r>
              <a:rPr lang="en-US" dirty="0"/>
              <a:t>Initializing Fields at Declaration</a:t>
            </a:r>
          </a:p>
        </p:txBody>
      </p:sp>
      <p:sp>
        <p:nvSpPr>
          <p:cNvPr id="3" name="Text Placeholder 2">
            <a:extLst>
              <a:ext uri="{FF2B5EF4-FFF2-40B4-BE49-F238E27FC236}">
                <a16:creationId xmlns:a16="http://schemas.microsoft.com/office/drawing/2014/main" id="{BE5827C4-5627-CD15-9889-752A27337A50}"/>
              </a:ext>
            </a:extLst>
          </p:cNvPr>
          <p:cNvSpPr>
            <a:spLocks noGrp="1"/>
          </p:cNvSpPr>
          <p:nvPr>
            <p:ph type="body" idx="1"/>
          </p:nvPr>
        </p:nvSpPr>
        <p:spPr>
          <a:xfrm>
            <a:off x="457200" y="1600200"/>
            <a:ext cx="8229600" cy="1097279"/>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 field can be initialized in its declaration statement in the same way that a local variable can be initialized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name of the field, you write an </a:t>
            </a:r>
            <a:r>
              <a:rPr lang="en-US" sz="1800" dirty="0">
                <a:effectLst/>
                <a:latin typeface="Courier New" panose="02070309020205020404" pitchFamily="49" charset="0"/>
                <a:ea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operator, followed by a value.</a:t>
            </a:r>
            <a:endParaRPr lang="en-US" dirty="0"/>
          </a:p>
        </p:txBody>
      </p:sp>
      <p:sp>
        <p:nvSpPr>
          <p:cNvPr id="4" name="TextBox 3">
            <a:extLst>
              <a:ext uri="{FF2B5EF4-FFF2-40B4-BE49-F238E27FC236}">
                <a16:creationId xmlns:a16="http://schemas.microsoft.com/office/drawing/2014/main" id="{43C3A515-B702-C84F-0E69-0386D77A8A17}"/>
              </a:ext>
            </a:extLst>
          </p:cNvPr>
          <p:cNvSpPr txBox="1"/>
          <p:nvPr/>
        </p:nvSpPr>
        <p:spPr>
          <a:xfrm>
            <a:off x="591127" y="2789382"/>
            <a:ext cx="5726546" cy="3108543"/>
          </a:xfrm>
          <a:prstGeom prst="rect">
            <a:avLst/>
          </a:prstGeom>
          <a:noFill/>
        </p:spPr>
        <p:txBody>
          <a:bodyPr wrap="square" rtlCol="0">
            <a:spAutoFit/>
          </a:bodyPr>
          <a:lstStyle/>
          <a:p>
            <a:r>
              <a:rPr lang="en-US" dirty="0">
                <a:latin typeface="Cascadia Code" panose="020B0609020000020004" pitchFamily="49" charset="0"/>
                <a:cs typeface="Cascadia Code" panose="020B0609020000020004" pitchFamily="49" charset="0"/>
              </a:rPr>
              <a:t>class Coin</a:t>
            </a: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private string </a:t>
            </a:r>
            <a:r>
              <a:rPr lang="en-US" dirty="0" err="1">
                <a:latin typeface="Cascadia Code" panose="020B0609020000020004" pitchFamily="49" charset="0"/>
                <a:cs typeface="Cascadia Code" panose="020B0609020000020004" pitchFamily="49" charset="0"/>
              </a:rPr>
              <a:t>sideUp</a:t>
            </a:r>
            <a:r>
              <a:rPr lang="en-US" dirty="0">
                <a:latin typeface="Cascadia Code" panose="020B0609020000020004" pitchFamily="49" charset="0"/>
                <a:cs typeface="Cascadia Code" panose="020B0609020000020004" pitchFamily="49" charset="0"/>
              </a:rPr>
              <a:t> = "Heads";</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public void Toss()</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public string </a:t>
            </a:r>
            <a:r>
              <a:rPr lang="en-US" dirty="0" err="1">
                <a:latin typeface="Cascadia Code" panose="020B0609020000020004" pitchFamily="49" charset="0"/>
                <a:cs typeface="Cascadia Code" panose="020B0609020000020004" pitchFamily="49" charset="0"/>
              </a:rPr>
              <a:t>GetSideUp</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5446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5945-0622-D95B-DF1A-52446279EDF4}"/>
              </a:ext>
            </a:extLst>
          </p:cNvPr>
          <p:cNvSpPr>
            <a:spLocks noGrp="1"/>
          </p:cNvSpPr>
          <p:nvPr>
            <p:ph type="title"/>
          </p:nvPr>
        </p:nvSpPr>
        <p:spPr/>
        <p:txBody>
          <a:bodyPr/>
          <a:lstStyle/>
          <a:p>
            <a:r>
              <a:rPr lang="en-US" dirty="0"/>
              <a:t>Uninitialized Fields</a:t>
            </a:r>
          </a:p>
        </p:txBody>
      </p:sp>
      <p:sp>
        <p:nvSpPr>
          <p:cNvPr id="3" name="Text Placeholder 2">
            <a:extLst>
              <a:ext uri="{FF2B5EF4-FFF2-40B4-BE49-F238E27FC236}">
                <a16:creationId xmlns:a16="http://schemas.microsoft.com/office/drawing/2014/main" id="{6C6CE0B6-D1C0-C885-43BB-4458DAB7A0F7}"/>
              </a:ext>
            </a:extLst>
          </p:cNvPr>
          <p:cNvSpPr>
            <a:spLocks noGrp="1"/>
          </p:cNvSpPr>
          <p:nvPr>
            <p:ph type="body" idx="1"/>
          </p:nvPr>
        </p:nvSpPr>
        <p:spPr>
          <a:xfrm>
            <a:off x="457200" y="1600200"/>
            <a:ext cx="8229600" cy="455121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If a field is uninitialized and is not assigned a value by a constructor, it is automatically set to a default value that is determined by the field's data type.</a:t>
            </a:r>
          </a:p>
          <a:p>
            <a:pPr lvl="1"/>
            <a:r>
              <a:rPr lang="en-US" dirty="0">
                <a:latin typeface="Calibri" panose="020F0502020204030204" pitchFamily="34" charset="0"/>
                <a:cs typeface="Times New Roman" panose="02020603050405020304" pitchFamily="18" charset="0"/>
              </a:rPr>
              <a:t>Integer fields are set to 0 and floating-point fields are set to 0.0</a:t>
            </a:r>
          </a:p>
          <a:p>
            <a:pPr lvl="1"/>
            <a:r>
              <a:rPr lang="en-US" dirty="0">
                <a:latin typeface="Cascadia Code" panose="020B0609020000020004" pitchFamily="49" charset="0"/>
                <a:cs typeface="Cascadia Code" panose="020B0609020000020004" pitchFamily="49" charset="0"/>
              </a:rPr>
              <a:t>bool</a:t>
            </a:r>
            <a:r>
              <a:rPr lang="en-US" dirty="0"/>
              <a:t> fields are set to </a:t>
            </a:r>
            <a:r>
              <a:rPr lang="en-US" dirty="0">
                <a:latin typeface="Cascadia Code" panose="020B0609020000020004" pitchFamily="49" charset="0"/>
                <a:cs typeface="Cascadia Code" panose="020B0609020000020004" pitchFamily="49" charset="0"/>
              </a:rPr>
              <a:t>false</a:t>
            </a:r>
          </a:p>
          <a:p>
            <a:pPr lvl="1"/>
            <a:r>
              <a:rPr lang="en-US" dirty="0">
                <a:latin typeface="Cascadia Code" panose="020B0609020000020004" pitchFamily="49" charset="0"/>
                <a:cs typeface="Cascadia Code" panose="020B0609020000020004" pitchFamily="49" charset="0"/>
              </a:rPr>
              <a:t>char</a:t>
            </a:r>
            <a:r>
              <a:rPr lang="en-US" dirty="0"/>
              <a:t> fields are set to </a:t>
            </a:r>
            <a:r>
              <a:rPr lang="en-US" dirty="0">
                <a:latin typeface="Cascadia Code" panose="020B0609020000020004" pitchFamily="49" charset="0"/>
                <a:cs typeface="Cascadia Code" panose="020B0609020000020004" pitchFamily="49" charset="0"/>
              </a:rPr>
              <a:t>'\0'</a:t>
            </a:r>
          </a:p>
          <a:p>
            <a:pPr lvl="1"/>
            <a:r>
              <a:rPr lang="en-US" dirty="0">
                <a:latin typeface="Cascadia Code" panose="020B0609020000020004" pitchFamily="49" charset="0"/>
                <a:cs typeface="Cascadia Code" panose="020B0609020000020004" pitchFamily="49" charset="0"/>
              </a:rPr>
              <a:t>string</a:t>
            </a:r>
            <a:r>
              <a:rPr lang="en-US" dirty="0"/>
              <a:t> fields are set to </a:t>
            </a:r>
            <a:r>
              <a:rPr lang="en-US" dirty="0">
                <a:latin typeface="Cascadia Code" panose="020B0609020000020004" pitchFamily="49" charset="0"/>
                <a:cs typeface="Cascadia Code" panose="020B0609020000020004" pitchFamily="49" charset="0"/>
              </a:rPr>
              <a:t>null</a:t>
            </a:r>
          </a:p>
          <a:p>
            <a:pPr lvl="1"/>
            <a:r>
              <a:rPr lang="en-US" dirty="0"/>
              <a:t>reference type fields are set to </a:t>
            </a:r>
            <a:r>
              <a:rPr lang="en-US" dirty="0">
                <a:latin typeface="Cascadia Code" panose="020B0609020000020004" pitchFamily="49" charset="0"/>
                <a:cs typeface="Cascadia Code" panose="020B0609020000020004" pitchFamily="49" charset="0"/>
              </a:rPr>
              <a:t>null</a:t>
            </a:r>
          </a:p>
          <a:p>
            <a:pPr lvl="1"/>
            <a:r>
              <a:rPr lang="en-US" dirty="0" err="1">
                <a:latin typeface="Cascadia Code" panose="020B0609020000020004" pitchFamily="49" charset="0"/>
                <a:cs typeface="Cascadia Code" panose="020B0609020000020004" pitchFamily="49" charset="0"/>
              </a:rPr>
              <a:t>enum</a:t>
            </a:r>
            <a:r>
              <a:rPr lang="en-US" dirty="0"/>
              <a:t> fields are set to 0</a:t>
            </a:r>
          </a:p>
          <a:p>
            <a:pPr lvl="1"/>
            <a:r>
              <a:rPr lang="en-US" dirty="0"/>
              <a:t>If a field is a </a:t>
            </a:r>
            <a:r>
              <a:rPr lang="en-US" dirty="0">
                <a:latin typeface="Cascadia Code" panose="020B0609020000020004" pitchFamily="49" charset="0"/>
                <a:cs typeface="Cascadia Code" panose="020B0609020000020004" pitchFamily="49" charset="0"/>
              </a:rPr>
              <a:t>struct</a:t>
            </a:r>
            <a:r>
              <a:rPr lang="en-US" dirty="0"/>
              <a:t>, its members are set to the default values determined by their type, as described above</a:t>
            </a:r>
          </a:p>
        </p:txBody>
      </p:sp>
    </p:spTree>
    <p:extLst>
      <p:ext uri="{BB962C8B-B14F-4D97-AF65-F5344CB8AC3E}">
        <p14:creationId xmlns:p14="http://schemas.microsoft.com/office/powerpoint/2010/main" val="124916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Passing an Object to a Method</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106229" cy="861744"/>
          </a:xfrm>
        </p:spPr>
        <p:txBody>
          <a:bodyPr wrap="square" lIns="91425" tIns="91425" rIns="91425" bIns="91425">
            <a:spAutoFit/>
          </a:bodyPr>
          <a:lstStyle/>
          <a:p>
            <a:pPr lvl="0" fontAlgn="base">
              <a:spcAft>
                <a:spcPct val="0"/>
              </a:spcAft>
              <a:buFont typeface="Arial" panose="020B0604020202020204" pitchFamily="34" charset="0"/>
              <a:buChar char="•"/>
            </a:pPr>
            <a:r>
              <a:rPr lang="en-US" altLang="en-US" sz="2200" dirty="0">
                <a:solidFill>
                  <a:srgbClr val="000000"/>
                </a:solidFill>
                <a:latin typeface="Arial (Body)"/>
                <a:ea typeface="+mn-ea"/>
              </a:rPr>
              <a:t>Objects of a class can be used as parameters of a method. Here is an example:</a:t>
            </a:r>
          </a:p>
        </p:txBody>
      </p:sp>
      <p:sp>
        <p:nvSpPr>
          <p:cNvPr id="4" name="Text Placeholder 3"/>
          <p:cNvSpPr>
            <a:spLocks noGrp="1"/>
          </p:cNvSpPr>
          <p:nvPr>
            <p:ph type="body" idx="2"/>
          </p:nvPr>
        </p:nvSpPr>
        <p:spPr>
          <a:xfrm>
            <a:off x="457200" y="3860951"/>
            <a:ext cx="7946571" cy="1616306"/>
          </a:xfrm>
        </p:spPr>
        <p:txBody>
          <a:bodyPr/>
          <a:lstStyle/>
          <a:p>
            <a:pPr eaLnBrk="1" hangingPunct="1"/>
            <a:r>
              <a:rPr lang="en-US" altLang="en-US" sz="2200" dirty="0">
                <a:latin typeface="+mn-lt"/>
              </a:rPr>
              <a:t>In this example, a method named </a:t>
            </a:r>
            <a:r>
              <a:rPr lang="en-US" altLang="en-US" sz="2200" dirty="0">
                <a:latin typeface="Courier New" panose="02070309020205020404" pitchFamily="49" charset="0"/>
                <a:cs typeface="Courier New" panose="02070309020205020404" pitchFamily="49" charset="0"/>
              </a:rPr>
              <a:t>ShowCoinStatus</a:t>
            </a:r>
            <a:r>
              <a:rPr lang="en-US" altLang="en-US" sz="2200" dirty="0">
                <a:latin typeface="Consolas" panose="020B0609020204030204" pitchFamily="49" charset="0"/>
              </a:rPr>
              <a:t> </a:t>
            </a:r>
            <a:r>
              <a:rPr lang="en-US" altLang="en-US" sz="2200" dirty="0">
                <a:latin typeface="+mn-lt"/>
              </a:rPr>
              <a:t>accepts a </a:t>
            </a:r>
            <a:r>
              <a:rPr lang="en-US" altLang="en-US" sz="2200" dirty="0">
                <a:latin typeface="Courier New" panose="02070309020205020404" pitchFamily="49" charset="0"/>
                <a:cs typeface="Courier New" panose="02070309020205020404" pitchFamily="49" charset="0"/>
              </a:rPr>
              <a:t>Coin</a:t>
            </a:r>
            <a:r>
              <a:rPr lang="en-US" altLang="en-US" sz="2200" dirty="0">
                <a:latin typeface="+mn-lt"/>
              </a:rPr>
              <a:t> object as an argument.</a:t>
            </a:r>
          </a:p>
          <a:p>
            <a:pPr eaLnBrk="1" hangingPunct="1"/>
            <a:r>
              <a:rPr lang="en-US" altLang="en-US" sz="2200" dirty="0">
                <a:latin typeface="+mn-lt"/>
              </a:rPr>
              <a:t>To create a </a:t>
            </a:r>
            <a:r>
              <a:rPr lang="en-US" altLang="en-US" sz="2200" dirty="0">
                <a:latin typeface="Courier New" panose="02070309020205020404" pitchFamily="49" charset="0"/>
                <a:cs typeface="Courier New" panose="02070309020205020404" pitchFamily="49" charset="0"/>
              </a:rPr>
              <a:t>Coin</a:t>
            </a:r>
            <a:r>
              <a:rPr lang="en-US" altLang="en-US" sz="2200" dirty="0">
                <a:latin typeface="+mn-lt"/>
              </a:rPr>
              <a:t> object and pass it as an argument to the </a:t>
            </a:r>
            <a:r>
              <a:rPr lang="en-US" altLang="en-US" sz="2200" dirty="0">
                <a:latin typeface="Courier New" panose="02070309020205020404" pitchFamily="49" charset="0"/>
                <a:cs typeface="Courier New" panose="02070309020205020404" pitchFamily="49" charset="0"/>
              </a:rPr>
              <a:t>ShowCoinStatus</a:t>
            </a:r>
            <a:r>
              <a:rPr lang="en-US" altLang="en-US" sz="2200" dirty="0">
                <a:latin typeface="+mn-lt"/>
              </a:rPr>
              <a:t> method, use:</a:t>
            </a:r>
          </a:p>
        </p:txBody>
      </p:sp>
      <p:pic>
        <p:nvPicPr>
          <p:cNvPr id="6" name="Picture 5" descr="The code has 2 lines, as follows. Line 1. Coin my coin = new coil left parenthesis right parenthesis semicolon. Line 2. Show coin status left parenthesis my coin right parenthesis semicolon."/>
          <p:cNvPicPr>
            <a:picLocks noChangeAspect="1"/>
          </p:cNvPicPr>
          <p:nvPr/>
        </p:nvPicPr>
        <p:blipFill rotWithShape="1">
          <a:blip r:embed="rId2"/>
          <a:srcRect l="1315" t="13074" r="4339" b="10662"/>
          <a:stretch/>
        </p:blipFill>
        <p:spPr>
          <a:xfrm>
            <a:off x="865080" y="5637021"/>
            <a:ext cx="3446649" cy="662817"/>
          </a:xfrm>
          <a:prstGeom prst="rect">
            <a:avLst/>
          </a:prstGeom>
        </p:spPr>
      </p:pic>
      <p:sp>
        <p:nvSpPr>
          <p:cNvPr id="7" name="TextBox 6">
            <a:extLst>
              <a:ext uri="{FF2B5EF4-FFF2-40B4-BE49-F238E27FC236}">
                <a16:creationId xmlns:a16="http://schemas.microsoft.com/office/drawing/2014/main" id="{9489EFB5-3539-CA6E-05F6-DCDB97B2F7C6}"/>
              </a:ext>
            </a:extLst>
          </p:cNvPr>
          <p:cNvSpPr txBox="1"/>
          <p:nvPr/>
        </p:nvSpPr>
        <p:spPr>
          <a:xfrm>
            <a:off x="865080" y="2567709"/>
            <a:ext cx="7438411" cy="1200329"/>
          </a:xfrm>
          <a:prstGeom prst="rect">
            <a:avLst/>
          </a:prstGeom>
          <a:noFill/>
        </p:spPr>
        <p:txBody>
          <a:bodyPr wrap="square" rtlCol="0">
            <a:spAutoFit/>
          </a:bodyPr>
          <a:lstStyle/>
          <a:p>
            <a:r>
              <a:rPr lang="en-US" sz="1800" dirty="0">
                <a:solidFill>
                  <a:schemeClr val="tx1"/>
                </a:solidFill>
                <a:latin typeface="Cascadia Mono" panose="020B0609020000020004" pitchFamily="49" charset="0"/>
              </a:rPr>
              <a:t>private void </a:t>
            </a:r>
            <a:r>
              <a:rPr lang="en-US" sz="1800" dirty="0" err="1">
                <a:solidFill>
                  <a:schemeClr val="tx1"/>
                </a:solidFill>
                <a:latin typeface="Cascadia Mono" panose="020B0609020000020004" pitchFamily="49" charset="0"/>
              </a:rPr>
              <a:t>ShowCoinStatus</a:t>
            </a:r>
            <a:r>
              <a:rPr lang="en-US" sz="1800" dirty="0">
                <a:solidFill>
                  <a:schemeClr val="tx1"/>
                </a:solidFill>
                <a:latin typeface="Cascadia Mono" panose="020B0609020000020004" pitchFamily="49" charset="0"/>
              </a:rPr>
              <a:t>(Coin coin)</a:t>
            </a:r>
          </a:p>
          <a:p>
            <a:r>
              <a:rPr lang="en-US" sz="1800" dirty="0">
                <a:solidFill>
                  <a:schemeClr val="tx1"/>
                </a:solidFill>
                <a:latin typeface="Cascadia Mono" panose="020B0609020000020004" pitchFamily="49" charset="0"/>
              </a:rPr>
              <a:t>{</a:t>
            </a:r>
          </a:p>
          <a:p>
            <a:r>
              <a:rPr lang="en-US" sz="1800" dirty="0">
                <a:solidFill>
                  <a:schemeClr val="tx1"/>
                </a:solidFill>
                <a:latin typeface="Cascadia Mono" panose="020B0609020000020004" pitchFamily="49" charset="0"/>
              </a:rPr>
              <a:t>    </a:t>
            </a:r>
            <a:r>
              <a:rPr lang="en-US" sz="1800" dirty="0" err="1">
                <a:solidFill>
                  <a:schemeClr val="tx1"/>
                </a:solidFill>
                <a:latin typeface="Cascadia Mono" panose="020B0609020000020004" pitchFamily="49" charset="0"/>
              </a:rPr>
              <a:t>MessageBox.Show</a:t>
            </a:r>
            <a:r>
              <a:rPr lang="en-US" sz="1800" dirty="0">
                <a:solidFill>
                  <a:schemeClr val="tx1"/>
                </a:solidFill>
                <a:latin typeface="Cascadia Mono" panose="020B0609020000020004" pitchFamily="49" charset="0"/>
              </a:rPr>
              <a:t>($"Side is {</a:t>
            </a:r>
            <a:r>
              <a:rPr lang="en-US" sz="1800" dirty="0" err="1">
                <a:solidFill>
                  <a:schemeClr val="tx1"/>
                </a:solidFill>
                <a:latin typeface="Cascadia Mono" panose="020B0609020000020004" pitchFamily="49" charset="0"/>
              </a:rPr>
              <a:t>coin.GetSideUp</a:t>
            </a:r>
            <a:r>
              <a:rPr lang="en-US" sz="1800" dirty="0">
                <a:solidFill>
                  <a:schemeClr val="tx1"/>
                </a:solidFill>
                <a:latin typeface="Cascadia Mono" panose="020B0609020000020004" pitchFamily="49" charset="0"/>
              </a:rPr>
              <a:t>()}");</a:t>
            </a:r>
          </a:p>
          <a:p>
            <a:r>
              <a:rPr lang="en-US" sz="1800" dirty="0">
                <a:solidFill>
                  <a:schemeClr val="tx1"/>
                </a:solidFill>
                <a:latin typeface="Cascadia Mono" panose="020B0609020000020004" pitchFamily="49" charset="0"/>
              </a:rPr>
              <a:t>}</a:t>
            </a:r>
            <a:endParaRPr lang="en-US" dirty="0">
              <a:solidFill>
                <a:schemeClr val="tx1"/>
              </a:solidFill>
            </a:endParaRPr>
          </a:p>
        </p:txBody>
      </p:sp>
    </p:spTree>
    <p:extLst>
      <p:ext uri="{BB962C8B-B14F-4D97-AF65-F5344CB8AC3E}">
        <p14:creationId xmlns:p14="http://schemas.microsoft.com/office/powerpoint/2010/main" val="404726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 Properties </a:t>
            </a:r>
            <a:r>
              <a:rPr lang="en-IN" altLang="en-US" sz="2000" b="0" dirty="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8229600" cy="3739455"/>
          </a:xfrm>
        </p:spPr>
        <p:txBody>
          <a:bodyPr wrap="square" lIns="91425" tIns="91425" rIns="91425" bIns="91425">
            <a:spAutoFit/>
          </a:bodyPr>
          <a:lstStyle/>
          <a:p>
            <a:pPr marL="255600" lvl="0" indent="-255600" fontAlgn="base">
              <a:spcAft>
                <a:spcPct val="0"/>
              </a:spcAft>
              <a:buFont typeface="Arial" panose="020B0604020202020204" pitchFamily="34" charset="0"/>
              <a:buChar char="•"/>
            </a:pPr>
            <a:r>
              <a:rPr lang="en-US" altLang="en-US" sz="2400" dirty="0">
                <a:solidFill>
                  <a:srgbClr val="000000"/>
                </a:solidFill>
                <a:latin typeface="Arial (Body)"/>
                <a:ea typeface="+mn-ea"/>
              </a:rPr>
              <a:t>A </a:t>
            </a:r>
            <a:r>
              <a:rPr lang="en-US" altLang="en-US" sz="2400" b="1" dirty="0">
                <a:solidFill>
                  <a:srgbClr val="000000"/>
                </a:solidFill>
                <a:latin typeface="Arial (Body)"/>
                <a:ea typeface="+mn-ea"/>
              </a:rPr>
              <a:t>property</a:t>
            </a:r>
            <a:r>
              <a:rPr lang="en-US" altLang="en-US" sz="2400" dirty="0">
                <a:solidFill>
                  <a:srgbClr val="000000"/>
                </a:solidFill>
                <a:latin typeface="Arial (Body)"/>
                <a:ea typeface="+mn-ea"/>
              </a:rPr>
              <a:t> is a class member that holds a piece of data about an object.</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Properties can be implemented as special methods that set and get the value of corresponding fields.</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In the code, there is a private field which is known as the </a:t>
            </a:r>
            <a:r>
              <a:rPr lang="en-US" altLang="en-US" sz="2400" b="1" dirty="0">
                <a:solidFill>
                  <a:srgbClr val="000000"/>
                </a:solidFill>
                <a:latin typeface="Arial (Body)"/>
              </a:rPr>
              <a:t>backing field</a:t>
            </a:r>
            <a:r>
              <a:rPr lang="en-US" altLang="en-US" sz="2400" dirty="0">
                <a:solidFill>
                  <a:srgbClr val="000000"/>
                </a:solidFill>
                <a:latin typeface="Arial (Body)"/>
              </a:rPr>
              <a:t> and is used to hold any data assigned to the property.</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The </a:t>
            </a:r>
            <a:r>
              <a:rPr lang="en-US" altLang="en-US" sz="2400" b="1" dirty="0">
                <a:solidFill>
                  <a:srgbClr val="000000"/>
                </a:solidFill>
                <a:latin typeface="Arial (Body)"/>
              </a:rPr>
              <a:t>value</a:t>
            </a:r>
            <a:r>
              <a:rPr lang="en-US" altLang="en-US" sz="2400" dirty="0">
                <a:solidFill>
                  <a:srgbClr val="000000"/>
                </a:solidFill>
                <a:latin typeface="Arial (Body)"/>
              </a:rPr>
              <a:t> parameter of the </a:t>
            </a:r>
            <a:r>
              <a:rPr lang="en-US" altLang="en-US" sz="2400" dirty="0">
                <a:solidFill>
                  <a:srgbClr val="000000"/>
                </a:solidFill>
                <a:latin typeface="Courier New" panose="02070309020205020404" pitchFamily="49" charset="0"/>
                <a:cs typeface="Courier New" panose="02070309020205020404" pitchFamily="49" charset="0"/>
              </a:rPr>
              <a:t>set</a:t>
            </a:r>
            <a:r>
              <a:rPr lang="en-US" altLang="en-US" sz="2400" dirty="0">
                <a:solidFill>
                  <a:srgbClr val="000000"/>
                </a:solidFill>
                <a:latin typeface="Arial (Body)"/>
              </a:rPr>
              <a:t> accessor is automatically created by the compiler.</a:t>
            </a:r>
          </a:p>
        </p:txBody>
      </p:sp>
    </p:spTree>
    <p:extLst>
      <p:ext uri="{BB962C8B-B14F-4D97-AF65-F5344CB8AC3E}">
        <p14:creationId xmlns:p14="http://schemas.microsoft.com/office/powerpoint/2010/main" val="352487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altLang="en-US" dirty="0">
                <a:latin typeface="Times New Roman" panose="02020603050405020304" pitchFamily="18" charset="0"/>
                <a:cs typeface="Arial"/>
              </a:rPr>
              <a:t> Properties </a:t>
            </a:r>
            <a:r>
              <a:rPr lang="en-IN" altLang="en-US" sz="2000" b="0" dirty="0">
                <a:latin typeface="Times New Roman" panose="02020603050405020304" pitchFamily="18" charset="0"/>
                <a:cs typeface="Arial"/>
              </a:rPr>
              <a:t>(2 of 2)</a:t>
            </a:r>
            <a:endParaRPr lang="en-IN" dirty="0"/>
          </a:p>
        </p:txBody>
      </p:sp>
      <p:sp>
        <p:nvSpPr>
          <p:cNvPr id="2" name="TextBox 1">
            <a:extLst>
              <a:ext uri="{FF2B5EF4-FFF2-40B4-BE49-F238E27FC236}">
                <a16:creationId xmlns:a16="http://schemas.microsoft.com/office/drawing/2014/main" id="{2C0C71DC-15FF-B625-5687-EE19FEFEAF65}"/>
              </a:ext>
            </a:extLst>
          </p:cNvPr>
          <p:cNvSpPr txBox="1"/>
          <p:nvPr/>
        </p:nvSpPr>
        <p:spPr>
          <a:xfrm>
            <a:off x="1625600" y="1369155"/>
            <a:ext cx="6253018" cy="4939814"/>
          </a:xfrm>
          <a:prstGeom prst="rect">
            <a:avLst/>
          </a:prstGeom>
          <a:noFill/>
        </p:spPr>
        <p:txBody>
          <a:bodyPr wrap="square" rtlCol="0">
            <a:spAutoFit/>
          </a:bodyPr>
          <a:lstStyle/>
          <a:p>
            <a:r>
              <a:rPr lang="en-US" sz="1500" dirty="0">
                <a:solidFill>
                  <a:schemeClr val="tx1"/>
                </a:solidFill>
                <a:latin typeface="Cascadia Mono" panose="020B0609020000020004" pitchFamily="49" charset="0"/>
              </a:rPr>
              <a:t>class Pet</a:t>
            </a:r>
          </a:p>
          <a:p>
            <a:r>
              <a:rPr lang="en-US" sz="1500" dirty="0">
                <a:solidFill>
                  <a:schemeClr val="tx1"/>
                </a:solidFill>
                <a:latin typeface="Cascadia Mono" panose="020B0609020000020004" pitchFamily="49" charset="0"/>
              </a:rPr>
              <a:t>{</a:t>
            </a:r>
          </a:p>
          <a:p>
            <a:r>
              <a:rPr lang="en-US" sz="1500" dirty="0">
                <a:solidFill>
                  <a:schemeClr val="tx1"/>
                </a:solidFill>
                <a:latin typeface="Cascadia Mono" panose="020B0609020000020004" pitchFamily="49" charset="0"/>
              </a:rPr>
              <a:t>    private string _name; // Backing Field</a:t>
            </a:r>
          </a:p>
          <a:p>
            <a:endParaRPr lang="en-US" sz="1500" dirty="0">
              <a:solidFill>
                <a:schemeClr val="tx1"/>
              </a:solidFill>
              <a:latin typeface="Cascadia Mono" panose="020B0609020000020004" pitchFamily="49" charset="0"/>
            </a:endParaRPr>
          </a:p>
          <a:p>
            <a:r>
              <a:rPr lang="en-US" sz="1500" dirty="0">
                <a:solidFill>
                  <a:schemeClr val="tx1"/>
                </a:solidFill>
                <a:latin typeface="Cascadia Mono" panose="020B0609020000020004" pitchFamily="49" charset="0"/>
              </a:rPr>
              <a:t>    public Pet()</a:t>
            </a:r>
          </a:p>
          <a:p>
            <a:r>
              <a:rPr lang="en-US" sz="1500" dirty="0">
                <a:solidFill>
                  <a:schemeClr val="tx1"/>
                </a:solidFill>
                <a:latin typeface="Cascadia Mono" panose="020B0609020000020004" pitchFamily="49" charset="0"/>
              </a:rPr>
              <a:t>    {</a:t>
            </a:r>
          </a:p>
          <a:p>
            <a:r>
              <a:rPr lang="en-US" sz="1500" dirty="0">
                <a:solidFill>
                  <a:schemeClr val="tx1"/>
                </a:solidFill>
                <a:latin typeface="Cascadia Mono" panose="020B0609020000020004" pitchFamily="49" charset="0"/>
              </a:rPr>
              <a:t>        _name = "";</a:t>
            </a:r>
          </a:p>
          <a:p>
            <a:r>
              <a:rPr lang="en-US" sz="1500" dirty="0">
                <a:solidFill>
                  <a:schemeClr val="tx1"/>
                </a:solidFill>
                <a:latin typeface="Cascadia Mono" panose="020B0609020000020004" pitchFamily="49" charset="0"/>
              </a:rPr>
              <a:t>    }</a:t>
            </a:r>
          </a:p>
          <a:p>
            <a:endParaRPr lang="en-US" sz="1500" dirty="0">
              <a:solidFill>
                <a:schemeClr val="tx1"/>
              </a:solidFill>
              <a:latin typeface="Cascadia Mono" panose="020B0609020000020004" pitchFamily="49" charset="0"/>
            </a:endParaRPr>
          </a:p>
          <a:p>
            <a:r>
              <a:rPr lang="en-US" sz="1500" dirty="0">
                <a:solidFill>
                  <a:schemeClr val="tx1"/>
                </a:solidFill>
                <a:latin typeface="Cascadia Mono" panose="020B0609020000020004" pitchFamily="49" charset="0"/>
              </a:rPr>
              <a:t>    public string Name</a:t>
            </a:r>
          </a:p>
          <a:p>
            <a:r>
              <a:rPr lang="en-US" sz="1500" dirty="0">
                <a:solidFill>
                  <a:schemeClr val="tx1"/>
                </a:solidFill>
                <a:latin typeface="Cascadia Mono" panose="020B0609020000020004" pitchFamily="49" charset="0"/>
              </a:rPr>
              <a:t>    {</a:t>
            </a:r>
          </a:p>
          <a:p>
            <a:r>
              <a:rPr lang="en-US" sz="1500" dirty="0">
                <a:solidFill>
                  <a:schemeClr val="tx1"/>
                </a:solidFill>
                <a:latin typeface="Cascadia Mono" panose="020B0609020000020004" pitchFamily="49" charset="0"/>
              </a:rPr>
              <a:t>        get</a:t>
            </a:r>
          </a:p>
          <a:p>
            <a:r>
              <a:rPr lang="en-US" sz="1500" dirty="0">
                <a:solidFill>
                  <a:schemeClr val="tx1"/>
                </a:solidFill>
                <a:latin typeface="Cascadia Mono" panose="020B0609020000020004" pitchFamily="49" charset="0"/>
              </a:rPr>
              <a:t>        {</a:t>
            </a:r>
          </a:p>
          <a:p>
            <a:r>
              <a:rPr lang="en-US" sz="1500" dirty="0">
                <a:solidFill>
                  <a:schemeClr val="tx1"/>
                </a:solidFill>
                <a:latin typeface="Cascadia Mono" panose="020B0609020000020004" pitchFamily="49" charset="0"/>
              </a:rPr>
              <a:t>            return _name;</a:t>
            </a:r>
          </a:p>
          <a:p>
            <a:r>
              <a:rPr lang="en-US" sz="1500" dirty="0">
                <a:solidFill>
                  <a:schemeClr val="tx1"/>
                </a:solidFill>
                <a:latin typeface="Cascadia Mono" panose="020B0609020000020004" pitchFamily="49" charset="0"/>
              </a:rPr>
              <a:t>        }</a:t>
            </a:r>
          </a:p>
          <a:p>
            <a:r>
              <a:rPr lang="en-US" sz="1500" dirty="0">
                <a:solidFill>
                  <a:schemeClr val="tx1"/>
                </a:solidFill>
                <a:latin typeface="Cascadia Mono" panose="020B0609020000020004" pitchFamily="49" charset="0"/>
              </a:rPr>
              <a:t>        set</a:t>
            </a:r>
          </a:p>
          <a:p>
            <a:r>
              <a:rPr lang="en-US" sz="1500" dirty="0">
                <a:solidFill>
                  <a:schemeClr val="tx1"/>
                </a:solidFill>
                <a:latin typeface="Cascadia Mono" panose="020B0609020000020004" pitchFamily="49" charset="0"/>
              </a:rPr>
              <a:t>        {</a:t>
            </a:r>
          </a:p>
          <a:p>
            <a:r>
              <a:rPr lang="en-US" sz="1500" dirty="0">
                <a:solidFill>
                  <a:schemeClr val="tx1"/>
                </a:solidFill>
                <a:latin typeface="Cascadia Mono" panose="020B0609020000020004" pitchFamily="49" charset="0"/>
              </a:rPr>
              <a:t>            _name = value;</a:t>
            </a:r>
          </a:p>
          <a:p>
            <a:r>
              <a:rPr lang="en-US" sz="1500" dirty="0">
                <a:solidFill>
                  <a:schemeClr val="tx1"/>
                </a:solidFill>
                <a:latin typeface="Cascadia Mono" panose="020B0609020000020004" pitchFamily="49" charset="0"/>
              </a:rPr>
              <a:t>        }</a:t>
            </a:r>
          </a:p>
          <a:p>
            <a:r>
              <a:rPr lang="en-US" sz="1500" dirty="0">
                <a:solidFill>
                  <a:schemeClr val="tx1"/>
                </a:solidFill>
                <a:latin typeface="Cascadia Mono" panose="020B0609020000020004" pitchFamily="49" charset="0"/>
              </a:rPr>
              <a:t>    }</a:t>
            </a:r>
          </a:p>
          <a:p>
            <a:r>
              <a:rPr lang="en-US" sz="1500" dirty="0">
                <a:solidFill>
                  <a:schemeClr val="tx1"/>
                </a:solidFill>
                <a:latin typeface="Cascadia Mono" panose="020B0609020000020004" pitchFamily="49" charset="0"/>
              </a:rPr>
              <a:t>}</a:t>
            </a:r>
            <a:endParaRPr lang="en-US" sz="1500" dirty="0">
              <a:solidFill>
                <a:schemeClr val="tx1"/>
              </a:solidFill>
            </a:endParaRPr>
          </a:p>
        </p:txBody>
      </p:sp>
    </p:spTree>
    <p:extLst>
      <p:ext uri="{BB962C8B-B14F-4D97-AF65-F5344CB8AC3E}">
        <p14:creationId xmlns:p14="http://schemas.microsoft.com/office/powerpoint/2010/main" val="285701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784"/>
            <a:ext cx="8229600" cy="123107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Setting the </a:t>
            </a:r>
            <a:r>
              <a:rPr lang="en-IN" altLang="en-US" dirty="0">
                <a:latin typeface="Courier New" panose="02070309020205020404" pitchFamily="49" charset="0"/>
                <a:ea typeface="+mj-ea"/>
                <a:cs typeface="Courier New" panose="02070309020205020404" pitchFamily="49" charset="0"/>
              </a:rPr>
              <a:t>my</a:t>
            </a:r>
            <a:r>
              <a:rPr lang="en-IN" altLang="en-US" sz="100" dirty="0">
                <a:latin typeface="Courier New" panose="02070309020205020404" pitchFamily="49" charset="0"/>
                <a:ea typeface="+mj-ea"/>
                <a:cs typeface="Courier New" panose="02070309020205020404" pitchFamily="49" charset="0"/>
              </a:rPr>
              <a:t> </a:t>
            </a:r>
            <a:r>
              <a:rPr lang="en-IN" altLang="en-US" dirty="0">
                <a:latin typeface="Courier New" panose="02070309020205020404" pitchFamily="49" charset="0"/>
                <a:ea typeface="+mj-ea"/>
                <a:cs typeface="Courier New" panose="02070309020205020404" pitchFamily="49" charset="0"/>
              </a:rPr>
              <a:t>Dog</a:t>
            </a:r>
            <a:r>
              <a:rPr lang="en-IN" altLang="en-US" dirty="0">
                <a:latin typeface="Consolas" panose="020B0609020204030204" pitchFamily="49" charset="0"/>
                <a:ea typeface="+mj-ea"/>
                <a:cs typeface="Arial"/>
              </a:rPr>
              <a:t> </a:t>
            </a:r>
            <a:r>
              <a:rPr lang="en-IN" altLang="en-US" dirty="0">
                <a:latin typeface="Times New Roman" panose="02020603050405020304" pitchFamily="18" charset="0"/>
                <a:ea typeface="+mj-ea"/>
                <a:cs typeface="Arial"/>
              </a:rPr>
              <a:t>Object’s </a:t>
            </a:r>
            <a:r>
              <a:rPr lang="en-IN" altLang="en-US" dirty="0">
                <a:latin typeface="Courier New" panose="02070309020205020404" pitchFamily="49" charset="0"/>
                <a:ea typeface="+mj-ea"/>
                <a:cs typeface="Courier New" panose="02070309020205020404" pitchFamily="49" charset="0"/>
              </a:rPr>
              <a:t>Name</a:t>
            </a:r>
            <a:r>
              <a:rPr lang="en-IN" altLang="en-US" dirty="0">
                <a:latin typeface="Times New Roman" panose="02020603050405020304" pitchFamily="18" charset="0"/>
                <a:ea typeface="+mj-ea"/>
                <a:cs typeface="Arial"/>
              </a:rPr>
              <a:t> Property to </a:t>
            </a:r>
            <a:r>
              <a:rPr lang="en-IN" altLang="en-US" dirty="0">
                <a:latin typeface="Courier New" panose="02070309020205020404" pitchFamily="49" charset="0"/>
                <a:ea typeface="+mj-ea"/>
                <a:cs typeface="Courier New" panose="02070309020205020404" pitchFamily="49" charset="0"/>
              </a:rPr>
              <a:t>“Fido”</a:t>
            </a:r>
            <a:endParaRPr lang="en-US" altLang="en-US" dirty="0">
              <a:latin typeface="Courier New" panose="02070309020205020404" pitchFamily="49" charset="0"/>
              <a:ea typeface="+mj-ea"/>
              <a:cs typeface="Courier New" panose="02070309020205020404" pitchFamily="49" charset="0"/>
            </a:endParaRPr>
          </a:p>
        </p:txBody>
      </p:sp>
      <p:pic>
        <p:nvPicPr>
          <p:cNvPr id="13" name="Picture 12" descr="The code has 13 lines, as follows. Line 1. forward slash forward slash Name property. Line 2. Public string name. Line 3. left brace. Line 4, indented. get. Line 5, indented. left brace. Line 6, indented twice. Return space underscore name semicolon. Line 7, indented. right brace. Line 8. Blank. Line 9, indented. set. Line 10, indented. left brace. Line 11, indented twice. Underscore name = value semicolon. Line 12, indented. right brace. Line 13. right brace. To the left of the code, an arrow points to line 9 with the text my dog period name = double quote Fido double quote semicolon. To the right of the code, an arrow points from line 11 to a rectangle with rounded edges. Above the rectangle is written Pet object. Inside the rectangle it says underscore name and next to that is a smaller rectangle with double quote Fido double quote inside."/>
          <p:cNvPicPr>
            <a:picLocks noChangeAspect="1"/>
          </p:cNvPicPr>
          <p:nvPr/>
        </p:nvPicPr>
        <p:blipFill rotWithShape="1">
          <a:blip r:embed="rId2"/>
          <a:srcRect l="1168" t="1946" b="2701"/>
          <a:stretch/>
        </p:blipFill>
        <p:spPr>
          <a:xfrm>
            <a:off x="582984" y="1965295"/>
            <a:ext cx="7978033" cy="3870383"/>
          </a:xfrm>
          <a:prstGeom prst="rect">
            <a:avLst/>
          </a:prstGeom>
        </p:spPr>
      </p:pic>
    </p:spTree>
    <p:extLst>
      <p:ext uri="{BB962C8B-B14F-4D97-AF65-F5344CB8AC3E}">
        <p14:creationId xmlns:p14="http://schemas.microsoft.com/office/powerpoint/2010/main" val="216214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The Backing Field</a:t>
            </a:r>
          </a:p>
        </p:txBody>
      </p:sp>
      <p:sp>
        <p:nvSpPr>
          <p:cNvPr id="3" name="Text Placeholder 2"/>
          <p:cNvSpPr>
            <a:spLocks noGrp="1"/>
          </p:cNvSpPr>
          <p:nvPr>
            <p:ph type="body" idx="1"/>
          </p:nvPr>
        </p:nvSpPr>
        <p:spPr>
          <a:xfrm>
            <a:off x="457200" y="1600200"/>
            <a:ext cx="8229600" cy="3524011"/>
          </a:xfrm>
        </p:spPr>
        <p:txBody>
          <a:bodyPr wrap="square" lIns="91425" tIns="91425" rIns="91425" bIns="91425">
            <a:spAutoFit/>
          </a:bodyPr>
          <a:lstStyle/>
          <a:p>
            <a:pPr fontAlgn="base">
              <a:spcAft>
                <a:spcPct val="0"/>
              </a:spcAft>
            </a:pPr>
            <a:r>
              <a:rPr lang="en-US" altLang="en-US" sz="2400" dirty="0">
                <a:solidFill>
                  <a:srgbClr val="000000"/>
                </a:solidFill>
                <a:latin typeface="Arial (Body)"/>
                <a:ea typeface="+mn-ea"/>
              </a:rPr>
              <a:t>The </a:t>
            </a:r>
            <a:r>
              <a:rPr lang="en-US" altLang="en-US" sz="2400" b="1" dirty="0">
                <a:solidFill>
                  <a:srgbClr val="000000"/>
                </a:solidFill>
                <a:latin typeface="Arial (Body)"/>
                <a:ea typeface="+mn-ea"/>
              </a:rPr>
              <a:t>private backing field </a:t>
            </a:r>
            <a:r>
              <a:rPr lang="en-US" altLang="en-US" sz="2400" dirty="0">
                <a:solidFill>
                  <a:srgbClr val="000000"/>
                </a:solidFill>
                <a:latin typeface="Arial (Body)"/>
                <a:ea typeface="+mn-ea"/>
              </a:rPr>
              <a:t>is a variable that stores a value assigned to the property which the backing field is associated with.</a:t>
            </a:r>
          </a:p>
          <a:p>
            <a:pPr fontAlgn="base">
              <a:spcAft>
                <a:spcPct val="0"/>
              </a:spcAft>
            </a:pPr>
            <a:r>
              <a:rPr lang="en-US" altLang="en-US" sz="2400" dirty="0">
                <a:solidFill>
                  <a:srgbClr val="000000"/>
                </a:solidFill>
                <a:latin typeface="Arial (Body)"/>
                <a:ea typeface="+mn-ea"/>
              </a:rPr>
              <a:t>It is declared to be </a:t>
            </a:r>
            <a:r>
              <a:rPr lang="en-US" altLang="en-US" sz="2400" dirty="0">
                <a:solidFill>
                  <a:srgbClr val="000000"/>
                </a:solidFill>
                <a:latin typeface="Courier New" panose="02070309020205020404" pitchFamily="49" charset="0"/>
                <a:ea typeface="+mn-ea"/>
                <a:cs typeface="Courier New" panose="02070309020205020404" pitchFamily="49" charset="0"/>
              </a:rPr>
              <a:t>private</a:t>
            </a:r>
            <a:r>
              <a:rPr lang="en-US" altLang="en-US" sz="2400" dirty="0">
                <a:solidFill>
                  <a:srgbClr val="000000"/>
                </a:solidFill>
                <a:latin typeface="Arial (Body)"/>
                <a:ea typeface="+mn-ea"/>
              </a:rPr>
              <a:t> to protect it from accidental corruption.</a:t>
            </a:r>
          </a:p>
          <a:p>
            <a:pPr fontAlgn="base">
              <a:spcAft>
                <a:spcPct val="0"/>
              </a:spcAft>
            </a:pPr>
            <a:r>
              <a:rPr lang="en-US" altLang="en-US" sz="2400" dirty="0">
                <a:solidFill>
                  <a:srgbClr val="000000"/>
                </a:solidFill>
                <a:latin typeface="Arial (Body)"/>
                <a:ea typeface="+mn-ea"/>
              </a:rPr>
              <a:t>If a backing field is </a:t>
            </a:r>
            <a:r>
              <a:rPr lang="en-US" altLang="en-US" sz="2400" dirty="0">
                <a:solidFill>
                  <a:srgbClr val="000000"/>
                </a:solidFill>
                <a:latin typeface="Courier New" panose="02070309020205020404" pitchFamily="49" charset="0"/>
                <a:ea typeface="+mn-ea"/>
                <a:cs typeface="Courier New" panose="02070309020205020404" pitchFamily="49" charset="0"/>
              </a:rPr>
              <a:t>public</a:t>
            </a:r>
            <a:r>
              <a:rPr lang="en-US" altLang="en-US" sz="2400" dirty="0">
                <a:solidFill>
                  <a:srgbClr val="000000"/>
                </a:solidFill>
                <a:latin typeface="Arial (Body)"/>
                <a:ea typeface="+mn-ea"/>
              </a:rPr>
              <a:t>, it can then be accessible directly by code outside the class without the need for accessors.</a:t>
            </a:r>
          </a:p>
        </p:txBody>
      </p:sp>
    </p:spTree>
    <p:extLst>
      <p:ext uri="{BB962C8B-B14F-4D97-AF65-F5344CB8AC3E}">
        <p14:creationId xmlns:p14="http://schemas.microsoft.com/office/powerpoint/2010/main" val="319371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88" y="812184"/>
            <a:ext cx="8229600" cy="707856"/>
          </a:xfrm>
        </p:spPr>
        <p:txBody>
          <a:bodyPr tIns="91425">
            <a:spAutoFit/>
          </a:bodyPr>
          <a:lstStyle/>
          <a:p>
            <a:pPr lvl="0" fontAlgn="base">
              <a:spcBef>
                <a:spcPct val="0"/>
              </a:spcBef>
              <a:spcAft>
                <a:spcPct val="0"/>
              </a:spcAft>
              <a:buClrTx/>
            </a:pPr>
            <a:r>
              <a:rPr lang="en-US" altLang="en-US" dirty="0">
                <a:latin typeface="Courier New" panose="02070309020205020404" pitchFamily="49" charset="0"/>
                <a:ea typeface="+mj-ea"/>
                <a:cs typeface="Courier New" panose="02070309020205020404" pitchFamily="49" charset="0"/>
              </a:rPr>
              <a:t>get</a:t>
            </a:r>
            <a:r>
              <a:rPr lang="en-US" altLang="en-US" dirty="0">
                <a:latin typeface="Times New Roman" panose="02020603050405020304" pitchFamily="18" charset="0"/>
                <a:ea typeface="+mj-ea"/>
                <a:cs typeface="Arial"/>
              </a:rPr>
              <a:t> vs </a:t>
            </a:r>
            <a:r>
              <a:rPr lang="en-US" altLang="en-US" dirty="0">
                <a:latin typeface="Courier New" panose="02070309020205020404" pitchFamily="49" charset="0"/>
                <a:ea typeface="+mj-ea"/>
                <a:cs typeface="Courier New" panose="02070309020205020404" pitchFamily="49" charset="0"/>
              </a:rPr>
              <a:t>set</a:t>
            </a:r>
            <a:r>
              <a:rPr lang="en-US" altLang="en-US" dirty="0">
                <a:latin typeface="Times New Roman" panose="02020603050405020304" pitchFamily="18" charset="0"/>
                <a:ea typeface="+mj-ea"/>
                <a:cs typeface="Arial"/>
              </a:rPr>
              <a:t> Accessors</a:t>
            </a:r>
          </a:p>
        </p:txBody>
      </p:sp>
      <p:sp>
        <p:nvSpPr>
          <p:cNvPr id="3" name="Text Placeholder 2"/>
          <p:cNvSpPr>
            <a:spLocks noGrp="1"/>
          </p:cNvSpPr>
          <p:nvPr>
            <p:ph type="body" idx="1"/>
          </p:nvPr>
        </p:nvSpPr>
        <p:spPr>
          <a:xfrm>
            <a:off x="457200" y="1600200"/>
            <a:ext cx="8229600" cy="3562483"/>
          </a:xfrm>
        </p:spPr>
        <p:txBody>
          <a:bodyPr wrap="square" lIns="91425" tIns="91425" rIns="91425" bIns="91425">
            <a:spAutoFit/>
          </a:bodyPr>
          <a:lstStyle/>
          <a:p>
            <a:pPr lvl="0" fontAlgn="base">
              <a:spcAft>
                <a:spcPct val="0"/>
              </a:spcAft>
              <a:buFont typeface="Arial" panose="020B0604020202020204" pitchFamily="34" charset="0"/>
              <a:buChar char="•"/>
            </a:pPr>
            <a:r>
              <a:rPr lang="en-US" altLang="en-US" sz="2400" dirty="0">
                <a:solidFill>
                  <a:srgbClr val="000000"/>
                </a:solidFill>
                <a:latin typeface="Arial (Body)"/>
                <a:ea typeface="+mn-ea"/>
              </a:rPr>
              <a:t>The </a:t>
            </a:r>
            <a:r>
              <a:rPr lang="en-US" altLang="en-US" sz="2400" b="1" dirty="0">
                <a:solidFill>
                  <a:srgbClr val="000000"/>
                </a:solidFill>
                <a:latin typeface="Courier New" panose="02070309020205020404" pitchFamily="49" charset="0"/>
                <a:ea typeface="+mn-ea"/>
                <a:cs typeface="Courier New" panose="02070309020205020404" pitchFamily="49" charset="0"/>
              </a:rPr>
              <a:t>get</a:t>
            </a:r>
            <a:r>
              <a:rPr lang="en-US" altLang="en-US" sz="2400" dirty="0">
                <a:solidFill>
                  <a:srgbClr val="000000"/>
                </a:solidFill>
                <a:latin typeface="Arial (Body)"/>
                <a:ea typeface="+mn-ea"/>
              </a:rPr>
              <a:t> accessor, if not empty, is a method that returns the property’s value because it has a </a:t>
            </a:r>
            <a:r>
              <a:rPr lang="en-US" altLang="en-US" sz="2400" b="1" dirty="0">
                <a:solidFill>
                  <a:srgbClr val="000000"/>
                </a:solidFill>
                <a:latin typeface="Courier New" panose="02070309020205020404" pitchFamily="49" charset="0"/>
                <a:ea typeface="+mn-ea"/>
                <a:cs typeface="Courier New" panose="02070309020205020404" pitchFamily="49" charset="0"/>
              </a:rPr>
              <a:t>return</a:t>
            </a:r>
            <a:r>
              <a:rPr lang="en-US" altLang="en-US" sz="2400" dirty="0">
                <a:solidFill>
                  <a:srgbClr val="000000"/>
                </a:solidFill>
                <a:latin typeface="Arial (Body)"/>
                <a:ea typeface="+mn-ea"/>
              </a:rPr>
              <a:t> statement.</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It is executed whenever the property is read.</a:t>
            </a:r>
          </a:p>
          <a:p>
            <a:pPr lvl="0" fontAlgn="base">
              <a:spcAft>
                <a:spcPct val="0"/>
              </a:spcAft>
              <a:buFont typeface="Arial" panose="020B0604020202020204" pitchFamily="34" charset="0"/>
              <a:buChar char="•"/>
            </a:pPr>
            <a:r>
              <a:rPr lang="en-US" altLang="en-US" sz="2400" dirty="0">
                <a:solidFill>
                  <a:srgbClr val="000000"/>
                </a:solidFill>
                <a:latin typeface="Arial (Body)"/>
                <a:ea typeface="+mn-ea"/>
              </a:rPr>
              <a:t>The </a:t>
            </a:r>
            <a:r>
              <a:rPr lang="en-US" altLang="en-US" sz="2400" b="1" dirty="0">
                <a:solidFill>
                  <a:srgbClr val="000000"/>
                </a:solidFill>
                <a:latin typeface="Courier New" panose="02070309020205020404" pitchFamily="49" charset="0"/>
                <a:ea typeface="+mn-ea"/>
                <a:cs typeface="Courier New" panose="02070309020205020404" pitchFamily="49" charset="0"/>
              </a:rPr>
              <a:t>set</a:t>
            </a:r>
            <a:r>
              <a:rPr lang="en-US" altLang="en-US" sz="2400" dirty="0">
                <a:solidFill>
                  <a:srgbClr val="000000"/>
                </a:solidFill>
                <a:latin typeface="Arial (Body)"/>
                <a:ea typeface="+mn-ea"/>
              </a:rPr>
              <a:t> accessor, if not empty, gets the value stored in the backing field and assigns the value to the property</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It has an implicit parameter named </a:t>
            </a:r>
            <a:r>
              <a:rPr lang="en-US" altLang="en-US" sz="2400" b="1" dirty="0">
                <a:solidFill>
                  <a:srgbClr val="000000"/>
                </a:solidFill>
                <a:latin typeface="Courier New" panose="02070309020205020404" pitchFamily="49" charset="0"/>
                <a:ea typeface="+mn-ea"/>
                <a:cs typeface="Courier New" panose="02070309020205020404" pitchFamily="49" charset="0"/>
              </a:rPr>
              <a:t>value</a:t>
            </a:r>
            <a:r>
              <a:rPr lang="en-US" altLang="en-US" sz="2400" dirty="0">
                <a:solidFill>
                  <a:srgbClr val="000000"/>
                </a:solidFill>
                <a:latin typeface="Consolas" panose="020B0609020204030204" pitchFamily="49" charset="0"/>
              </a:rPr>
              <a:t>.</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It is executed whenever a value is assigned to the property.</a:t>
            </a:r>
          </a:p>
        </p:txBody>
      </p:sp>
    </p:spTree>
    <p:extLst>
      <p:ext uri="{BB962C8B-B14F-4D97-AF65-F5344CB8AC3E}">
        <p14:creationId xmlns:p14="http://schemas.microsoft.com/office/powerpoint/2010/main" val="17278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FEB2-21D8-D075-54A6-109886E581CC}"/>
              </a:ext>
            </a:extLst>
          </p:cNvPr>
          <p:cNvSpPr>
            <a:spLocks noGrp="1"/>
          </p:cNvSpPr>
          <p:nvPr>
            <p:ph type="title"/>
          </p:nvPr>
        </p:nvSpPr>
        <p:spPr/>
        <p:txBody>
          <a:bodyPr/>
          <a:lstStyle/>
          <a:p>
            <a:r>
              <a:rPr lang="en-US" dirty="0"/>
              <a:t>Referring to a Property Inside the Class</a:t>
            </a:r>
          </a:p>
        </p:txBody>
      </p:sp>
      <p:sp>
        <p:nvSpPr>
          <p:cNvPr id="3" name="Text Placeholder 2">
            <a:extLst>
              <a:ext uri="{FF2B5EF4-FFF2-40B4-BE49-F238E27FC236}">
                <a16:creationId xmlns:a16="http://schemas.microsoft.com/office/drawing/2014/main" id="{D6A66697-3872-8A52-2093-19F359F5A571}"/>
              </a:ext>
            </a:extLst>
          </p:cNvPr>
          <p:cNvSpPr>
            <a:spLocks noGrp="1"/>
          </p:cNvSpPr>
          <p:nvPr>
            <p:ph type="body" idx="1"/>
          </p:nvPr>
        </p:nvSpPr>
        <p:spPr>
          <a:xfrm>
            <a:off x="457200" y="1600200"/>
            <a:ext cx="8229600" cy="1022927"/>
          </a:xfrm>
        </p:spPr>
        <p:txBody>
          <a:bodyPr/>
          <a:lstStyle/>
          <a:p>
            <a:r>
              <a:rPr lang="en-US" dirty="0"/>
              <a:t>Sometimes a class needs to work with its own properties. </a:t>
            </a:r>
          </a:p>
          <a:p>
            <a:r>
              <a:rPr lang="en-US" dirty="0"/>
              <a:t>When this is the case, the method can either work with the property by its name, or with the property's backing field. </a:t>
            </a:r>
          </a:p>
        </p:txBody>
      </p:sp>
      <p:sp>
        <p:nvSpPr>
          <p:cNvPr id="4" name="TextBox 3">
            <a:extLst>
              <a:ext uri="{FF2B5EF4-FFF2-40B4-BE49-F238E27FC236}">
                <a16:creationId xmlns:a16="http://schemas.microsoft.com/office/drawing/2014/main" id="{18241718-B092-3D18-E628-3F6DBBC4D3C1}"/>
              </a:ext>
            </a:extLst>
          </p:cNvPr>
          <p:cNvSpPr txBox="1"/>
          <p:nvPr/>
        </p:nvSpPr>
        <p:spPr>
          <a:xfrm>
            <a:off x="521855" y="2822931"/>
            <a:ext cx="3560618" cy="3539430"/>
          </a:xfrm>
          <a:prstGeom prst="rect">
            <a:avLst/>
          </a:prstGeom>
          <a:solidFill>
            <a:schemeClr val="lt1"/>
          </a:solidFill>
          <a:ln>
            <a:solidFill>
              <a:schemeClr val="tx1"/>
            </a:solidFill>
          </a:ln>
        </p:spPr>
        <p:txBody>
          <a:bodyPr wrap="square" rtlCol="0">
            <a:spAutoFit/>
          </a:bodyPr>
          <a:lstStyle/>
          <a:p>
            <a:r>
              <a:rPr lang="en-US" dirty="0">
                <a:latin typeface="Cascadia Code" panose="020B0609020000020004" pitchFamily="49" charset="0"/>
                <a:cs typeface="Cascadia Code" panose="020B0609020000020004" pitchFamily="49" charset="0"/>
              </a:rPr>
              <a:t>class Car</a:t>
            </a: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private int _speed;</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public Car()</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Speed = 0;</a:t>
            </a:r>
          </a:p>
          <a:p>
            <a:r>
              <a:rPr lang="en-US" dirty="0">
                <a:latin typeface="Cascadia Code" panose="020B0609020000020004" pitchFamily="49" charset="0"/>
                <a:cs typeface="Cascadia Code" panose="020B0609020000020004" pitchFamily="49" charset="0"/>
              </a:rPr>
              <a:t>    }</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public int Speed</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get { return _speed; }</a:t>
            </a:r>
          </a:p>
          <a:p>
            <a:r>
              <a:rPr lang="en-US" dirty="0">
                <a:latin typeface="Cascadia Code" panose="020B0609020000020004" pitchFamily="49" charset="0"/>
                <a:cs typeface="Cascadia Code" panose="020B0609020000020004" pitchFamily="49" charset="0"/>
              </a:rPr>
              <a:t>        set { _speed = value; }</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a:t>
            </a:r>
          </a:p>
          <a:p>
            <a:endParaRPr lang="en-US" dirty="0">
              <a:latin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56E40383-DE0F-CA7F-66DC-C48D8DFEB08C}"/>
              </a:ext>
            </a:extLst>
          </p:cNvPr>
          <p:cNvSpPr txBox="1"/>
          <p:nvPr/>
        </p:nvSpPr>
        <p:spPr>
          <a:xfrm>
            <a:off x="4572000" y="2821709"/>
            <a:ext cx="3560618" cy="3539430"/>
          </a:xfrm>
          <a:prstGeom prst="rect">
            <a:avLst/>
          </a:prstGeom>
          <a:solidFill>
            <a:schemeClr val="lt1"/>
          </a:solidFill>
          <a:ln>
            <a:solidFill>
              <a:schemeClr val="tx1"/>
            </a:solidFill>
          </a:ln>
        </p:spPr>
        <p:txBody>
          <a:bodyPr wrap="square" rtlCol="0">
            <a:spAutoFit/>
          </a:bodyPr>
          <a:lstStyle/>
          <a:p>
            <a:r>
              <a:rPr lang="en-US" dirty="0">
                <a:latin typeface="Cascadia Code" panose="020B0609020000020004" pitchFamily="49" charset="0"/>
                <a:cs typeface="Cascadia Code" panose="020B0609020000020004" pitchFamily="49" charset="0"/>
              </a:rPr>
              <a:t>class Car</a:t>
            </a: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private int _speed;</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public Car()</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_speed = 0;</a:t>
            </a:r>
          </a:p>
          <a:p>
            <a:r>
              <a:rPr lang="en-US" dirty="0">
                <a:latin typeface="Cascadia Code" panose="020B0609020000020004" pitchFamily="49" charset="0"/>
                <a:cs typeface="Cascadia Code" panose="020B0609020000020004" pitchFamily="49" charset="0"/>
              </a:rPr>
              <a:t>    }</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public int Speed</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get { return _speed; }</a:t>
            </a:r>
          </a:p>
          <a:p>
            <a:r>
              <a:rPr lang="en-US" dirty="0">
                <a:latin typeface="Cascadia Code" panose="020B0609020000020004" pitchFamily="49" charset="0"/>
                <a:cs typeface="Cascadia Code" panose="020B0609020000020004" pitchFamily="49" charset="0"/>
              </a:rPr>
              <a:t>        set { _speed = value; }</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a:t>
            </a:r>
          </a:p>
          <a:p>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686893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Read-Only Properties </a:t>
            </a:r>
            <a:r>
              <a:rPr lang="en-US" altLang="en-US" sz="2000" b="0" dirty="0">
                <a:latin typeface="Times New Roman" panose="02020603050405020304" pitchFamily="18" charset="0"/>
                <a:ea typeface="+mj-ea"/>
                <a:cs typeface="Arial"/>
              </a:rPr>
              <a:t>(1 of 2)</a:t>
            </a:r>
            <a:endParaRPr lang="en-US" altLang="en-US" b="0"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0"/>
            <a:ext cx="8229600" cy="2750127"/>
          </a:xfrm>
        </p:spPr>
        <p:txBody>
          <a:bodyPr/>
          <a:lstStyle/>
          <a:p>
            <a:pPr lvl="0" fontAlgn="base">
              <a:spcAft>
                <a:spcPct val="0"/>
              </a:spcAft>
            </a:pPr>
            <a:r>
              <a:rPr lang="en-US" altLang="en-US" sz="2000" dirty="0">
                <a:solidFill>
                  <a:srgbClr val="000000"/>
                </a:solidFill>
                <a:latin typeface="Arial (Body)"/>
              </a:rPr>
              <a:t>A read-only property can be read, but it cannot be modified.</a:t>
            </a:r>
          </a:p>
          <a:p>
            <a:pPr lvl="0" fontAlgn="base">
              <a:spcAft>
                <a:spcPct val="0"/>
              </a:spcAft>
            </a:pPr>
            <a:r>
              <a:rPr lang="en-US" altLang="en-US" sz="2000" dirty="0">
                <a:solidFill>
                  <a:srgbClr val="000000"/>
                </a:solidFill>
                <a:latin typeface="Arial (Body)"/>
              </a:rPr>
              <a:t>To set a read-only property:</a:t>
            </a:r>
          </a:p>
          <a:p>
            <a:pPr lvl="1" fontAlgn="base">
              <a:spcAft>
                <a:spcPct val="0"/>
              </a:spcAft>
            </a:pPr>
            <a:r>
              <a:rPr lang="en-US" altLang="en-US" sz="2000" dirty="0">
                <a:solidFill>
                  <a:srgbClr val="000000"/>
                </a:solidFill>
                <a:latin typeface="Arial (Body)"/>
              </a:rPr>
              <a:t>Use the </a:t>
            </a:r>
            <a:r>
              <a:rPr lang="en-US" altLang="en-US" sz="2000" dirty="0" err="1">
                <a:solidFill>
                  <a:srgbClr val="000000"/>
                </a:solidFill>
                <a:latin typeface="Cascadia Code" panose="020B0609020000020004" pitchFamily="49" charset="0"/>
                <a:cs typeface="Cascadia Code" panose="020B0609020000020004" pitchFamily="49" charset="0"/>
              </a:rPr>
              <a:t>readonly</a:t>
            </a:r>
            <a:r>
              <a:rPr lang="en-US" altLang="en-US" sz="2000" dirty="0">
                <a:solidFill>
                  <a:srgbClr val="000000"/>
                </a:solidFill>
                <a:latin typeface="Arial (Body)"/>
              </a:rPr>
              <a:t> keyword in the declaration of the backing field</a:t>
            </a:r>
          </a:p>
          <a:p>
            <a:pPr lvl="1" fontAlgn="base">
              <a:spcAft>
                <a:spcPct val="0"/>
              </a:spcAft>
            </a:pPr>
            <a:r>
              <a:rPr lang="en-US" altLang="en-US" sz="2000" dirty="0">
                <a:solidFill>
                  <a:srgbClr val="000000"/>
                </a:solidFill>
                <a:latin typeface="Arial (Body)"/>
              </a:rPr>
              <a:t>Do not write a </a:t>
            </a:r>
            <a:r>
              <a:rPr lang="en-US" altLang="en-US" sz="2000" dirty="0">
                <a:solidFill>
                  <a:srgbClr val="000000"/>
                </a:solidFill>
                <a:latin typeface="Cascadia Code" panose="020B0609020000020004" pitchFamily="49" charset="0"/>
                <a:cs typeface="Cascadia Code" panose="020B0609020000020004" pitchFamily="49" charset="0"/>
              </a:rPr>
              <a:t>set</a:t>
            </a:r>
            <a:r>
              <a:rPr lang="en-US" altLang="en-US" sz="2000" dirty="0">
                <a:solidFill>
                  <a:srgbClr val="000000"/>
                </a:solidFill>
                <a:latin typeface="Arial (Body)"/>
              </a:rPr>
              <a:t> accessor for the property</a:t>
            </a:r>
          </a:p>
        </p:txBody>
      </p:sp>
    </p:spTree>
    <p:extLst>
      <p:ext uri="{BB962C8B-B14F-4D97-AF65-F5344CB8AC3E}">
        <p14:creationId xmlns:p14="http://schemas.microsoft.com/office/powerpoint/2010/main" val="367461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Introduction to Classes</a:t>
            </a:r>
          </a:p>
        </p:txBody>
      </p:sp>
      <p:sp>
        <p:nvSpPr>
          <p:cNvPr id="3" name="Text Placeholder 2"/>
          <p:cNvSpPr>
            <a:spLocks noGrp="1"/>
          </p:cNvSpPr>
          <p:nvPr>
            <p:ph type="body" idx="1"/>
          </p:nvPr>
        </p:nvSpPr>
        <p:spPr>
          <a:xfrm>
            <a:off x="457200" y="1600200"/>
            <a:ext cx="8229600" cy="3447067"/>
          </a:xfrm>
        </p:spPr>
        <p:txBody>
          <a:bodyPr wrap="square" lIns="91425" tIns="91425" rIns="91425" bIns="91425">
            <a:spAutoFit/>
          </a:bodyPr>
          <a:lstStyle/>
          <a:p>
            <a:pPr fontAlgn="base">
              <a:spcAft>
                <a:spcPct val="0"/>
              </a:spcAft>
            </a:pPr>
            <a:r>
              <a:rPr lang="en-US" altLang="en-US" sz="2400" dirty="0">
                <a:solidFill>
                  <a:srgbClr val="000000"/>
                </a:solidFill>
                <a:latin typeface="Arial (Body)"/>
                <a:ea typeface="+mn-ea"/>
              </a:rPr>
              <a:t>A </a:t>
            </a:r>
            <a:r>
              <a:rPr lang="en-US" altLang="en-US" sz="2400" b="1" dirty="0">
                <a:solidFill>
                  <a:srgbClr val="000000"/>
                </a:solidFill>
                <a:latin typeface="Arial (Body)"/>
                <a:ea typeface="+mn-ea"/>
              </a:rPr>
              <a:t>class</a:t>
            </a:r>
            <a:r>
              <a:rPr lang="en-US" altLang="en-US" sz="2400" dirty="0">
                <a:solidFill>
                  <a:srgbClr val="000000"/>
                </a:solidFill>
                <a:latin typeface="Arial (Body)"/>
                <a:ea typeface="+mn-ea"/>
              </a:rPr>
              <a:t> is the blueprint for an object.</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It describes a particular type of object, yet it is not an object.</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It specifies the fields and methods a particular type of object can have.</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One or more object can be created from the class.</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Each object created from a class is called an </a:t>
            </a:r>
            <a:r>
              <a:rPr lang="en-US" altLang="en-US" sz="2400" b="1" dirty="0">
                <a:solidFill>
                  <a:srgbClr val="000000"/>
                </a:solidFill>
                <a:latin typeface="Arial (Body)"/>
              </a:rPr>
              <a:t>instance</a:t>
            </a:r>
            <a:r>
              <a:rPr lang="en-US" altLang="en-US" sz="2400" dirty="0">
                <a:solidFill>
                  <a:srgbClr val="000000"/>
                </a:solidFill>
                <a:latin typeface="Arial (Body)"/>
              </a:rPr>
              <a:t> of the class.</a:t>
            </a:r>
          </a:p>
        </p:txBody>
      </p:sp>
    </p:spTree>
    <p:extLst>
      <p:ext uri="{BB962C8B-B14F-4D97-AF65-F5344CB8AC3E}">
        <p14:creationId xmlns:p14="http://schemas.microsoft.com/office/powerpoint/2010/main" val="133843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Read-Only Properties </a:t>
            </a:r>
            <a:r>
              <a:rPr lang="en-US" altLang="en-US" sz="2000" b="0" dirty="0">
                <a:latin typeface="Times New Roman" panose="02020603050405020304" pitchFamily="18" charset="0"/>
                <a:ea typeface="+mj-ea"/>
                <a:cs typeface="Arial"/>
              </a:rPr>
              <a:t>(2 of 2)</a:t>
            </a:r>
            <a:endParaRPr lang="en-US" alt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333432"/>
            <a:ext cx="8229600" cy="598055"/>
          </a:xfrm>
        </p:spPr>
        <p:txBody>
          <a:bodyPr/>
          <a:lstStyle/>
          <a:p>
            <a:pPr marL="312750" indent="-342900" fontAlgn="base">
              <a:spcAft>
                <a:spcPct val="0"/>
              </a:spcAft>
            </a:pPr>
            <a:r>
              <a:rPr lang="en-US" altLang="en-US" sz="2400" dirty="0">
                <a:solidFill>
                  <a:srgbClr val="000000"/>
                </a:solidFill>
                <a:latin typeface="Arial (Body)"/>
              </a:rPr>
              <a:t>Example:</a:t>
            </a:r>
          </a:p>
        </p:txBody>
      </p:sp>
      <p:sp>
        <p:nvSpPr>
          <p:cNvPr id="3" name="TextBox 2">
            <a:extLst>
              <a:ext uri="{FF2B5EF4-FFF2-40B4-BE49-F238E27FC236}">
                <a16:creationId xmlns:a16="http://schemas.microsoft.com/office/drawing/2014/main" id="{CE5B6A77-1DFF-1D8A-D093-81B0CE056F6F}"/>
              </a:ext>
            </a:extLst>
          </p:cNvPr>
          <p:cNvSpPr txBox="1"/>
          <p:nvPr/>
        </p:nvSpPr>
        <p:spPr>
          <a:xfrm>
            <a:off x="1219200" y="1952269"/>
            <a:ext cx="5560291" cy="4247317"/>
          </a:xfrm>
          <a:prstGeom prst="rect">
            <a:avLst/>
          </a:prstGeom>
          <a:noFill/>
        </p:spPr>
        <p:txBody>
          <a:bodyPr wrap="square" rtlCol="0">
            <a:spAutoFit/>
          </a:bodyPr>
          <a:lstStyle/>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class Pet</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private </a:t>
            </a:r>
            <a:r>
              <a:rPr lang="en-US" sz="1600" dirty="0" err="1">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readonly</a:t>
            </a: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string _name;</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Pet()</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_name = "Fido";</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public string Name</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get</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return _name;</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pPr marL="0" marR="0">
              <a:spcBef>
                <a:spcPts val="0"/>
              </a:spcBef>
              <a:spcAft>
                <a:spcPts val="0"/>
              </a:spcAft>
            </a:pPr>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   }   </a:t>
            </a:r>
            <a:endParaRPr lang="en-US" sz="1600" dirty="0">
              <a:effectLst/>
              <a:latin typeface="Cascadia Code" panose="020B0609020000020004" pitchFamily="49" charset="0"/>
              <a:ea typeface="Calibri" panose="020F0502020204030204" pitchFamily="34" charset="0"/>
              <a:cs typeface="Cascadia Code" panose="020B0609020000020004" pitchFamily="49" charset="0"/>
            </a:endParaRPr>
          </a:p>
          <a:p>
            <a:r>
              <a:rPr lang="en-US" sz="1600" dirty="0">
                <a:solidFill>
                  <a:srgbClr val="000000"/>
                </a:solidFill>
                <a:effectLst/>
                <a:latin typeface="Cascadia Code" panose="020B0609020000020004" pitchFamily="49" charset="0"/>
                <a:ea typeface="Calibri" panose="020F0502020204030204" pitchFamily="34" charset="0"/>
                <a:cs typeface="Cascadia Code" panose="020B0609020000020004" pitchFamily="49" charset="0"/>
              </a:rPr>
              <a:t>}</a:t>
            </a:r>
            <a:endParaRPr lang="en-US" sz="12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37022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4049-8501-C95E-E54F-6C7A4C60D901}"/>
              </a:ext>
            </a:extLst>
          </p:cNvPr>
          <p:cNvSpPr>
            <a:spLocks noGrp="1"/>
          </p:cNvSpPr>
          <p:nvPr>
            <p:ph type="title"/>
          </p:nvPr>
        </p:nvSpPr>
        <p:spPr/>
        <p:txBody>
          <a:bodyPr/>
          <a:lstStyle/>
          <a:p>
            <a:r>
              <a:rPr lang="en-US" dirty="0"/>
              <a:t>Private </a:t>
            </a:r>
            <a:r>
              <a:rPr lang="en-US" dirty="0">
                <a:latin typeface="Cascadia Code" panose="020B0609020000020004" pitchFamily="49" charset="0"/>
                <a:cs typeface="Cascadia Code" panose="020B0609020000020004" pitchFamily="49" charset="0"/>
              </a:rPr>
              <a:t>set</a:t>
            </a:r>
            <a:r>
              <a:rPr lang="en-US" dirty="0"/>
              <a:t> Accessors </a:t>
            </a:r>
            <a:r>
              <a:rPr lang="en-US" altLang="en-US" sz="2000" b="0" dirty="0">
                <a:latin typeface="Times New Roman" panose="02020603050405020304" pitchFamily="18" charset="0"/>
                <a:ea typeface="+mj-ea"/>
                <a:cs typeface="Arial"/>
              </a:rPr>
              <a:t>(1 of 2)</a:t>
            </a:r>
            <a:endParaRPr lang="en-US" b="0" dirty="0"/>
          </a:p>
        </p:txBody>
      </p:sp>
      <p:sp>
        <p:nvSpPr>
          <p:cNvPr id="3" name="Text Placeholder 2">
            <a:extLst>
              <a:ext uri="{FF2B5EF4-FFF2-40B4-BE49-F238E27FC236}">
                <a16:creationId xmlns:a16="http://schemas.microsoft.com/office/drawing/2014/main" id="{D55959F9-228B-D766-4B08-CE6D21BA77C3}"/>
              </a:ext>
            </a:extLst>
          </p:cNvPr>
          <p:cNvSpPr>
            <a:spLocks noGrp="1"/>
          </p:cNvSpPr>
          <p:nvPr>
            <p:ph type="body" idx="1"/>
          </p:nvPr>
        </p:nvSpPr>
        <p:spPr/>
        <p:txBody>
          <a:bodyPr/>
          <a:lstStyle/>
          <a:p>
            <a:r>
              <a:rPr lang="en-US" sz="1800" dirty="0"/>
              <a:t>Sometimes you want a property to be read-only to code outside the class, but you want methods inside the class to be able to change the value of the property. </a:t>
            </a:r>
          </a:p>
          <a:p>
            <a:r>
              <a:rPr lang="en-US" sz="1800" dirty="0"/>
              <a:t>In these cases, you cannot use the </a:t>
            </a:r>
            <a:r>
              <a:rPr lang="en-US" sz="1800" dirty="0" err="1">
                <a:latin typeface="Cascadia Code" panose="020B0609020000020004" pitchFamily="49" charset="0"/>
                <a:cs typeface="Cascadia Code" panose="020B0609020000020004" pitchFamily="49" charset="0"/>
              </a:rPr>
              <a:t>readonly</a:t>
            </a:r>
            <a:r>
              <a:rPr lang="en-US" sz="1800" dirty="0"/>
              <a:t> keyword to declare the property's backing field.</a:t>
            </a:r>
          </a:p>
          <a:p>
            <a:pPr lvl="1"/>
            <a:r>
              <a:rPr lang="en-US" sz="1800" dirty="0"/>
              <a:t>A field that is declared </a:t>
            </a:r>
            <a:r>
              <a:rPr lang="en-US" sz="1800" dirty="0" err="1">
                <a:latin typeface="Cascadia Code" panose="020B0609020000020004" pitchFamily="49" charset="0"/>
                <a:cs typeface="Cascadia Code" panose="020B0609020000020004" pitchFamily="49" charset="0"/>
              </a:rPr>
              <a:t>readonly</a:t>
            </a:r>
            <a:r>
              <a:rPr lang="en-US" sz="1800" dirty="0"/>
              <a:t> can be assigned a value only at its declaration or in a constructor</a:t>
            </a:r>
          </a:p>
          <a:p>
            <a:r>
              <a:rPr lang="en-US" sz="1800" dirty="0"/>
              <a:t>Instead, give the property a private </a:t>
            </a:r>
            <a:r>
              <a:rPr lang="en-US" sz="1800" dirty="0">
                <a:latin typeface="Cascadia Code" panose="020B0609020000020004" pitchFamily="49" charset="0"/>
                <a:cs typeface="Cascadia Code" panose="020B0609020000020004" pitchFamily="49" charset="0"/>
              </a:rPr>
              <a:t>set</a:t>
            </a:r>
            <a:r>
              <a:rPr lang="en-US" sz="1800" dirty="0"/>
              <a:t> accessor.</a:t>
            </a:r>
          </a:p>
          <a:p>
            <a:r>
              <a:rPr lang="en-US" sz="1800" dirty="0"/>
              <a:t>A property's private </a:t>
            </a:r>
            <a:r>
              <a:rPr lang="en-US" sz="1800" dirty="0">
                <a:latin typeface="Cascadia Code" panose="020B0609020000020004" pitchFamily="49" charset="0"/>
                <a:cs typeface="Cascadia Code" panose="020B0609020000020004" pitchFamily="49" charset="0"/>
              </a:rPr>
              <a:t>set</a:t>
            </a:r>
            <a:r>
              <a:rPr lang="en-US" sz="1800" dirty="0"/>
              <a:t> accessor can be called only by code inside the same class as the property.</a:t>
            </a:r>
          </a:p>
          <a:p>
            <a:endParaRPr lang="en-US" sz="1800" dirty="0"/>
          </a:p>
        </p:txBody>
      </p:sp>
    </p:spTree>
    <p:extLst>
      <p:ext uri="{BB962C8B-B14F-4D97-AF65-F5344CB8AC3E}">
        <p14:creationId xmlns:p14="http://schemas.microsoft.com/office/powerpoint/2010/main" val="1969067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4049-8501-C95E-E54F-6C7A4C60D901}"/>
              </a:ext>
            </a:extLst>
          </p:cNvPr>
          <p:cNvSpPr>
            <a:spLocks noGrp="1"/>
          </p:cNvSpPr>
          <p:nvPr>
            <p:ph type="title"/>
          </p:nvPr>
        </p:nvSpPr>
        <p:spPr/>
        <p:txBody>
          <a:bodyPr/>
          <a:lstStyle/>
          <a:p>
            <a:r>
              <a:rPr lang="en-US" dirty="0"/>
              <a:t>Private </a:t>
            </a:r>
            <a:r>
              <a:rPr lang="en-US" dirty="0">
                <a:latin typeface="Cascadia Code" panose="020B0609020000020004" pitchFamily="49" charset="0"/>
                <a:cs typeface="Cascadia Code" panose="020B0609020000020004" pitchFamily="49" charset="0"/>
              </a:rPr>
              <a:t>set</a:t>
            </a:r>
            <a:r>
              <a:rPr lang="en-US" dirty="0"/>
              <a:t> Accessors </a:t>
            </a:r>
            <a:r>
              <a:rPr lang="en-US" altLang="en-US" sz="2000" b="0" dirty="0">
                <a:latin typeface="Times New Roman" panose="02020603050405020304" pitchFamily="18" charset="0"/>
                <a:ea typeface="+mj-ea"/>
                <a:cs typeface="Arial"/>
              </a:rPr>
              <a:t>(2 of 2)</a:t>
            </a:r>
            <a:endParaRPr lang="en-US" b="0" dirty="0"/>
          </a:p>
        </p:txBody>
      </p:sp>
      <p:sp>
        <p:nvSpPr>
          <p:cNvPr id="3" name="Text Placeholder 2">
            <a:extLst>
              <a:ext uri="{FF2B5EF4-FFF2-40B4-BE49-F238E27FC236}">
                <a16:creationId xmlns:a16="http://schemas.microsoft.com/office/drawing/2014/main" id="{D55959F9-228B-D766-4B08-CE6D21BA77C3}"/>
              </a:ext>
            </a:extLst>
          </p:cNvPr>
          <p:cNvSpPr>
            <a:spLocks noGrp="1"/>
          </p:cNvSpPr>
          <p:nvPr>
            <p:ph type="body" idx="1"/>
          </p:nvPr>
        </p:nvSpPr>
        <p:spPr>
          <a:xfrm>
            <a:off x="457200" y="1415474"/>
            <a:ext cx="8229600" cy="635000"/>
          </a:xfrm>
        </p:spPr>
        <p:txBody>
          <a:bodyPr/>
          <a:lstStyle/>
          <a:p>
            <a:r>
              <a:rPr lang="en-US" dirty="0"/>
              <a:t>Example:</a:t>
            </a:r>
          </a:p>
          <a:p>
            <a:endParaRPr lang="en-US" dirty="0"/>
          </a:p>
        </p:txBody>
      </p:sp>
      <p:sp>
        <p:nvSpPr>
          <p:cNvPr id="4" name="TextBox 3">
            <a:extLst>
              <a:ext uri="{FF2B5EF4-FFF2-40B4-BE49-F238E27FC236}">
                <a16:creationId xmlns:a16="http://schemas.microsoft.com/office/drawing/2014/main" id="{2C89E333-D7A8-6834-24C4-2E289FAFABA7}"/>
              </a:ext>
            </a:extLst>
          </p:cNvPr>
          <p:cNvSpPr txBox="1"/>
          <p:nvPr/>
        </p:nvSpPr>
        <p:spPr>
          <a:xfrm>
            <a:off x="1394690" y="1930400"/>
            <a:ext cx="4757632" cy="4708981"/>
          </a:xfrm>
          <a:prstGeom prst="rect">
            <a:avLst/>
          </a:prstGeom>
          <a:noFill/>
        </p:spPr>
        <p:txBody>
          <a:bodyPr wrap="square" rtlCol="0">
            <a:spAutoFit/>
          </a:bodyPr>
          <a:lstStyle/>
          <a:p>
            <a:r>
              <a:rPr lang="en-US" sz="1200" dirty="0">
                <a:latin typeface="Cascadia Code" panose="020B0609020000020004" pitchFamily="49" charset="0"/>
                <a:cs typeface="Cascadia Code" panose="020B0609020000020004" pitchFamily="49" charset="0"/>
              </a:rPr>
              <a:t>class Car</a:t>
            </a:r>
          </a:p>
          <a:p>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private int _speed;</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public Car()</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Speed = 0;</a:t>
            </a:r>
          </a:p>
          <a:p>
            <a:r>
              <a:rPr lang="en-US" sz="1200" dirty="0">
                <a:latin typeface="Cascadia Code" panose="020B0609020000020004" pitchFamily="49" charset="0"/>
                <a:cs typeface="Cascadia Code" panose="020B0609020000020004" pitchFamily="49" charset="0"/>
              </a:rPr>
              <a:t>    }</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public int Speed</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get { return _speed; }</a:t>
            </a:r>
          </a:p>
          <a:p>
            <a:r>
              <a:rPr lang="en-US" sz="1200" dirty="0">
                <a:latin typeface="Cascadia Code" panose="020B0609020000020004" pitchFamily="49" charset="0"/>
                <a:cs typeface="Cascadia Code" panose="020B0609020000020004" pitchFamily="49" charset="0"/>
              </a:rPr>
              <a:t>        private set { _speed = value; }</a:t>
            </a:r>
          </a:p>
          <a:p>
            <a:r>
              <a:rPr lang="en-US" sz="1200" dirty="0">
                <a:latin typeface="Cascadia Code" panose="020B0609020000020004" pitchFamily="49" charset="0"/>
                <a:cs typeface="Cascadia Code" panose="020B0609020000020004" pitchFamily="49" charset="0"/>
              </a:rPr>
              <a:t>    }</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public void Accelerate()</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Speed += 10;</a:t>
            </a:r>
          </a:p>
          <a:p>
            <a:r>
              <a:rPr lang="en-US" sz="1200" dirty="0">
                <a:latin typeface="Cascadia Code" panose="020B0609020000020004" pitchFamily="49" charset="0"/>
                <a:cs typeface="Cascadia Code" panose="020B0609020000020004" pitchFamily="49" charset="0"/>
              </a:rPr>
              <a:t>    }</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public void Brake()</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Speed -= 10;</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351140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dirty="0">
                <a:latin typeface="Times New Roman" panose="02020603050405020304" pitchFamily="18" charset="0"/>
                <a:ea typeface="+mj-ea"/>
                <a:cs typeface="Arial"/>
              </a:rPr>
              <a:t>Auto-Properties </a:t>
            </a:r>
            <a:r>
              <a:rPr lang="en-US" altLang="en-US" sz="2000" b="0" dirty="0">
                <a:latin typeface="Times New Roman" panose="02020603050405020304" pitchFamily="18" charset="0"/>
                <a:ea typeface="+mj-ea"/>
                <a:cs typeface="Arial"/>
              </a:rPr>
              <a:t>(1 of 2)</a:t>
            </a:r>
          </a:p>
        </p:txBody>
      </p:sp>
      <p:sp>
        <p:nvSpPr>
          <p:cNvPr id="4" name="Text Placeholder 3"/>
          <p:cNvSpPr>
            <a:spLocks noGrp="1"/>
          </p:cNvSpPr>
          <p:nvPr>
            <p:ph type="body" idx="1"/>
          </p:nvPr>
        </p:nvSpPr>
        <p:spPr>
          <a:xfrm>
            <a:off x="457200" y="1600201"/>
            <a:ext cx="8229600" cy="1243584"/>
          </a:xfrm>
        </p:spPr>
        <p:txBody>
          <a:bodyPr/>
          <a:lstStyle/>
          <a:p>
            <a:pPr lvl="0" eaLnBrk="0" fontAlgn="base" hangingPunct="0">
              <a:spcAft>
                <a:spcPct val="0"/>
              </a:spcAft>
            </a:pPr>
            <a:r>
              <a:rPr lang="en-US" altLang="en-US" sz="2000" dirty="0">
                <a:solidFill>
                  <a:srgbClr val="000000"/>
                </a:solidFill>
                <a:latin typeface="Arial (Body)"/>
              </a:rPr>
              <a:t>Sometimes a property simply gets and sets the value of a backing field, without performing any other operation.</a:t>
            </a:r>
          </a:p>
          <a:p>
            <a:pPr lvl="0" eaLnBrk="0" fontAlgn="base" hangingPunct="0">
              <a:spcAft>
                <a:spcPct val="0"/>
              </a:spcAft>
            </a:pPr>
            <a:r>
              <a:rPr lang="en-US" altLang="en-US" sz="2000" dirty="0">
                <a:solidFill>
                  <a:srgbClr val="000000"/>
                </a:solidFill>
                <a:latin typeface="Arial (Body)"/>
              </a:rPr>
              <a:t>Auto-properties simplify the code for such a property. Example:</a:t>
            </a:r>
          </a:p>
        </p:txBody>
      </p:sp>
      <p:pic>
        <p:nvPicPr>
          <p:cNvPr id="13" name="Picture 12" descr="A diagram with 2 sets of code, one on the left and one on the right. Between the two sets of code is the phrase is equivalent to. The left set of code has 5 lines, as follows. Line 1. Public string name. Line 2. left brace Line 3, indented., get semicolon. Line 3, indented. set semicolon. Line 5. right brace. The right set of code has 14 lines of code, as follows. Line 1. Private string space underscore name semicolon. Line 2. Blank. Line 3. Public string name. Line 4. left brace. Line 5, indented. get. Line 6, indented. left brace. Line 7, indented twice. Return space underscore name semicolon. Line 8, indented. right brace.  Line 9. Blank.  Line 10, indented. set. Line 11, indented. left brace. Line 12, indented twice. Underscore name = value semicolon. Line 13, indented. right brace. Line 14.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37" y="2929020"/>
            <a:ext cx="6594726" cy="3417999"/>
          </a:xfrm>
          <a:prstGeom prst="rect">
            <a:avLst/>
          </a:prstGeom>
        </p:spPr>
      </p:pic>
    </p:spTree>
    <p:extLst>
      <p:ext uri="{BB962C8B-B14F-4D97-AF65-F5344CB8AC3E}">
        <p14:creationId xmlns:p14="http://schemas.microsoft.com/office/powerpoint/2010/main" val="1603790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dirty="0">
                <a:latin typeface="Times New Roman" panose="02020603050405020304" pitchFamily="18" charset="0"/>
                <a:ea typeface="+mj-ea"/>
                <a:cs typeface="Arial"/>
              </a:rPr>
              <a:t>Auto-Properties </a:t>
            </a:r>
            <a:r>
              <a:rPr lang="en-US" altLang="en-US" sz="2000" b="0" dirty="0">
                <a:latin typeface="Times New Roman" panose="02020603050405020304" pitchFamily="18" charset="0"/>
                <a:ea typeface="+mj-ea"/>
                <a:cs typeface="Arial"/>
              </a:rPr>
              <a:t>(2 of 2)</a:t>
            </a:r>
          </a:p>
        </p:txBody>
      </p:sp>
      <p:sp>
        <p:nvSpPr>
          <p:cNvPr id="3" name="Text Placeholder 2"/>
          <p:cNvSpPr>
            <a:spLocks noGrp="1"/>
          </p:cNvSpPr>
          <p:nvPr>
            <p:ph type="body" idx="1"/>
          </p:nvPr>
        </p:nvSpPr>
        <p:spPr>
          <a:xfrm>
            <a:off x="457200" y="1600200"/>
            <a:ext cx="8229600" cy="2223655"/>
          </a:xfrm>
        </p:spPr>
        <p:txBody>
          <a:bodyPr wrap="square" lIns="91425" tIns="91425" rIns="91425" bIns="91425">
            <a:spAutoFit/>
          </a:bodyPr>
          <a:lstStyle/>
          <a:p>
            <a:pPr lvl="0" eaLnBrk="0" fontAlgn="base" hangingPunct="0">
              <a:spcAft>
                <a:spcPct val="0"/>
              </a:spcAft>
              <a:buFont typeface="Arial" panose="020B0604020202020204" pitchFamily="34" charset="0"/>
              <a:buChar char="•"/>
            </a:pPr>
            <a:r>
              <a:rPr lang="en-US" altLang="en-US" sz="2400" dirty="0">
                <a:solidFill>
                  <a:srgbClr val="000000"/>
                </a:solidFill>
                <a:latin typeface="Arial (Body)"/>
                <a:ea typeface="+mn-ea"/>
              </a:rPr>
              <a:t>With auto-properties, a hidden backing field is automatically created, as well as the code for the </a:t>
            </a:r>
            <a:r>
              <a:rPr lang="en-US" altLang="en-US" sz="2400" dirty="0">
                <a:solidFill>
                  <a:srgbClr val="000000"/>
                </a:solidFill>
                <a:latin typeface="Courier New" panose="02070309020205020404" pitchFamily="49" charset="0"/>
                <a:ea typeface="+mn-ea"/>
                <a:cs typeface="Courier New" panose="02070309020205020404" pitchFamily="49" charset="0"/>
              </a:rPr>
              <a:t>get</a:t>
            </a:r>
            <a:r>
              <a:rPr lang="en-US" altLang="en-US" sz="2400" dirty="0">
                <a:solidFill>
                  <a:srgbClr val="000000"/>
                </a:solidFill>
                <a:latin typeface="Arial (Body)"/>
                <a:ea typeface="+mn-ea"/>
              </a:rPr>
              <a:t> and </a:t>
            </a:r>
            <a:r>
              <a:rPr lang="en-US" altLang="en-US" sz="2400" dirty="0">
                <a:solidFill>
                  <a:srgbClr val="000000"/>
                </a:solidFill>
                <a:latin typeface="Courier New" panose="02070309020205020404" pitchFamily="49" charset="0"/>
                <a:ea typeface="+mn-ea"/>
                <a:cs typeface="Courier New" panose="02070309020205020404" pitchFamily="49" charset="0"/>
              </a:rPr>
              <a:t>set</a:t>
            </a:r>
            <a:r>
              <a:rPr lang="en-US" altLang="en-US" sz="2400" dirty="0">
                <a:solidFill>
                  <a:srgbClr val="000000"/>
                </a:solidFill>
                <a:latin typeface="Arial (Body)"/>
                <a:ea typeface="+mn-ea"/>
              </a:rPr>
              <a:t> methods.</a:t>
            </a:r>
          </a:p>
          <a:p>
            <a:pPr lvl="0" eaLnBrk="0" fontAlgn="base" hangingPunct="0">
              <a:spcAft>
                <a:spcPct val="0"/>
              </a:spcAft>
              <a:buFont typeface="Arial" panose="020B0604020202020204" pitchFamily="34" charset="0"/>
              <a:buChar char="•"/>
            </a:pPr>
            <a:r>
              <a:rPr lang="en-US" altLang="en-US" sz="2400" dirty="0">
                <a:solidFill>
                  <a:srgbClr val="000000"/>
                </a:solidFill>
                <a:latin typeface="Arial (Body)"/>
                <a:ea typeface="+mn-ea"/>
              </a:rPr>
              <a:t>In fact, most programmers prefer to write an even shorter version of the property, like this:</a:t>
            </a:r>
          </a:p>
        </p:txBody>
      </p:sp>
      <p:pic>
        <p:nvPicPr>
          <p:cNvPr id="5" name="Picture 4" descr="A line of code, as follows. public string name left brace get semicolon set semicolon right brace."/>
          <p:cNvPicPr>
            <a:picLocks noChangeAspect="1"/>
          </p:cNvPicPr>
          <p:nvPr/>
        </p:nvPicPr>
        <p:blipFill rotWithShape="1">
          <a:blip r:embed="rId2"/>
          <a:srcRect l="7606" t="2867" b="2"/>
          <a:stretch/>
        </p:blipFill>
        <p:spPr>
          <a:xfrm>
            <a:off x="730119" y="3888313"/>
            <a:ext cx="5154234" cy="553174"/>
          </a:xfrm>
          <a:prstGeom prst="rect">
            <a:avLst/>
          </a:prstGeom>
        </p:spPr>
      </p:pic>
      <p:sp>
        <p:nvSpPr>
          <p:cNvPr id="4" name="Text Placeholder 3"/>
          <p:cNvSpPr>
            <a:spLocks noGrp="1"/>
          </p:cNvSpPr>
          <p:nvPr>
            <p:ph type="body" idx="2"/>
          </p:nvPr>
        </p:nvSpPr>
        <p:spPr>
          <a:xfrm>
            <a:off x="457200" y="4400326"/>
            <a:ext cx="8229600" cy="524100"/>
          </a:xfrm>
        </p:spPr>
        <p:txBody>
          <a:bodyPr/>
          <a:lstStyle/>
          <a:p>
            <a:r>
              <a:rPr lang="en-US" altLang="en-US" sz="2400" dirty="0">
                <a:latin typeface="+mn-lt"/>
              </a:rPr>
              <a:t>You can initialize an auto-property like this:</a:t>
            </a:r>
            <a:endParaRPr lang="en-IN" sz="2400" dirty="0">
              <a:latin typeface="+mn-lt"/>
            </a:endParaRPr>
          </a:p>
        </p:txBody>
      </p:sp>
      <p:pic>
        <p:nvPicPr>
          <p:cNvPr id="6" name="Picture 5" descr="A line of code, as follows. public string name left brace get semicolon set semicolon right brace = double quote fido double quote semicolon."/>
          <p:cNvPicPr>
            <a:picLocks noChangeAspect="1"/>
          </p:cNvPicPr>
          <p:nvPr/>
        </p:nvPicPr>
        <p:blipFill rotWithShape="1">
          <a:blip r:embed="rId3"/>
          <a:srcRect l="5673" b="4627"/>
          <a:stretch/>
        </p:blipFill>
        <p:spPr>
          <a:xfrm>
            <a:off x="730119" y="5046081"/>
            <a:ext cx="6659914" cy="543145"/>
          </a:xfrm>
          <a:prstGeom prst="rect">
            <a:avLst/>
          </a:prstGeom>
        </p:spPr>
      </p:pic>
    </p:spTree>
    <p:extLst>
      <p:ext uri="{BB962C8B-B14F-4D97-AF65-F5344CB8AC3E}">
        <p14:creationId xmlns:p14="http://schemas.microsoft.com/office/powerpoint/2010/main" val="3403220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dirty="0">
                <a:latin typeface="Times New Roman" panose="02020603050405020304" pitchFamily="18" charset="0"/>
                <a:ea typeface="+mj-ea"/>
                <a:cs typeface="Arial"/>
              </a:rPr>
              <a:t>Read-Only Auto-Properties</a:t>
            </a:r>
          </a:p>
        </p:txBody>
      </p:sp>
      <p:sp>
        <p:nvSpPr>
          <p:cNvPr id="3" name="Content Placeholder 2"/>
          <p:cNvSpPr>
            <a:spLocks noGrp="1"/>
          </p:cNvSpPr>
          <p:nvPr>
            <p:ph type="body" idx="1"/>
          </p:nvPr>
        </p:nvSpPr>
        <p:spPr>
          <a:xfrm>
            <a:off x="457200" y="1592938"/>
            <a:ext cx="7714343" cy="923299"/>
          </a:xfrm>
        </p:spPr>
        <p:txBody>
          <a:bodyPr wrap="square" lIns="91425" tIns="91425" rIns="91425" bIns="91425">
            <a:spAutoFit/>
          </a:bodyPr>
          <a:lstStyle/>
          <a:p>
            <a:pPr lvl="0" eaLnBrk="0" fontAlgn="base" hangingPunct="0">
              <a:spcAft>
                <a:spcPct val="0"/>
              </a:spcAft>
              <a:buFont typeface="Arial" panose="020B0604020202020204" pitchFamily="34" charset="0"/>
              <a:buChar char="•"/>
            </a:pPr>
            <a:r>
              <a:rPr lang="en-US" altLang="en-US" sz="2400" dirty="0">
                <a:solidFill>
                  <a:srgbClr val="000000"/>
                </a:solidFill>
                <a:latin typeface="Arial (Body)"/>
                <a:ea typeface="+mn-ea"/>
              </a:rPr>
              <a:t>If you leave out the </a:t>
            </a:r>
            <a:r>
              <a:rPr lang="en-US" altLang="en-US" sz="2400" dirty="0">
                <a:solidFill>
                  <a:srgbClr val="000000"/>
                </a:solidFill>
                <a:latin typeface="Courier New" panose="02070309020205020404" pitchFamily="49" charset="0"/>
                <a:ea typeface="+mn-ea"/>
                <a:cs typeface="Courier New" panose="02070309020205020404" pitchFamily="49" charset="0"/>
              </a:rPr>
              <a:t>set</a:t>
            </a:r>
            <a:r>
              <a:rPr lang="en-US" altLang="en-US" sz="2400" dirty="0">
                <a:solidFill>
                  <a:srgbClr val="000000"/>
                </a:solidFill>
                <a:latin typeface="Arial (Body)"/>
                <a:ea typeface="+mn-ea"/>
              </a:rPr>
              <a:t> keyword in an auto-property, the property becomes read-only. Example:</a:t>
            </a:r>
          </a:p>
        </p:txBody>
      </p:sp>
      <p:pic>
        <p:nvPicPr>
          <p:cNvPr id="4" name="Picture 3" descr="The code has 5 lines, as follows. Line 1. class pet. Line 2. left brace. Line 3, indented. forward slash forward slash name property. Line 4, indented. public string name left brace get semicolon right brace = double quote Fido double quote semicolon. Line 5. right brace."/>
          <p:cNvPicPr>
            <a:picLocks noChangeAspect="1"/>
          </p:cNvPicPr>
          <p:nvPr/>
        </p:nvPicPr>
        <p:blipFill>
          <a:blip r:embed="rId2"/>
          <a:stretch>
            <a:fillRect/>
          </a:stretch>
        </p:blipFill>
        <p:spPr>
          <a:xfrm>
            <a:off x="1576179" y="2837694"/>
            <a:ext cx="6219335" cy="1872948"/>
          </a:xfrm>
          <a:prstGeom prst="rect">
            <a:avLst/>
          </a:prstGeom>
        </p:spPr>
      </p:pic>
    </p:spTree>
    <p:extLst>
      <p:ext uri="{BB962C8B-B14F-4D97-AF65-F5344CB8AC3E}">
        <p14:creationId xmlns:p14="http://schemas.microsoft.com/office/powerpoint/2010/main" val="797767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4D7A-84FC-D401-FBDC-3B82C1FE5F43}"/>
              </a:ext>
            </a:extLst>
          </p:cNvPr>
          <p:cNvSpPr>
            <a:spLocks noGrp="1"/>
          </p:cNvSpPr>
          <p:nvPr>
            <p:ph type="title"/>
          </p:nvPr>
        </p:nvSpPr>
        <p:spPr/>
        <p:txBody>
          <a:bodyPr/>
          <a:lstStyle/>
          <a:p>
            <a:r>
              <a:rPr lang="en-US" dirty="0"/>
              <a:t>Using Private </a:t>
            </a:r>
            <a:r>
              <a:rPr lang="en-US" dirty="0">
                <a:latin typeface="Cascadia Code" panose="020B0609020000020004" pitchFamily="49" charset="0"/>
                <a:cs typeface="Cascadia Code" panose="020B0609020000020004" pitchFamily="49" charset="0"/>
              </a:rPr>
              <a:t>set</a:t>
            </a:r>
            <a:r>
              <a:rPr lang="en-US" dirty="0"/>
              <a:t> Accessors with Auto-Properties</a:t>
            </a:r>
          </a:p>
        </p:txBody>
      </p:sp>
      <p:sp>
        <p:nvSpPr>
          <p:cNvPr id="3" name="Text Placeholder 2">
            <a:extLst>
              <a:ext uri="{FF2B5EF4-FFF2-40B4-BE49-F238E27FC236}">
                <a16:creationId xmlns:a16="http://schemas.microsoft.com/office/drawing/2014/main" id="{3B936248-EB02-D96B-6061-9C4384ED7B7D}"/>
              </a:ext>
            </a:extLst>
          </p:cNvPr>
          <p:cNvSpPr>
            <a:spLocks noGrp="1"/>
          </p:cNvSpPr>
          <p:nvPr>
            <p:ph type="body" idx="1"/>
          </p:nvPr>
        </p:nvSpPr>
        <p:spPr/>
        <p:txBody>
          <a:bodyPr/>
          <a:lstStyle/>
          <a:p>
            <a:r>
              <a:rPr lang="en-US" dirty="0"/>
              <a:t>Auto-properties can have private set accessors.</a:t>
            </a:r>
          </a:p>
          <a:p>
            <a:r>
              <a:rPr lang="en-US" dirty="0"/>
              <a:t>As previously discussed, a private set accessor can be called only by code inside the same class as the property.</a:t>
            </a:r>
          </a:p>
          <a:p>
            <a:r>
              <a:rPr lang="en-US" dirty="0"/>
              <a:t> Example:</a:t>
            </a:r>
            <a:br>
              <a:rPr lang="en-US" dirty="0"/>
            </a:br>
            <a:br>
              <a:rPr lang="en-US" dirty="0"/>
            </a:br>
            <a:r>
              <a:rPr lang="en-US" dirty="0">
                <a:latin typeface="Cascadia Code" panose="020B0609020000020004" pitchFamily="49" charset="0"/>
                <a:cs typeface="Cascadia Code" panose="020B0609020000020004" pitchFamily="49" charset="0"/>
              </a:rPr>
              <a:t>// Speed property</a:t>
            </a:r>
            <a:br>
              <a:rPr lang="en-US" dirty="0">
                <a:latin typeface="Cascadia Code" panose="020B0609020000020004" pitchFamily="49" charset="0"/>
                <a:cs typeface="Cascadia Code" panose="020B0609020000020004" pitchFamily="49" charset="0"/>
              </a:rPr>
            </a:br>
            <a:r>
              <a:rPr lang="en-US" dirty="0">
                <a:latin typeface="Cascadia Code" panose="020B0609020000020004" pitchFamily="49" charset="0"/>
                <a:cs typeface="Cascadia Code" panose="020B0609020000020004" pitchFamily="49" charset="0"/>
              </a:rPr>
              <a:t>public int Speed { get; private set; }</a:t>
            </a:r>
          </a:p>
          <a:p>
            <a:endParaRPr lang="en-US" dirty="0"/>
          </a:p>
        </p:txBody>
      </p:sp>
    </p:spTree>
    <p:extLst>
      <p:ext uri="{BB962C8B-B14F-4D97-AF65-F5344CB8AC3E}">
        <p14:creationId xmlns:p14="http://schemas.microsoft.com/office/powerpoint/2010/main" val="3057960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cs typeface="Arial"/>
              </a:rPr>
              <a:t>Parameterized Constructors and Method Overloading</a:t>
            </a:r>
            <a:endParaRPr lang="en-US" altLang="en-US" b="0" dirty="0">
              <a:latin typeface="Times New Roman" panose="02020603050405020304" pitchFamily="18" charset="0"/>
              <a:ea typeface="+mj-ea"/>
              <a:cs typeface="Arial"/>
            </a:endParaRPr>
          </a:p>
        </p:txBody>
      </p:sp>
      <p:sp>
        <p:nvSpPr>
          <p:cNvPr id="3" name="Text Placeholder 2"/>
          <p:cNvSpPr>
            <a:spLocks noGrp="1"/>
          </p:cNvSpPr>
          <p:nvPr>
            <p:ph idx="1"/>
          </p:nvPr>
        </p:nvSpPr>
        <p:spPr/>
        <p:txBody>
          <a:bodyPr/>
          <a:lstStyle/>
          <a:p>
            <a:pPr marL="255600" indent="-255600" fontAlgn="base">
              <a:spcAft>
                <a:spcPct val="0"/>
              </a:spcAft>
              <a:buSzPts val="2400"/>
            </a:pPr>
            <a:r>
              <a:rPr lang="en-US" altLang="en-US" sz="1800" dirty="0">
                <a:latin typeface="+mn-lt"/>
              </a:rPr>
              <a:t>A constructor that accepts arguments is known as </a:t>
            </a:r>
            <a:r>
              <a:rPr lang="en-US" altLang="en-US" sz="1800" b="1" dirty="0">
                <a:latin typeface="+mn-lt"/>
              </a:rPr>
              <a:t>parameterized constructor</a:t>
            </a:r>
            <a:r>
              <a:rPr lang="en-US" altLang="en-US" sz="1800" dirty="0">
                <a:latin typeface="+mn-lt"/>
              </a:rPr>
              <a:t>. For example:</a:t>
            </a:r>
          </a:p>
        </p:txBody>
      </p:sp>
      <p:pic>
        <p:nvPicPr>
          <p:cNvPr id="5" name="Picture 4" descr="A line of code, as follows. public bank account left parenthesis decimal starting balance right parenthesis left brace right brace."/>
          <p:cNvPicPr>
            <a:picLocks noChangeAspect="1"/>
          </p:cNvPicPr>
          <p:nvPr/>
        </p:nvPicPr>
        <p:blipFill rotWithShape="1">
          <a:blip r:embed="rId3"/>
          <a:srcRect l="1415" t="15571" r="1916" b="24167"/>
          <a:stretch/>
        </p:blipFill>
        <p:spPr>
          <a:xfrm>
            <a:off x="1160658" y="2363980"/>
            <a:ext cx="6847209" cy="333107"/>
          </a:xfrm>
          <a:prstGeom prst="rect">
            <a:avLst/>
          </a:prstGeom>
        </p:spPr>
      </p:pic>
      <p:sp>
        <p:nvSpPr>
          <p:cNvPr id="4" name="Content Placeholder 3"/>
          <p:cNvSpPr>
            <a:spLocks noGrp="1"/>
          </p:cNvSpPr>
          <p:nvPr>
            <p:ph idx="13"/>
          </p:nvPr>
        </p:nvSpPr>
        <p:spPr>
          <a:xfrm>
            <a:off x="457200" y="2741392"/>
            <a:ext cx="8213080" cy="2085061"/>
          </a:xfrm>
        </p:spPr>
        <p:txBody>
          <a:bodyPr/>
          <a:lstStyle/>
          <a:p>
            <a:pPr indent="-255600" eaLnBrk="1" hangingPunct="1"/>
            <a:r>
              <a:rPr lang="en-US" altLang="en-US" sz="1800" dirty="0">
                <a:latin typeface="+mn-lt"/>
              </a:rPr>
              <a:t>A class can have multiple versions of the same method. This is known as </a:t>
            </a:r>
            <a:r>
              <a:rPr lang="en-US" altLang="en-US" sz="1800" b="1" dirty="0">
                <a:latin typeface="+mn-lt"/>
              </a:rPr>
              <a:t>overloaded methods</a:t>
            </a:r>
            <a:r>
              <a:rPr lang="en-US" altLang="en-US" sz="1800" dirty="0">
                <a:latin typeface="+mn-lt"/>
              </a:rPr>
              <a:t>.</a:t>
            </a:r>
          </a:p>
          <a:p>
            <a:pPr indent="-255600" eaLnBrk="1" hangingPunct="1"/>
            <a:r>
              <a:rPr lang="en-US" altLang="en-US" sz="1800" dirty="0">
                <a:latin typeface="+mn-lt"/>
              </a:rPr>
              <a:t>How does the compiler know which method to call?</a:t>
            </a:r>
          </a:p>
          <a:p>
            <a:pPr lvl="1" indent="-284400" eaLnBrk="1" hangingPunct="1"/>
            <a:r>
              <a:rPr lang="en-US" altLang="en-US" sz="1800" dirty="0">
                <a:latin typeface="+mn-lt"/>
              </a:rPr>
              <a:t>Binding relies on the </a:t>
            </a:r>
            <a:r>
              <a:rPr lang="en-US" altLang="en-US" sz="1800" b="1" dirty="0">
                <a:latin typeface="+mn-lt"/>
              </a:rPr>
              <a:t>signature</a:t>
            </a:r>
            <a:r>
              <a:rPr lang="en-US" altLang="en-US" sz="1800" dirty="0">
                <a:latin typeface="+mn-lt"/>
              </a:rPr>
              <a:t> of a method which consists of the method's name, the data type, and argument kind of the method's parameter. For example</a:t>
            </a:r>
            <a:r>
              <a:rPr lang="en-US" altLang="en-US" sz="2000" dirty="0">
                <a:latin typeface="+mn-lt"/>
              </a:rPr>
              <a:t>:</a:t>
            </a:r>
          </a:p>
        </p:txBody>
      </p:sp>
      <p:pic>
        <p:nvPicPr>
          <p:cNvPr id="11" name="Picture 10" descr="The code has 2 lines, as follows. Line 1. public bank account left parenthesis decimal starting balance right parenthesis left brace right brace. Line 2. public bank account left parenthesis double starting balance right parenthesis left brace right bra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0658" y="5013188"/>
            <a:ext cx="5822527" cy="486562"/>
          </a:xfrm>
          <a:prstGeom prst="rect">
            <a:avLst/>
          </a:prstGeom>
        </p:spPr>
      </p:pic>
      <p:sp>
        <p:nvSpPr>
          <p:cNvPr id="12" name="Content Placeholder 11"/>
          <p:cNvSpPr>
            <a:spLocks noGrp="1"/>
          </p:cNvSpPr>
          <p:nvPr>
            <p:ph idx="14"/>
          </p:nvPr>
        </p:nvSpPr>
        <p:spPr>
          <a:xfrm>
            <a:off x="477722" y="5499750"/>
            <a:ext cx="8213080" cy="686708"/>
          </a:xfrm>
        </p:spPr>
        <p:txBody>
          <a:bodyPr/>
          <a:lstStyle/>
          <a:p>
            <a:pPr marL="741600" lvl="1" indent="-284400"/>
            <a:r>
              <a:rPr lang="en-US" altLang="en-US" sz="1800" dirty="0">
                <a:latin typeface="+mn-lt"/>
              </a:rPr>
              <a:t>The process of matching a method call with the correct method is known as </a:t>
            </a:r>
            <a:r>
              <a:rPr lang="en-US" altLang="en-US" sz="1800" b="1" dirty="0">
                <a:latin typeface="+mn-lt"/>
              </a:rPr>
              <a:t>binding</a:t>
            </a:r>
            <a:r>
              <a:rPr lang="en-US" altLang="en-US" sz="1800" dirty="0">
                <a:latin typeface="+mn-lt"/>
              </a:rPr>
              <a:t>.</a:t>
            </a:r>
          </a:p>
        </p:txBody>
      </p:sp>
    </p:spTree>
    <p:extLst>
      <p:ext uri="{BB962C8B-B14F-4D97-AF65-F5344CB8AC3E}">
        <p14:creationId xmlns:p14="http://schemas.microsoft.com/office/powerpoint/2010/main" val="3948718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Overloading Methods</a:t>
            </a: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lvl="0" fontAlgn="base">
              <a:spcAft>
                <a:spcPct val="0"/>
              </a:spcAft>
              <a:buFont typeface="Arial" panose="020B0604020202020204" pitchFamily="34" charset="0"/>
              <a:buChar char="•"/>
            </a:pPr>
            <a:r>
              <a:rPr lang="en-US" altLang="en-US" sz="2400" dirty="0">
                <a:solidFill>
                  <a:srgbClr val="000000"/>
                </a:solidFill>
                <a:latin typeface="Arial (Body)"/>
                <a:ea typeface="+mn-ea"/>
              </a:rPr>
              <a:t>When a method is overloaded, it means that multiple methods in the same class have the same name but use different types of parameters.</a:t>
            </a:r>
          </a:p>
        </p:txBody>
      </p:sp>
      <p:pic>
        <p:nvPicPr>
          <p:cNvPr id="5" name="Picture 4" descr="The code has 4 lines, as follows. Line 1. Public void deposit left parenthesis decimal amount right parenthesis left brace right brace. Line 2. Public void deposit left parenthesis double amount right parenthesis left brace right brace forward slash forward slash overloaded. Line 3. Public void deposit left parenthesis i n t numbers right parenthesis left brace right brace forward slash forward slash overloaded. Line 4. Public void deposit left parenthesis string names right parenthesis left brace right brace forward slash forward slash overload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453" y="3062968"/>
            <a:ext cx="7880347" cy="1266483"/>
          </a:xfrm>
          <a:prstGeom prst="rect">
            <a:avLst/>
          </a:prstGeom>
        </p:spPr>
      </p:pic>
    </p:spTree>
    <p:extLst>
      <p:ext uri="{BB962C8B-B14F-4D97-AF65-F5344CB8AC3E}">
        <p14:creationId xmlns:p14="http://schemas.microsoft.com/office/powerpoint/2010/main" val="2120690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Overloading Constructors</a:t>
            </a:r>
          </a:p>
        </p:txBody>
      </p:sp>
      <p:sp>
        <p:nvSpPr>
          <p:cNvPr id="4" name="Text Placeholder 3"/>
          <p:cNvSpPr>
            <a:spLocks noGrp="1"/>
          </p:cNvSpPr>
          <p:nvPr>
            <p:ph type="body" idx="1"/>
          </p:nvPr>
        </p:nvSpPr>
        <p:spPr>
          <a:xfrm>
            <a:off x="457200" y="1600201"/>
            <a:ext cx="8229600" cy="852714"/>
          </a:xfrm>
        </p:spPr>
        <p:txBody>
          <a:bodyPr/>
          <a:lstStyle/>
          <a:p>
            <a:r>
              <a:rPr lang="en-US" altLang="en-US" sz="2200" dirty="0">
                <a:latin typeface="+mn-lt"/>
              </a:rPr>
              <a:t>Constructors are special type of methods. They can also be overloaded.</a:t>
            </a:r>
          </a:p>
        </p:txBody>
      </p:sp>
      <p:pic>
        <p:nvPicPr>
          <p:cNvPr id="8" name="Picture 7" descr="The code has 3 lines, as follows. Line 1. Public bank account left parenthesis right parenthesis left brace right brace forward slash forward slash parameterless constructor. Line 2. Public bank account left parenthesis decimal starting balance right parenthesis left brace right brace forward slash forward slash overloaded. Line 3. Public bank account left parenthesis double starting balance right parenthesis left brace right brace forward slash forward slash overload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21" y="2529465"/>
            <a:ext cx="7483100" cy="754736"/>
          </a:xfrm>
          <a:prstGeom prst="rect">
            <a:avLst/>
          </a:prstGeom>
        </p:spPr>
      </p:pic>
      <p:sp>
        <p:nvSpPr>
          <p:cNvPr id="5" name="Text Placeholder 4"/>
          <p:cNvSpPr>
            <a:spLocks noGrp="1"/>
          </p:cNvSpPr>
          <p:nvPr>
            <p:ph type="body" idx="2"/>
          </p:nvPr>
        </p:nvSpPr>
        <p:spPr>
          <a:xfrm>
            <a:off x="457200" y="3489417"/>
            <a:ext cx="8273143" cy="1337566"/>
          </a:xfrm>
        </p:spPr>
        <p:txBody>
          <a:bodyPr/>
          <a:lstStyle/>
          <a:p>
            <a:pPr marL="741600" lvl="1" indent="-284400"/>
            <a:r>
              <a:rPr lang="en-US" altLang="en-US" sz="2200" dirty="0">
                <a:latin typeface="+mn-lt"/>
              </a:rPr>
              <a:t>The parameterless constructor is the default constructor</a:t>
            </a:r>
          </a:p>
          <a:p>
            <a:pPr>
              <a:buFont typeface="Arial" panose="020B0604020202020204" pitchFamily="34" charset="0"/>
              <a:buChar char="•"/>
            </a:pPr>
            <a:r>
              <a:rPr lang="en-US" altLang="en-US" sz="2200" dirty="0">
                <a:latin typeface="+mn-lt"/>
              </a:rPr>
              <a:t>The compiler will find the matching constructors automatically. For example:</a:t>
            </a:r>
          </a:p>
        </p:txBody>
      </p:sp>
      <p:pic>
        <p:nvPicPr>
          <p:cNvPr id="9" name="Picture 8" descr="The code has 2 lines, as follows. Line 1. Bank account account = new bank account left parenthesis right parenthesis semicolon. Line 2. Bank account account = new bank account left parenthesis 500 m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34" y="4989486"/>
            <a:ext cx="6229014" cy="557822"/>
          </a:xfrm>
          <a:prstGeom prst="rect">
            <a:avLst/>
          </a:prstGeom>
        </p:spPr>
      </p:pic>
    </p:spTree>
    <p:extLst>
      <p:ext uri="{BB962C8B-B14F-4D97-AF65-F5344CB8AC3E}">
        <p14:creationId xmlns:p14="http://schemas.microsoft.com/office/powerpoint/2010/main" val="304469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Creating a Class</a:t>
            </a:r>
          </a:p>
        </p:txBody>
      </p:sp>
      <p:sp>
        <p:nvSpPr>
          <p:cNvPr id="3" name="Text Placeholder 2"/>
          <p:cNvSpPr>
            <a:spLocks noGrp="1"/>
          </p:cNvSpPr>
          <p:nvPr>
            <p:ph type="body" idx="1"/>
          </p:nvPr>
        </p:nvSpPr>
        <p:spPr>
          <a:xfrm>
            <a:off x="457200" y="1600200"/>
            <a:ext cx="8062686" cy="800189"/>
          </a:xfrm>
        </p:spPr>
        <p:txBody>
          <a:bodyPr wrap="square" lIns="91425" tIns="91425" rIns="91425" bIns="91425">
            <a:spAutoFit/>
          </a:bodyPr>
          <a:lstStyle/>
          <a:p>
            <a:pPr lvl="0" fontAlgn="base">
              <a:spcAft>
                <a:spcPct val="0"/>
              </a:spcAft>
              <a:buFont typeface="Arial" panose="020B0604020202020204" pitchFamily="34" charset="0"/>
              <a:buChar char="•"/>
            </a:pPr>
            <a:r>
              <a:rPr lang="en-US" altLang="en-US" sz="2000" dirty="0">
                <a:solidFill>
                  <a:srgbClr val="000000"/>
                </a:solidFill>
                <a:latin typeface="Arial (Body)"/>
                <a:ea typeface="+mn-ea"/>
              </a:rPr>
              <a:t>You can create a class by writing a </a:t>
            </a:r>
            <a:r>
              <a:rPr lang="en-US" altLang="en-US" sz="2000" b="1" dirty="0">
                <a:solidFill>
                  <a:srgbClr val="000000"/>
                </a:solidFill>
                <a:latin typeface="Arial (Body)"/>
                <a:ea typeface="+mn-ea"/>
              </a:rPr>
              <a:t>class declaration</a:t>
            </a:r>
            <a:r>
              <a:rPr lang="en-US" altLang="en-US" sz="2000" dirty="0">
                <a:solidFill>
                  <a:srgbClr val="000000"/>
                </a:solidFill>
                <a:latin typeface="Arial (Body)"/>
                <a:ea typeface="+mn-ea"/>
              </a:rPr>
              <a:t>. A generic form is:</a:t>
            </a:r>
          </a:p>
        </p:txBody>
      </p:sp>
      <p:pic>
        <p:nvPicPr>
          <p:cNvPr id="5" name="Picture 4" descr="The code has 4 lines, as follows. Line 1. Class class name. Line 2. left brace. Line 3, indented. member declarations ellipsis. Line 4. right brace."/>
          <p:cNvPicPr>
            <a:picLocks noChangeAspect="1"/>
          </p:cNvPicPr>
          <p:nvPr/>
        </p:nvPicPr>
        <p:blipFill rotWithShape="1">
          <a:blip r:embed="rId2"/>
          <a:srcRect l="2993" t="7211" r="4192" b="6046"/>
          <a:stretch/>
        </p:blipFill>
        <p:spPr>
          <a:xfrm>
            <a:off x="1415779" y="2477601"/>
            <a:ext cx="3258344" cy="1313849"/>
          </a:xfrm>
          <a:prstGeom prst="rect">
            <a:avLst/>
          </a:prstGeom>
        </p:spPr>
      </p:pic>
      <p:sp>
        <p:nvSpPr>
          <p:cNvPr id="4" name="Text Placeholder 3"/>
          <p:cNvSpPr>
            <a:spLocks noGrp="1"/>
          </p:cNvSpPr>
          <p:nvPr>
            <p:ph type="body" idx="2"/>
          </p:nvPr>
        </p:nvSpPr>
        <p:spPr>
          <a:xfrm>
            <a:off x="457200" y="3877056"/>
            <a:ext cx="8229600" cy="2333317"/>
          </a:xfrm>
        </p:spPr>
        <p:txBody>
          <a:bodyPr/>
          <a:lstStyle/>
          <a:p>
            <a:pPr lvl="0" fontAlgn="base">
              <a:spcAft>
                <a:spcPct val="0"/>
              </a:spcAft>
              <a:buFont typeface="Arial" panose="020B0604020202020204" pitchFamily="34" charset="0"/>
              <a:buChar char="•"/>
            </a:pPr>
            <a:r>
              <a:rPr lang="en-US" altLang="en-US" sz="2000" dirty="0">
                <a:solidFill>
                  <a:srgbClr val="000000"/>
                </a:solidFill>
                <a:latin typeface="Arial (Body)"/>
              </a:rPr>
              <a:t>The </a:t>
            </a:r>
            <a:r>
              <a:rPr lang="en-US" altLang="en-US" sz="2000" b="1" dirty="0">
                <a:solidFill>
                  <a:srgbClr val="000000"/>
                </a:solidFill>
                <a:latin typeface="Arial (Body)"/>
              </a:rPr>
              <a:t>class header</a:t>
            </a:r>
            <a:r>
              <a:rPr lang="en-US" altLang="en-US" sz="2000" dirty="0">
                <a:solidFill>
                  <a:srgbClr val="000000"/>
                </a:solidFill>
                <a:latin typeface="Arial (Body)"/>
              </a:rPr>
              <a:t> is the first line. It starts with the keyword </a:t>
            </a:r>
            <a:r>
              <a:rPr lang="en-US" altLang="en-US" sz="2000" i="1" dirty="0">
                <a:solidFill>
                  <a:srgbClr val="000000"/>
                </a:solidFill>
                <a:latin typeface="Courier New" panose="02070309020205020404" pitchFamily="49" charset="0"/>
                <a:cs typeface="Courier New" panose="02070309020205020404" pitchFamily="49" charset="0"/>
              </a:rPr>
              <a:t>class</a:t>
            </a:r>
            <a:r>
              <a:rPr lang="en-US" altLang="en-US" sz="2000" dirty="0">
                <a:solidFill>
                  <a:srgbClr val="000000"/>
                </a:solidFill>
                <a:latin typeface="Arial (Body)"/>
              </a:rPr>
              <a:t>, followed by the name of the class.</a:t>
            </a:r>
          </a:p>
          <a:p>
            <a:pPr lvl="0" fontAlgn="base">
              <a:spcAft>
                <a:spcPct val="0"/>
              </a:spcAft>
              <a:buFont typeface="Arial" panose="020B0604020202020204" pitchFamily="34" charset="0"/>
              <a:buChar char="•"/>
            </a:pPr>
            <a:r>
              <a:rPr lang="en-US" altLang="en-US" sz="2000" b="1" dirty="0">
                <a:solidFill>
                  <a:srgbClr val="000000"/>
                </a:solidFill>
                <a:latin typeface="Arial (Body)"/>
              </a:rPr>
              <a:t>Member declarations </a:t>
            </a:r>
            <a:r>
              <a:rPr lang="en-US" altLang="en-US" sz="2000" dirty="0">
                <a:solidFill>
                  <a:srgbClr val="000000"/>
                </a:solidFill>
                <a:latin typeface="Arial (Body)"/>
              </a:rPr>
              <a:t>are statements that define the class’s fields, properties, and/or methods.</a:t>
            </a:r>
          </a:p>
          <a:p>
            <a:pPr lvl="0" fontAlgn="base">
              <a:spcAft>
                <a:spcPct val="0"/>
              </a:spcAft>
              <a:buFont typeface="Arial" panose="020B0604020202020204" pitchFamily="34" charset="0"/>
              <a:buChar char="•"/>
            </a:pPr>
            <a:r>
              <a:rPr lang="en-US" altLang="en-US" sz="2000" dirty="0">
                <a:solidFill>
                  <a:srgbClr val="000000"/>
                </a:solidFill>
                <a:latin typeface="Arial (Body)"/>
              </a:rPr>
              <a:t>A class may contain a </a:t>
            </a:r>
            <a:r>
              <a:rPr lang="en-US" altLang="en-US" sz="2000" b="1" dirty="0">
                <a:solidFill>
                  <a:srgbClr val="000000"/>
                </a:solidFill>
                <a:latin typeface="Arial (Body)"/>
              </a:rPr>
              <a:t>constructor</a:t>
            </a:r>
            <a:r>
              <a:rPr lang="en-US" altLang="en-US" sz="2000" dirty="0">
                <a:solidFill>
                  <a:srgbClr val="000000"/>
                </a:solidFill>
                <a:latin typeface="Arial (Body)"/>
              </a:rPr>
              <a:t>, which is special method automatically executed when an object is created.</a:t>
            </a:r>
          </a:p>
        </p:txBody>
      </p:sp>
    </p:spTree>
    <p:extLst>
      <p:ext uri="{BB962C8B-B14F-4D97-AF65-F5344CB8AC3E}">
        <p14:creationId xmlns:p14="http://schemas.microsoft.com/office/powerpoint/2010/main" val="1955046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423B-9F0A-D72F-60CA-26ACC561A6CD}"/>
              </a:ext>
            </a:extLst>
          </p:cNvPr>
          <p:cNvSpPr>
            <a:spLocks noGrp="1"/>
          </p:cNvSpPr>
          <p:nvPr>
            <p:ph type="title"/>
          </p:nvPr>
        </p:nvSpPr>
        <p:spPr/>
        <p:txBody>
          <a:bodyPr/>
          <a:lstStyle/>
          <a:p>
            <a:r>
              <a:rPr lang="en-US" dirty="0"/>
              <a:t>Default Constructors</a:t>
            </a:r>
          </a:p>
        </p:txBody>
      </p:sp>
      <p:sp>
        <p:nvSpPr>
          <p:cNvPr id="3" name="Text Placeholder 2">
            <a:extLst>
              <a:ext uri="{FF2B5EF4-FFF2-40B4-BE49-F238E27FC236}">
                <a16:creationId xmlns:a16="http://schemas.microsoft.com/office/drawing/2014/main" id="{6CAFDC8B-DDD6-8043-CFED-29598FCA7118}"/>
              </a:ext>
            </a:extLst>
          </p:cNvPr>
          <p:cNvSpPr>
            <a:spLocks noGrp="1"/>
          </p:cNvSpPr>
          <p:nvPr>
            <p:ph type="body" idx="1"/>
          </p:nvPr>
        </p:nvSpPr>
        <p:spPr>
          <a:xfrm>
            <a:off x="457200" y="1466571"/>
            <a:ext cx="8229600" cy="1429327"/>
          </a:xfrm>
        </p:spPr>
        <p:txBody>
          <a:bodyPr/>
          <a:lstStyle/>
          <a:p>
            <a:r>
              <a:rPr lang="en-US" dirty="0"/>
              <a:t>If you write a class with no constructor, the compiler provides a default constructor that takes no arguments. </a:t>
            </a:r>
          </a:p>
          <a:p>
            <a:r>
              <a:rPr lang="en-US" dirty="0"/>
              <a:t>It is equivalent to a </a:t>
            </a:r>
            <a:r>
              <a:rPr lang="en-US" dirty="0" err="1"/>
              <a:t>parameterless</a:t>
            </a:r>
            <a:r>
              <a:rPr lang="en-US" dirty="0"/>
              <a:t> constructor that has no statements in its body. For example, this class</a:t>
            </a:r>
          </a:p>
        </p:txBody>
      </p:sp>
      <p:sp>
        <p:nvSpPr>
          <p:cNvPr id="5" name="TextBox 4">
            <a:extLst>
              <a:ext uri="{FF2B5EF4-FFF2-40B4-BE49-F238E27FC236}">
                <a16:creationId xmlns:a16="http://schemas.microsoft.com/office/drawing/2014/main" id="{BBF2472B-35B7-CBE3-E21F-47788761457B}"/>
              </a:ext>
            </a:extLst>
          </p:cNvPr>
          <p:cNvSpPr txBox="1"/>
          <p:nvPr/>
        </p:nvSpPr>
        <p:spPr>
          <a:xfrm>
            <a:off x="1256146" y="2895898"/>
            <a:ext cx="5865091" cy="1323439"/>
          </a:xfrm>
          <a:prstGeom prst="rect">
            <a:avLst/>
          </a:prstGeom>
          <a:noFill/>
        </p:spPr>
        <p:txBody>
          <a:bodyPr wrap="square" rtlCol="0">
            <a:spAutoFit/>
          </a:bodyPr>
          <a:lstStyle/>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class Circle</a:t>
            </a:r>
          </a:p>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    public int </a:t>
            </a:r>
            <a:r>
              <a:rPr lang="en-US" sz="1600" dirty="0" err="1">
                <a:effectLst/>
                <a:latin typeface="Cascadia Code" panose="020B0609020000020004" pitchFamily="49" charset="0"/>
                <a:ea typeface="Calibri" panose="020F0502020204030204" pitchFamily="34" charset="0"/>
                <a:cs typeface="Cascadia Code" panose="020B0609020000020004" pitchFamily="49" charset="0"/>
              </a:rPr>
              <a:t>CenterX</a:t>
            </a:r>
            <a:r>
              <a:rPr lang="en-US" sz="1600" dirty="0">
                <a:effectLst/>
                <a:latin typeface="Cascadia Code" panose="020B0609020000020004" pitchFamily="49" charset="0"/>
                <a:ea typeface="Calibri" panose="020F0502020204030204" pitchFamily="34" charset="0"/>
                <a:cs typeface="Cascadia Code" panose="020B0609020000020004" pitchFamily="49" charset="0"/>
              </a:rPr>
              <a:t> { get; set; }</a:t>
            </a:r>
          </a:p>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    public int </a:t>
            </a:r>
            <a:r>
              <a:rPr lang="en-US" sz="1600" dirty="0" err="1">
                <a:effectLst/>
                <a:latin typeface="Cascadia Code" panose="020B0609020000020004" pitchFamily="49" charset="0"/>
                <a:ea typeface="Calibri" panose="020F0502020204030204" pitchFamily="34" charset="0"/>
                <a:cs typeface="Cascadia Code" panose="020B0609020000020004" pitchFamily="49" charset="0"/>
              </a:rPr>
              <a:t>CenterY</a:t>
            </a:r>
            <a:r>
              <a:rPr lang="en-US" sz="1600" dirty="0">
                <a:effectLst/>
                <a:latin typeface="Cascadia Code" panose="020B0609020000020004" pitchFamily="49" charset="0"/>
                <a:ea typeface="Calibri" panose="020F0502020204030204" pitchFamily="34" charset="0"/>
                <a:cs typeface="Cascadia Code" panose="020B0609020000020004" pitchFamily="49" charset="0"/>
              </a:rPr>
              <a:t> { get; set; }</a:t>
            </a:r>
          </a:p>
          <a:p>
            <a:r>
              <a:rPr lang="en-US" sz="1600" dirty="0">
                <a:effectLst/>
                <a:latin typeface="Cascadia Code" panose="020B0609020000020004" pitchFamily="49" charset="0"/>
                <a:ea typeface="Calibri" panose="020F0502020204030204" pitchFamily="34" charset="0"/>
                <a:cs typeface="Cascadia Code" panose="020B0609020000020004" pitchFamily="49" charset="0"/>
              </a:rPr>
              <a:t>}</a:t>
            </a:r>
            <a:endParaRPr lang="en-US" sz="1200" dirty="0">
              <a:latin typeface="Cascadia Code" panose="020B0609020000020004" pitchFamily="49" charset="0"/>
              <a:cs typeface="Cascadia Code" panose="020B0609020000020004" pitchFamily="49" charset="0"/>
            </a:endParaRPr>
          </a:p>
        </p:txBody>
      </p:sp>
      <p:sp>
        <p:nvSpPr>
          <p:cNvPr id="6" name="Text Placeholder 2">
            <a:extLst>
              <a:ext uri="{FF2B5EF4-FFF2-40B4-BE49-F238E27FC236}">
                <a16:creationId xmlns:a16="http://schemas.microsoft.com/office/drawing/2014/main" id="{703734CA-374D-DD80-7BA5-563523AAACCE}"/>
              </a:ext>
            </a:extLst>
          </p:cNvPr>
          <p:cNvSpPr txBox="1">
            <a:spLocks/>
          </p:cNvSpPr>
          <p:nvPr/>
        </p:nvSpPr>
        <p:spPr>
          <a:xfrm>
            <a:off x="457200" y="4306752"/>
            <a:ext cx="8229600" cy="142932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r>
              <a:rPr lang="en-US" dirty="0"/>
              <a:t>Is equivalent to:</a:t>
            </a:r>
          </a:p>
        </p:txBody>
      </p:sp>
      <p:sp>
        <p:nvSpPr>
          <p:cNvPr id="7" name="TextBox 6">
            <a:extLst>
              <a:ext uri="{FF2B5EF4-FFF2-40B4-BE49-F238E27FC236}">
                <a16:creationId xmlns:a16="http://schemas.microsoft.com/office/drawing/2014/main" id="{24A28B4B-67C7-4F30-31C8-89943EE85B94}"/>
              </a:ext>
            </a:extLst>
          </p:cNvPr>
          <p:cNvSpPr txBox="1"/>
          <p:nvPr/>
        </p:nvSpPr>
        <p:spPr>
          <a:xfrm>
            <a:off x="1256146" y="4729709"/>
            <a:ext cx="5865091" cy="1815882"/>
          </a:xfrm>
          <a:prstGeom prst="rect">
            <a:avLst/>
          </a:prstGeom>
          <a:noFill/>
        </p:spPr>
        <p:txBody>
          <a:bodyPr wrap="square" rtlCol="0">
            <a:spAutoFit/>
          </a:bodyPr>
          <a:lstStyle/>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class Circle</a:t>
            </a:r>
          </a:p>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a:t>
            </a:r>
          </a:p>
          <a:p>
            <a:pPr marL="0" marR="0">
              <a:spcBef>
                <a:spcPts val="0"/>
              </a:spcBef>
              <a:spcAft>
                <a:spcPts val="0"/>
              </a:spcAft>
            </a:pPr>
            <a:r>
              <a:rPr lang="en-US" sz="1600" dirty="0">
                <a:latin typeface="Cascadia Code" panose="020B0609020000020004" pitchFamily="49" charset="0"/>
                <a:ea typeface="Calibri" panose="020F0502020204030204" pitchFamily="34" charset="0"/>
                <a:cs typeface="Cascadia Code" panose="020B0609020000020004" pitchFamily="49" charset="0"/>
              </a:rPr>
              <a:t>    public Circle()</a:t>
            </a:r>
          </a:p>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    {}</a:t>
            </a:r>
          </a:p>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    public int </a:t>
            </a:r>
            <a:r>
              <a:rPr lang="en-US" sz="1600" dirty="0" err="1">
                <a:effectLst/>
                <a:latin typeface="Cascadia Code" panose="020B0609020000020004" pitchFamily="49" charset="0"/>
                <a:ea typeface="Calibri" panose="020F0502020204030204" pitchFamily="34" charset="0"/>
                <a:cs typeface="Cascadia Code" panose="020B0609020000020004" pitchFamily="49" charset="0"/>
              </a:rPr>
              <a:t>CenterX</a:t>
            </a:r>
            <a:r>
              <a:rPr lang="en-US" sz="1600" dirty="0">
                <a:effectLst/>
                <a:latin typeface="Cascadia Code" panose="020B0609020000020004" pitchFamily="49" charset="0"/>
                <a:ea typeface="Calibri" panose="020F0502020204030204" pitchFamily="34" charset="0"/>
                <a:cs typeface="Cascadia Code" panose="020B0609020000020004" pitchFamily="49" charset="0"/>
              </a:rPr>
              <a:t> { get; set; }</a:t>
            </a:r>
          </a:p>
          <a:p>
            <a:pPr marL="0" marR="0">
              <a:spcBef>
                <a:spcPts val="0"/>
              </a:spcBef>
              <a:spcAft>
                <a:spcPts val="0"/>
              </a:spcAft>
            </a:pPr>
            <a:r>
              <a:rPr lang="en-US" sz="1600" dirty="0">
                <a:effectLst/>
                <a:latin typeface="Cascadia Code" panose="020B0609020000020004" pitchFamily="49" charset="0"/>
                <a:ea typeface="Calibri" panose="020F0502020204030204" pitchFamily="34" charset="0"/>
                <a:cs typeface="Cascadia Code" panose="020B0609020000020004" pitchFamily="49" charset="0"/>
              </a:rPr>
              <a:t>    public int </a:t>
            </a:r>
            <a:r>
              <a:rPr lang="en-US" sz="1600" dirty="0" err="1">
                <a:effectLst/>
                <a:latin typeface="Cascadia Code" panose="020B0609020000020004" pitchFamily="49" charset="0"/>
                <a:ea typeface="Calibri" panose="020F0502020204030204" pitchFamily="34" charset="0"/>
                <a:cs typeface="Cascadia Code" panose="020B0609020000020004" pitchFamily="49" charset="0"/>
              </a:rPr>
              <a:t>CenterY</a:t>
            </a:r>
            <a:r>
              <a:rPr lang="en-US" sz="1600" dirty="0">
                <a:effectLst/>
                <a:latin typeface="Cascadia Code" panose="020B0609020000020004" pitchFamily="49" charset="0"/>
                <a:ea typeface="Calibri" panose="020F0502020204030204" pitchFamily="34" charset="0"/>
                <a:cs typeface="Cascadia Code" panose="020B0609020000020004" pitchFamily="49" charset="0"/>
              </a:rPr>
              <a:t> { get; set; }</a:t>
            </a:r>
          </a:p>
          <a:p>
            <a:r>
              <a:rPr lang="en-US" sz="1600" dirty="0">
                <a:effectLst/>
                <a:latin typeface="Cascadia Code" panose="020B0609020000020004" pitchFamily="49" charset="0"/>
                <a:ea typeface="Calibri" panose="020F0502020204030204" pitchFamily="34" charset="0"/>
                <a:cs typeface="Cascadia Code" panose="020B0609020000020004" pitchFamily="49" charset="0"/>
              </a:rPr>
              <a:t>}</a:t>
            </a:r>
            <a:endParaRPr lang="en-US" sz="12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416582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129"/>
            <a:ext cx="8229600" cy="1169521"/>
          </a:xfrm>
        </p:spPr>
        <p:txBody>
          <a:bodyPr tIns="91425">
            <a:spAutoFit/>
          </a:bodyPr>
          <a:lstStyle/>
          <a:p>
            <a:pPr lvl="0" fontAlgn="base">
              <a:spcBef>
                <a:spcPct val="0"/>
              </a:spcBef>
              <a:spcAft>
                <a:spcPct val="0"/>
              </a:spcAft>
              <a:buClrTx/>
            </a:pPr>
            <a:r>
              <a:rPr lang="en-IN" altLang="en-US" sz="3200" dirty="0">
                <a:latin typeface="Times New Roman" panose="02020603050405020304" pitchFamily="18" charset="0"/>
                <a:ea typeface="+mj-ea"/>
                <a:cs typeface="Arial"/>
              </a:rPr>
              <a:t>Storing Class Type Objects in Arrays and Lists</a:t>
            </a:r>
            <a:endParaRPr lang="en-US" altLang="en-US" sz="320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019143" cy="523190"/>
          </a:xfrm>
        </p:spPr>
        <p:txBody>
          <a:bodyPr wrap="square" lIns="91425" tIns="91425" rIns="91425" bIns="91425">
            <a:spAutoFit/>
          </a:bodyPr>
          <a:lstStyle/>
          <a:p>
            <a:pPr fontAlgn="base">
              <a:spcAft>
                <a:spcPct val="0"/>
              </a:spcAft>
              <a:buSzPts val="2400"/>
            </a:pPr>
            <a:r>
              <a:rPr lang="en-US" altLang="en-US" sz="2200" dirty="0">
                <a:latin typeface="+mn-lt"/>
              </a:rPr>
              <a:t>An array can hold references to objects. For example:</a:t>
            </a:r>
          </a:p>
        </p:txBody>
      </p:sp>
      <p:pic>
        <p:nvPicPr>
          <p:cNvPr id="7" name="Picture 6" descr="The code has 5 lines, as follows. Line 1. c o n s t i n t size = 4 semicolon. Line 2. Cell phone left bracket R S B phone = new cell phone left bracket size right bracket semicolon. Line 3. Phone left bracket 0 right bracket = new cell phone left parenthesis right parenthesis semicolon. Line 4. Phone left bracket 1 right bracket = new cell phone left parenthesis right parenthesis semicolon. Line 5. Ellip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838" y="2424842"/>
            <a:ext cx="5369848" cy="1360126"/>
          </a:xfrm>
          <a:prstGeom prst="rect">
            <a:avLst/>
          </a:prstGeom>
        </p:spPr>
      </p:pic>
      <p:sp>
        <p:nvSpPr>
          <p:cNvPr id="4" name="Text Placeholder 3"/>
          <p:cNvSpPr>
            <a:spLocks noGrp="1"/>
          </p:cNvSpPr>
          <p:nvPr>
            <p:ph type="body" idx="2"/>
          </p:nvPr>
        </p:nvSpPr>
        <p:spPr>
          <a:xfrm>
            <a:off x="457200" y="4168603"/>
            <a:ext cx="8229600" cy="609600"/>
          </a:xfrm>
        </p:spPr>
        <p:txBody>
          <a:bodyPr/>
          <a:lstStyle/>
          <a:p>
            <a:r>
              <a:rPr lang="en-US" altLang="en-US" sz="2200" dirty="0">
                <a:latin typeface="+mn-lt"/>
              </a:rPr>
              <a:t>You can use a loop to step through the array. For example:</a:t>
            </a:r>
          </a:p>
        </p:txBody>
      </p:sp>
      <p:pic>
        <p:nvPicPr>
          <p:cNvPr id="8" name="Picture 7" descr="The code has 4 lines, as follows. Line 1. For left parenthesis i n t index = 0 semicolon index is less than phone period length semicolon index plus plus right parenthesis. Line 2. left brace. Line 3, indented. phones left bracket index right bracket = new cell phone left parenthesis right parenthesis semicolon. Line 4. right bra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456" y="4761459"/>
            <a:ext cx="6625087" cy="1112877"/>
          </a:xfrm>
          <a:prstGeom prst="rect">
            <a:avLst/>
          </a:prstGeom>
        </p:spPr>
      </p:pic>
    </p:spTree>
    <p:extLst>
      <p:ext uri="{BB962C8B-B14F-4D97-AF65-F5344CB8AC3E}">
        <p14:creationId xmlns:p14="http://schemas.microsoft.com/office/powerpoint/2010/main" val="1727006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Initializing Array Elements</a:t>
            </a: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fontAlgn="base">
              <a:spcAft>
                <a:spcPct val="0"/>
              </a:spcAft>
              <a:buFont typeface="Arial" panose="020B0604020202020204" pitchFamily="34" charset="0"/>
              <a:buChar char="•"/>
            </a:pPr>
            <a:r>
              <a:rPr lang="en-US" altLang="en-US" sz="2400" dirty="0">
                <a:latin typeface="+mn-lt"/>
              </a:rPr>
              <a:t>You can initialize the array elements in the declaration statement:</a:t>
            </a:r>
          </a:p>
        </p:txBody>
      </p:sp>
      <p:pic>
        <p:nvPicPr>
          <p:cNvPr id="7" name="Picture 6" descr="The code has 3 lines, as follows. Line 1. Cell phone left bracket right bracket phone = left brace. Line 2, indented. new cell phone left parenthesis right parenthesis comma new cell phone left parenthesis right parenthesis comma new cell phone left parenthesis right parenthesis comma new cell phone left parenthesis right parenthesis. Line 3.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110" y="2647843"/>
            <a:ext cx="4318127" cy="983488"/>
          </a:xfrm>
          <a:prstGeom prst="rect">
            <a:avLst/>
          </a:prstGeom>
        </p:spPr>
      </p:pic>
      <p:pic>
        <p:nvPicPr>
          <p:cNvPr id="8" name="Picture 7" descr="The code has 3 lines, as follows. Line 1. Bank account left bracket right bracket accounts = left brace. Line 2, indented. new bank account left parenthesis 1000 right parenthesis comma new bank account left parenthesis 2 right parenthesis comma new bank account left parenthesis 3000 right parenthesis comma new bank account left parenthesis 4000 right parenthesis. Line 3. right bra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110" y="4302581"/>
            <a:ext cx="3134868" cy="1490599"/>
          </a:xfrm>
          <a:prstGeom prst="rect">
            <a:avLst/>
          </a:prstGeom>
        </p:spPr>
      </p:pic>
    </p:spTree>
    <p:extLst>
      <p:ext uri="{BB962C8B-B14F-4D97-AF65-F5344CB8AC3E}">
        <p14:creationId xmlns:p14="http://schemas.microsoft.com/office/powerpoint/2010/main" val="3178645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Lists of Class Type Objects</a:t>
            </a:r>
            <a:endParaRPr lang="en-US" altLang="en-US" dirty="0">
              <a:latin typeface="Times New Roman" panose="02020603050405020304" pitchFamily="18" charset="0"/>
              <a:ea typeface="+mj-ea"/>
              <a:cs typeface="Arial"/>
            </a:endParaRPr>
          </a:p>
        </p:txBody>
      </p:sp>
      <p:sp>
        <p:nvSpPr>
          <p:cNvPr id="3" name="Content Placeholder 2"/>
          <p:cNvSpPr>
            <a:spLocks noGrp="1"/>
          </p:cNvSpPr>
          <p:nvPr>
            <p:ph idx="1"/>
          </p:nvPr>
        </p:nvSpPr>
        <p:spPr>
          <a:xfrm>
            <a:off x="457200" y="1643894"/>
            <a:ext cx="8229600" cy="475725"/>
          </a:xfrm>
        </p:spPr>
        <p:txBody>
          <a:bodyPr/>
          <a:lstStyle/>
          <a:p>
            <a:pPr indent="-255600"/>
            <a:r>
              <a:rPr lang="en-US" altLang="en-US" sz="2000" dirty="0">
                <a:latin typeface="+mn-lt"/>
              </a:rPr>
              <a:t>You can create a </a:t>
            </a:r>
            <a:r>
              <a:rPr lang="en-US" altLang="en-US" sz="2000" dirty="0">
                <a:latin typeface="Courier New" panose="02070309020205020404" pitchFamily="49" charset="0"/>
                <a:cs typeface="Courier New" panose="02070309020205020404" pitchFamily="49" charset="0"/>
              </a:rPr>
              <a:t>List</a:t>
            </a:r>
            <a:r>
              <a:rPr lang="en-US" altLang="en-US" sz="2000" dirty="0">
                <a:latin typeface="+mn-lt"/>
              </a:rPr>
              <a:t> to hold references to objects:</a:t>
            </a:r>
          </a:p>
        </p:txBody>
      </p:sp>
      <p:pic>
        <p:nvPicPr>
          <p:cNvPr id="13" name="Picture 12" descr="A line of code, as follows. List left angle bracket cell phone right angle bracket phone list = new list left angle bracket cell phone right angle bracket lef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885" y="2214346"/>
            <a:ext cx="6562735" cy="225109"/>
          </a:xfrm>
          <a:prstGeom prst="rect">
            <a:avLst/>
          </a:prstGeom>
        </p:spPr>
      </p:pic>
      <p:sp>
        <p:nvSpPr>
          <p:cNvPr id="5" name="Content Placeholder 4"/>
          <p:cNvSpPr>
            <a:spLocks noGrp="1"/>
          </p:cNvSpPr>
          <p:nvPr>
            <p:ph idx="14"/>
          </p:nvPr>
        </p:nvSpPr>
        <p:spPr>
          <a:xfrm>
            <a:off x="457201" y="2568260"/>
            <a:ext cx="8218104" cy="689721"/>
          </a:xfrm>
        </p:spPr>
        <p:txBody>
          <a:bodyPr/>
          <a:lstStyle/>
          <a:p>
            <a:pPr marL="741600" lvl="1" indent="-284400"/>
            <a:r>
              <a:rPr lang="en-US" altLang="en-US" sz="2000" dirty="0">
                <a:latin typeface="+mn-lt"/>
              </a:rPr>
              <a:t>This statement creates a </a:t>
            </a:r>
            <a:r>
              <a:rPr lang="en-US" altLang="en-US" sz="2000" dirty="0">
                <a:latin typeface="Courier New" panose="02070309020205020404" pitchFamily="49" charset="0"/>
                <a:cs typeface="Courier New" panose="02070309020205020404" pitchFamily="49" charset="0"/>
              </a:rPr>
              <a:t>List</a:t>
            </a:r>
            <a:r>
              <a:rPr lang="en-US" altLang="en-US" sz="2000" dirty="0">
                <a:latin typeface="+mn-lt"/>
              </a:rPr>
              <a:t> object, referenced by the </a:t>
            </a:r>
            <a:r>
              <a:rPr lang="en-US" altLang="en-US" sz="2000" dirty="0">
                <a:latin typeface="Courier New" panose="02070309020205020404" pitchFamily="49" charset="0"/>
                <a:cs typeface="Courier New" panose="02070309020205020404" pitchFamily="49" charset="0"/>
              </a:rPr>
              <a:t>phoneList</a:t>
            </a:r>
            <a:r>
              <a:rPr lang="en-US" altLang="en-US" sz="2000" dirty="0">
                <a:latin typeface="Consolas" panose="020B0609020204030204" pitchFamily="49" charset="0"/>
              </a:rPr>
              <a:t> </a:t>
            </a:r>
            <a:r>
              <a:rPr lang="en-US" altLang="en-US" sz="2000" dirty="0">
                <a:latin typeface="+mn-lt"/>
              </a:rPr>
              <a:t>variable.</a:t>
            </a:r>
          </a:p>
        </p:txBody>
      </p:sp>
      <p:sp>
        <p:nvSpPr>
          <p:cNvPr id="4" name="Content Placeholder 3"/>
          <p:cNvSpPr>
            <a:spLocks noGrp="1"/>
          </p:cNvSpPr>
          <p:nvPr>
            <p:ph idx="13"/>
          </p:nvPr>
        </p:nvSpPr>
        <p:spPr>
          <a:xfrm>
            <a:off x="457200" y="3343683"/>
            <a:ext cx="8229600" cy="680893"/>
          </a:xfrm>
        </p:spPr>
        <p:txBody>
          <a:bodyPr/>
          <a:lstStyle/>
          <a:p>
            <a:pPr indent="-255600"/>
            <a:r>
              <a:rPr lang="en-US" altLang="en-US" sz="2000" dirty="0">
                <a:latin typeface="+mn-lt"/>
              </a:rPr>
              <a:t>Each object of the </a:t>
            </a:r>
            <a:r>
              <a:rPr lang="en-US" altLang="en-US" sz="2000" dirty="0">
                <a:latin typeface="Courier New" panose="02070309020205020404" pitchFamily="49" charset="0"/>
                <a:cs typeface="Courier New" panose="02070309020205020404" pitchFamily="49" charset="0"/>
              </a:rPr>
              <a:t>CellPhone</a:t>
            </a:r>
            <a:r>
              <a:rPr lang="en-US" altLang="en-US" sz="2000" dirty="0">
                <a:latin typeface="+mn-lt"/>
              </a:rPr>
              <a:t> class needs an instance of the </a:t>
            </a:r>
            <a:r>
              <a:rPr lang="en-US" altLang="en-US" sz="2000" dirty="0">
                <a:latin typeface="Courier New" panose="02070309020205020404" pitchFamily="49" charset="0"/>
                <a:cs typeface="Courier New" panose="02070309020205020404" pitchFamily="49" charset="0"/>
              </a:rPr>
              <a:t>CellPhone</a:t>
            </a:r>
            <a:r>
              <a:rPr lang="en-US" altLang="en-US" sz="2000" dirty="0">
                <a:latin typeface="Consolas" panose="020B0609020204030204" pitchFamily="49" charset="0"/>
              </a:rPr>
              <a:t> </a:t>
            </a:r>
            <a:r>
              <a:rPr lang="en-US" altLang="en-US" sz="2000" dirty="0">
                <a:latin typeface="+mn-lt"/>
              </a:rPr>
              <a:t>class to hold data:</a:t>
            </a:r>
          </a:p>
        </p:txBody>
      </p:sp>
      <p:pic>
        <p:nvPicPr>
          <p:cNvPr id="9" name="Picture 8" descr="The code has 4 lines, as follows. Line 1. Cell phone my phone = new cell phone left parenthesis right parenthesis semicolon. Line 2. My phone period brand = double quote Acme electronics double quote semicolon. Line 3. My phone period model = double quote M1000 double quote semicolon. Line 4. My phone period price = 199 semicol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885" y="4162928"/>
            <a:ext cx="4446320" cy="1042357"/>
          </a:xfrm>
          <a:prstGeom prst="rect">
            <a:avLst/>
          </a:prstGeom>
        </p:spPr>
      </p:pic>
      <p:sp>
        <p:nvSpPr>
          <p:cNvPr id="6" name="Content Placeholder 5"/>
          <p:cNvSpPr>
            <a:spLocks noGrp="1"/>
          </p:cNvSpPr>
          <p:nvPr>
            <p:ph idx="15"/>
          </p:nvPr>
        </p:nvSpPr>
        <p:spPr>
          <a:xfrm>
            <a:off x="457200" y="5304021"/>
            <a:ext cx="8229600" cy="413955"/>
          </a:xfrm>
        </p:spPr>
        <p:txBody>
          <a:bodyPr/>
          <a:lstStyle/>
          <a:p>
            <a:pPr indent="-255600" eaLnBrk="1" hangingPunct="1"/>
            <a:r>
              <a:rPr lang="en-US" altLang="en-US" sz="2000" dirty="0">
                <a:latin typeface="+mn-lt"/>
              </a:rPr>
              <a:t>To add the </a:t>
            </a:r>
            <a:r>
              <a:rPr lang="en-US" altLang="en-US" sz="2000" dirty="0">
                <a:latin typeface="Courier New" panose="02070309020205020404" pitchFamily="49" charset="0"/>
                <a:cs typeface="Courier New" panose="02070309020205020404" pitchFamily="49" charset="0"/>
              </a:rPr>
              <a:t>Cellphone</a:t>
            </a:r>
            <a:r>
              <a:rPr lang="en-US" altLang="en-US" sz="2000" dirty="0">
                <a:latin typeface="+mn-lt"/>
              </a:rPr>
              <a:t> object to the </a:t>
            </a:r>
            <a:r>
              <a:rPr lang="en-US" altLang="en-US" sz="2000" dirty="0">
                <a:latin typeface="Courier New" panose="02070309020205020404" pitchFamily="49" charset="0"/>
                <a:cs typeface="Courier New" panose="02070309020205020404" pitchFamily="49" charset="0"/>
              </a:rPr>
              <a:t>List</a:t>
            </a:r>
            <a:r>
              <a:rPr lang="en-US" altLang="en-US" sz="2000" dirty="0">
                <a:latin typeface="+mn-lt"/>
              </a:rPr>
              <a:t>, use:</a:t>
            </a:r>
          </a:p>
        </p:txBody>
      </p:sp>
      <p:pic>
        <p:nvPicPr>
          <p:cNvPr id="7" name="Picture 6" descr="A line of code, as follows. phone list period add left parenthesis my phone right parenthesis semicolon."/>
          <p:cNvPicPr>
            <a:picLocks noChangeAspect="1"/>
          </p:cNvPicPr>
          <p:nvPr/>
        </p:nvPicPr>
        <p:blipFill rotWithShape="1">
          <a:blip r:embed="rId5"/>
          <a:srcRect l="3027" t="13528" r="4048" b="19514"/>
          <a:stretch/>
        </p:blipFill>
        <p:spPr>
          <a:xfrm>
            <a:off x="1284885" y="5770992"/>
            <a:ext cx="3141476" cy="345217"/>
          </a:xfrm>
          <a:prstGeom prst="rect">
            <a:avLst/>
          </a:prstGeom>
        </p:spPr>
      </p:pic>
    </p:spTree>
    <p:extLst>
      <p:ext uri="{BB962C8B-B14F-4D97-AF65-F5344CB8AC3E}">
        <p14:creationId xmlns:p14="http://schemas.microsoft.com/office/powerpoint/2010/main" val="1619239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9124"/>
            <a:ext cx="8229600" cy="123107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Finding the Classes and Their Responsibilities in a Problem</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647396"/>
          </a:xfrm>
        </p:spPr>
        <p:txBody>
          <a:bodyPr wrap="square" lIns="91425" tIns="91425" rIns="91425" bIns="91425">
            <a:spAutoFit/>
          </a:bodyPr>
          <a:lstStyle/>
          <a:p>
            <a:pPr fontAlgn="base">
              <a:spcAft>
                <a:spcPct val="0"/>
              </a:spcAft>
            </a:pPr>
            <a:r>
              <a:rPr lang="en-US" altLang="en-US" sz="2000" dirty="0">
                <a:solidFill>
                  <a:srgbClr val="000000"/>
                </a:solidFill>
                <a:latin typeface="Arial (Body)"/>
                <a:ea typeface="+mn-ea"/>
              </a:rPr>
              <a:t>When developing an object-oriented program, you need to identify the classes that you need to create.</a:t>
            </a:r>
          </a:p>
          <a:p>
            <a:pPr fontAlgn="base">
              <a:spcAft>
                <a:spcPct val="0"/>
              </a:spcAft>
            </a:pPr>
            <a:r>
              <a:rPr lang="en-US" altLang="en-US" sz="2000" dirty="0">
                <a:solidFill>
                  <a:srgbClr val="000000"/>
                </a:solidFill>
                <a:latin typeface="Arial (Body)"/>
                <a:ea typeface="+mn-ea"/>
              </a:rPr>
              <a:t>One simple and popular technique involves the following steps:</a:t>
            </a:r>
          </a:p>
          <a:p>
            <a:pPr marL="741600" lvl="1" indent="-284400" fontAlgn="base">
              <a:spcAft>
                <a:spcPct val="0"/>
              </a:spcAft>
              <a:buFont typeface="Arial" panose="020B0604020202020204" pitchFamily="34" charset="0"/>
              <a:buChar char="–"/>
            </a:pPr>
            <a:r>
              <a:rPr lang="en-US" altLang="en-US" sz="2000" dirty="0">
                <a:solidFill>
                  <a:srgbClr val="000000"/>
                </a:solidFill>
                <a:latin typeface="Arial (Body)"/>
              </a:rPr>
              <a:t>Get a written description of the problem domain.</a:t>
            </a:r>
          </a:p>
          <a:p>
            <a:pPr marL="741600" lvl="1" indent="-284400" fontAlgn="base">
              <a:spcAft>
                <a:spcPct val="0"/>
              </a:spcAft>
              <a:buFont typeface="Arial" panose="020B0604020202020204" pitchFamily="34" charset="0"/>
              <a:buChar char="–"/>
            </a:pPr>
            <a:r>
              <a:rPr lang="en-US" altLang="en-US" sz="2000" dirty="0">
                <a:solidFill>
                  <a:srgbClr val="000000"/>
                </a:solidFill>
                <a:latin typeface="Arial (Body)"/>
              </a:rPr>
              <a:t>Identify all the nouns (including pronouns and noun phrases) in the description. Each of these is a potential class.</a:t>
            </a:r>
          </a:p>
          <a:p>
            <a:pPr marL="741600" lvl="1" indent="-284400" fontAlgn="base">
              <a:spcAft>
                <a:spcPct val="0"/>
              </a:spcAft>
              <a:buFont typeface="Arial" panose="020B0604020202020204" pitchFamily="34" charset="0"/>
              <a:buChar char="–"/>
            </a:pPr>
            <a:r>
              <a:rPr lang="en-US" altLang="en-US" sz="2000" dirty="0">
                <a:solidFill>
                  <a:srgbClr val="000000"/>
                </a:solidFill>
                <a:latin typeface="Arial (Body)"/>
              </a:rPr>
              <a:t>Refine the list to include only the classes that are relevant to the problem.</a:t>
            </a:r>
          </a:p>
          <a:p>
            <a:pPr lvl="0" fontAlgn="base">
              <a:spcAft>
                <a:spcPct val="0"/>
              </a:spcAft>
              <a:buFont typeface="Arial" panose="020B0604020202020204" pitchFamily="34" charset="0"/>
              <a:buChar char="•"/>
            </a:pPr>
            <a:r>
              <a:rPr lang="en-US" altLang="en-US" sz="2000" dirty="0">
                <a:solidFill>
                  <a:srgbClr val="000000"/>
                </a:solidFill>
                <a:latin typeface="Arial (Body)"/>
                <a:ea typeface="+mn-ea"/>
              </a:rPr>
              <a:t>Once the classes have been identified, you need to identify each class’s responsibilities. The responsibilities are:</a:t>
            </a:r>
          </a:p>
          <a:p>
            <a:pPr marL="741600" lvl="1" indent="-284400" fontAlgn="base">
              <a:spcAft>
                <a:spcPct val="0"/>
              </a:spcAft>
              <a:buFont typeface="Arial" panose="020B0604020202020204" pitchFamily="34" charset="0"/>
              <a:buChar char="–"/>
            </a:pPr>
            <a:r>
              <a:rPr lang="en-US" altLang="en-US" sz="2000" dirty="0">
                <a:solidFill>
                  <a:srgbClr val="000000"/>
                </a:solidFill>
                <a:latin typeface="Arial (Body)"/>
              </a:rPr>
              <a:t>The things that the class is responsible for knowing</a:t>
            </a:r>
          </a:p>
          <a:p>
            <a:pPr marL="741600" lvl="1" indent="-284400" fontAlgn="base">
              <a:spcAft>
                <a:spcPct val="0"/>
              </a:spcAft>
              <a:buFont typeface="Arial" panose="020B0604020202020204" pitchFamily="34" charset="0"/>
              <a:buChar char="–"/>
            </a:pPr>
            <a:r>
              <a:rPr lang="en-US" altLang="en-US" sz="2000" dirty="0">
                <a:solidFill>
                  <a:srgbClr val="000000"/>
                </a:solidFill>
                <a:latin typeface="Arial (Body)"/>
              </a:rPr>
              <a:t>The actions that the class is responsible for doing</a:t>
            </a:r>
          </a:p>
        </p:txBody>
      </p:sp>
    </p:spTree>
    <p:extLst>
      <p:ext uri="{BB962C8B-B14F-4D97-AF65-F5344CB8AC3E}">
        <p14:creationId xmlns:p14="http://schemas.microsoft.com/office/powerpoint/2010/main" val="2211312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Example </a:t>
            </a:r>
            <a:r>
              <a:rPr lang="en-US" altLang="en-US" sz="2000" b="0" dirty="0">
                <a:latin typeface="Times New Roman" panose="02020603050405020304" pitchFamily="18" charset="0"/>
                <a:ea typeface="+mj-ea"/>
                <a:cs typeface="Arial"/>
              </a:rPr>
              <a:t>(1 of 2)</a:t>
            </a:r>
          </a:p>
        </p:txBody>
      </p:sp>
      <p:sp>
        <p:nvSpPr>
          <p:cNvPr id="4" name="Text Placeholder 3"/>
          <p:cNvSpPr>
            <a:spLocks noGrp="1"/>
          </p:cNvSpPr>
          <p:nvPr>
            <p:ph type="body" idx="1"/>
          </p:nvPr>
        </p:nvSpPr>
        <p:spPr>
          <a:xfrm>
            <a:off x="457200" y="1600200"/>
            <a:ext cx="8229600" cy="4718304"/>
          </a:xfrm>
        </p:spPr>
        <p:txBody>
          <a:bodyPr/>
          <a:lstStyle/>
          <a:p>
            <a:pPr lvl="0" fontAlgn="base">
              <a:spcAft>
                <a:spcPct val="0"/>
              </a:spcAft>
            </a:pPr>
            <a:r>
              <a:rPr lang="en-US" altLang="en-US" sz="2400" dirty="0">
                <a:solidFill>
                  <a:srgbClr val="000000"/>
                </a:solidFill>
                <a:latin typeface="Arial (Body)"/>
              </a:rPr>
              <a:t>In the textbook, there are three classes: </a:t>
            </a:r>
            <a:r>
              <a:rPr lang="en-US" altLang="en-US" sz="2400" dirty="0">
                <a:solidFill>
                  <a:srgbClr val="000000"/>
                </a:solidFill>
                <a:latin typeface="Courier New" panose="02070309020205020404" pitchFamily="49" charset="0"/>
                <a:cs typeface="Courier New" panose="02070309020205020404" pitchFamily="49" charset="0"/>
              </a:rPr>
              <a:t>Customer</a:t>
            </a:r>
            <a:r>
              <a:rPr lang="en-US" altLang="en-US" sz="2400" dirty="0">
                <a:solidFill>
                  <a:srgbClr val="000000"/>
                </a:solidFill>
                <a:cs typeface="Consolas" panose="020B0609020204030204" pitchFamily="49" charset="0"/>
              </a:rPr>
              <a:t>,</a:t>
            </a:r>
            <a:r>
              <a:rPr lang="en-US" altLang="en-US" sz="2400" dirty="0">
                <a:solidFill>
                  <a:srgbClr val="000000"/>
                </a:solidFill>
                <a:latin typeface="Consolas" panose="020B0609020204030204" pitchFamily="49" charset="0"/>
              </a:rPr>
              <a:t> </a:t>
            </a:r>
            <a:r>
              <a:rPr lang="en-US" altLang="en-US" sz="2400" dirty="0">
                <a:solidFill>
                  <a:srgbClr val="000000"/>
                </a:solidFill>
                <a:latin typeface="Courier New" panose="02070309020205020404" pitchFamily="49" charset="0"/>
                <a:cs typeface="Courier New" panose="02070309020205020404" pitchFamily="49" charset="0"/>
              </a:rPr>
              <a:t>Car</a:t>
            </a:r>
            <a:r>
              <a:rPr lang="en-US" altLang="en-US" sz="2400" dirty="0">
                <a:solidFill>
                  <a:srgbClr val="000000"/>
                </a:solidFill>
                <a:cs typeface="Consolas" panose="020B0609020204030204" pitchFamily="49" charset="0"/>
              </a:rPr>
              <a:t>,</a:t>
            </a:r>
            <a:r>
              <a:rPr lang="en-US" altLang="en-US" sz="2400" dirty="0">
                <a:solidFill>
                  <a:srgbClr val="000000"/>
                </a:solidFill>
                <a:latin typeface="Consolas" panose="020B0609020204030204" pitchFamily="49" charset="0"/>
              </a:rPr>
              <a:t> </a:t>
            </a:r>
            <a:r>
              <a:rPr lang="en-US" altLang="en-US" sz="2400" dirty="0">
                <a:solidFill>
                  <a:srgbClr val="000000"/>
                </a:solidFill>
                <a:latin typeface="Arial (Body)"/>
              </a:rPr>
              <a:t>and </a:t>
            </a:r>
            <a:r>
              <a:rPr lang="en-US" altLang="en-US" sz="2400" dirty="0">
                <a:solidFill>
                  <a:srgbClr val="000000"/>
                </a:solidFill>
                <a:latin typeface="Courier New" panose="02070309020205020404" pitchFamily="49" charset="0"/>
                <a:cs typeface="Courier New" panose="02070309020205020404" pitchFamily="49" charset="0"/>
              </a:rPr>
              <a:t>ServiceQuote</a:t>
            </a:r>
            <a:r>
              <a:rPr lang="en-US" altLang="en-US" sz="2400" dirty="0">
                <a:solidFill>
                  <a:srgbClr val="000000"/>
                </a:solidFill>
                <a:latin typeface="Arial (Body)"/>
              </a:rPr>
              <a:t>.</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The </a:t>
            </a:r>
            <a:r>
              <a:rPr lang="en-US" altLang="en-US" sz="2400" dirty="0">
                <a:solidFill>
                  <a:srgbClr val="000000"/>
                </a:solidFill>
                <a:latin typeface="Courier New" panose="02070309020205020404" pitchFamily="49" charset="0"/>
                <a:cs typeface="Courier New" panose="02070309020205020404" pitchFamily="49" charset="0"/>
              </a:rPr>
              <a:t>Customer</a:t>
            </a:r>
            <a:r>
              <a:rPr lang="en-US" altLang="en-US" sz="2400" dirty="0">
                <a:solidFill>
                  <a:srgbClr val="000000"/>
                </a:solidFill>
                <a:latin typeface="Consolas" panose="020B0609020204030204" pitchFamily="49" charset="0"/>
              </a:rPr>
              <a:t> </a:t>
            </a:r>
            <a:r>
              <a:rPr lang="en-US" altLang="en-US" sz="2400" dirty="0">
                <a:solidFill>
                  <a:srgbClr val="000000"/>
                </a:solidFill>
                <a:latin typeface="Arial (Body)"/>
              </a:rPr>
              <a:t>class has the following actions:</a:t>
            </a:r>
          </a:p>
          <a:p>
            <a:pPr lvl="2" fontAlgn="base">
              <a:spcAft>
                <a:spcPct val="0"/>
              </a:spcAft>
            </a:pPr>
            <a:r>
              <a:rPr lang="en-US" altLang="en-US" sz="2400" dirty="0">
                <a:solidFill>
                  <a:srgbClr val="000000"/>
                </a:solidFill>
                <a:latin typeface="Arial (Body)"/>
              </a:rPr>
              <a:t>Create and initialize an object of the </a:t>
            </a:r>
            <a:r>
              <a:rPr lang="en-US" altLang="en-US" sz="2400" dirty="0">
                <a:solidFill>
                  <a:srgbClr val="000000"/>
                </a:solidFill>
                <a:latin typeface="Courier New" panose="02070309020205020404" pitchFamily="49" charset="0"/>
                <a:cs typeface="Courier New" panose="02070309020205020404" pitchFamily="49" charset="0"/>
              </a:rPr>
              <a:t>Customer</a:t>
            </a:r>
            <a:r>
              <a:rPr lang="en-US" altLang="en-US" sz="2400" dirty="0">
                <a:solidFill>
                  <a:srgbClr val="000000"/>
                </a:solidFill>
                <a:latin typeface="Arial (Body)"/>
              </a:rPr>
              <a:t> class.</a:t>
            </a:r>
          </a:p>
          <a:p>
            <a:pPr lvl="2" fontAlgn="base">
              <a:spcAft>
                <a:spcPct val="0"/>
              </a:spcAft>
            </a:pPr>
            <a:r>
              <a:rPr lang="en-US" altLang="en-US" sz="2400" dirty="0">
                <a:solidFill>
                  <a:srgbClr val="000000"/>
                </a:solidFill>
                <a:latin typeface="Arial (Body)"/>
              </a:rPr>
              <a:t>Get and set the customer’s name.</a:t>
            </a:r>
          </a:p>
          <a:p>
            <a:pPr lvl="2" fontAlgn="base">
              <a:spcAft>
                <a:spcPct val="0"/>
              </a:spcAft>
            </a:pPr>
            <a:r>
              <a:rPr lang="en-US" altLang="en-US" sz="2400" dirty="0">
                <a:solidFill>
                  <a:srgbClr val="000000"/>
                </a:solidFill>
                <a:latin typeface="Arial (Body)"/>
              </a:rPr>
              <a:t>Get and set the customer’s address.</a:t>
            </a:r>
          </a:p>
          <a:p>
            <a:pPr lvl="2" fontAlgn="base">
              <a:spcAft>
                <a:spcPct val="0"/>
              </a:spcAft>
            </a:pPr>
            <a:r>
              <a:rPr lang="en-US" altLang="en-US" sz="2400" dirty="0">
                <a:solidFill>
                  <a:srgbClr val="000000"/>
                </a:solidFill>
                <a:latin typeface="Arial (Body)"/>
              </a:rPr>
              <a:t>Get and set the customer’s telephone number.</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The </a:t>
            </a:r>
            <a:r>
              <a:rPr lang="en-US" altLang="en-US" sz="2400" dirty="0">
                <a:solidFill>
                  <a:srgbClr val="000000"/>
                </a:solidFill>
                <a:latin typeface="Courier New" panose="02070309020205020404" pitchFamily="49" charset="0"/>
                <a:cs typeface="Courier New" panose="02070309020205020404" pitchFamily="49" charset="0"/>
              </a:rPr>
              <a:t>Car</a:t>
            </a:r>
            <a:r>
              <a:rPr lang="en-US" altLang="en-US" sz="2400" dirty="0">
                <a:solidFill>
                  <a:srgbClr val="000000"/>
                </a:solidFill>
                <a:latin typeface="Consolas" panose="020B0609020204030204" pitchFamily="49" charset="0"/>
              </a:rPr>
              <a:t> </a:t>
            </a:r>
            <a:r>
              <a:rPr lang="en-US" altLang="en-US" sz="2400" dirty="0">
                <a:solidFill>
                  <a:srgbClr val="000000"/>
                </a:solidFill>
                <a:latin typeface="+mn-lt"/>
              </a:rPr>
              <a:t>class has the following actions:</a:t>
            </a:r>
          </a:p>
          <a:p>
            <a:pPr lvl="2" fontAlgn="base">
              <a:spcAft>
                <a:spcPct val="0"/>
              </a:spcAft>
            </a:pPr>
            <a:r>
              <a:rPr lang="en-US" altLang="en-US" sz="2400" dirty="0">
                <a:solidFill>
                  <a:srgbClr val="000000"/>
                </a:solidFill>
                <a:latin typeface="+mn-lt"/>
              </a:rPr>
              <a:t>Create and initialize an object of the </a:t>
            </a:r>
            <a:r>
              <a:rPr lang="en-US" altLang="en-US" sz="2400" dirty="0">
                <a:solidFill>
                  <a:srgbClr val="000000"/>
                </a:solidFill>
                <a:latin typeface="Courier New" panose="02070309020205020404" pitchFamily="49" charset="0"/>
                <a:cs typeface="Courier New" panose="02070309020205020404" pitchFamily="49" charset="0"/>
              </a:rPr>
              <a:t>Car</a:t>
            </a:r>
            <a:r>
              <a:rPr lang="en-US" altLang="en-US" sz="2400" dirty="0">
                <a:solidFill>
                  <a:srgbClr val="000000"/>
                </a:solidFill>
                <a:latin typeface="+mn-lt"/>
              </a:rPr>
              <a:t> class.</a:t>
            </a:r>
          </a:p>
          <a:p>
            <a:pPr lvl="2" fontAlgn="base">
              <a:spcAft>
                <a:spcPct val="0"/>
              </a:spcAft>
            </a:pPr>
            <a:r>
              <a:rPr lang="en-US" altLang="en-US" sz="2400" dirty="0">
                <a:solidFill>
                  <a:srgbClr val="000000"/>
                </a:solidFill>
                <a:latin typeface="+mn-lt"/>
              </a:rPr>
              <a:t>Get and set the car’s make.</a:t>
            </a:r>
          </a:p>
        </p:txBody>
      </p:sp>
    </p:spTree>
    <p:extLst>
      <p:ext uri="{BB962C8B-B14F-4D97-AF65-F5344CB8AC3E}">
        <p14:creationId xmlns:p14="http://schemas.microsoft.com/office/powerpoint/2010/main" val="2668376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a:latin typeface="Times New Roman" panose="02020603050405020304" pitchFamily="18" charset="0"/>
                <a:ea typeface="+mj-ea"/>
                <a:cs typeface="Arial"/>
              </a:rPr>
              <a:t>Example </a:t>
            </a:r>
            <a:r>
              <a:rPr lang="en-US" altLang="en-US" sz="2000" b="0">
                <a:latin typeface="Times New Roman" panose="02020603050405020304" pitchFamily="18" charset="0"/>
                <a:ea typeface="+mj-ea"/>
                <a:cs typeface="Arial"/>
              </a:rPr>
              <a:t>(2 of 2)</a:t>
            </a:r>
          </a:p>
        </p:txBody>
      </p:sp>
      <p:sp>
        <p:nvSpPr>
          <p:cNvPr id="3" name="Text Placeholder 2"/>
          <p:cNvSpPr>
            <a:spLocks noGrp="1"/>
          </p:cNvSpPr>
          <p:nvPr>
            <p:ph type="body" idx="1"/>
          </p:nvPr>
        </p:nvSpPr>
        <p:spPr/>
        <p:txBody>
          <a:bodyPr/>
          <a:lstStyle/>
          <a:p>
            <a:pPr lvl="2" eaLnBrk="1" hangingPunct="1"/>
            <a:r>
              <a:rPr lang="en-US" altLang="en-US" sz="2400" dirty="0">
                <a:latin typeface="+mn-lt"/>
              </a:rPr>
              <a:t>Get and set the car’s model.</a:t>
            </a:r>
          </a:p>
          <a:p>
            <a:pPr lvl="2" eaLnBrk="1" hangingPunct="1"/>
            <a:r>
              <a:rPr lang="en-US" altLang="en-US" sz="2400" dirty="0">
                <a:latin typeface="+mn-lt"/>
              </a:rPr>
              <a:t>Get and set the car’s year.</a:t>
            </a:r>
          </a:p>
          <a:p>
            <a:pPr lvl="1" eaLnBrk="1" hangingPunct="1"/>
            <a:r>
              <a:rPr lang="en-US" altLang="en-US" sz="2400" dirty="0"/>
              <a:t>The </a:t>
            </a:r>
            <a:r>
              <a:rPr lang="en-US" altLang="en-US" sz="2400" dirty="0">
                <a:solidFill>
                  <a:srgbClr val="000000"/>
                </a:solidFill>
                <a:latin typeface="Courier New" panose="02070309020205020404" pitchFamily="49" charset="0"/>
                <a:cs typeface="Courier New" panose="02070309020205020404" pitchFamily="49" charset="0"/>
              </a:rPr>
              <a:t>ServiceQuote</a:t>
            </a:r>
            <a:r>
              <a:rPr lang="en-US" altLang="en-US" sz="2400" dirty="0"/>
              <a:t> </a:t>
            </a:r>
            <a:r>
              <a:rPr lang="en-US" altLang="en-US" sz="2400" dirty="0">
                <a:latin typeface="+mn-lt"/>
              </a:rPr>
              <a:t>class has the following actions:</a:t>
            </a:r>
          </a:p>
          <a:p>
            <a:pPr lvl="2" eaLnBrk="1" hangingPunct="1"/>
            <a:r>
              <a:rPr lang="en-US" altLang="en-US" sz="2400" dirty="0">
                <a:latin typeface="+mn-lt"/>
              </a:rPr>
              <a:t>Create and initialize an object of the </a:t>
            </a:r>
            <a:r>
              <a:rPr lang="en-US" altLang="en-US" sz="2400" dirty="0">
                <a:solidFill>
                  <a:srgbClr val="000000"/>
                </a:solidFill>
                <a:latin typeface="Courier New" panose="02070309020205020404" pitchFamily="49" charset="0"/>
                <a:cs typeface="Courier New" panose="02070309020205020404" pitchFamily="49" charset="0"/>
              </a:rPr>
              <a:t>ServiceQuote</a:t>
            </a:r>
            <a:r>
              <a:rPr lang="en-US" altLang="en-US" sz="2400" dirty="0">
                <a:latin typeface="+mn-lt"/>
              </a:rPr>
              <a:t> class.</a:t>
            </a:r>
          </a:p>
          <a:p>
            <a:pPr lvl="2" eaLnBrk="1" hangingPunct="1"/>
            <a:r>
              <a:rPr lang="en-US" altLang="en-US" sz="2400" dirty="0">
                <a:latin typeface="+mn-lt"/>
              </a:rPr>
              <a:t>Get and set the estimated parts charges.</a:t>
            </a:r>
          </a:p>
          <a:p>
            <a:pPr lvl="2" eaLnBrk="1" hangingPunct="1"/>
            <a:r>
              <a:rPr lang="en-US" altLang="en-US" sz="2400" dirty="0">
                <a:latin typeface="+mn-lt"/>
              </a:rPr>
              <a:t>Get and set the estimated labor charges.</a:t>
            </a:r>
          </a:p>
          <a:p>
            <a:pPr lvl="2" eaLnBrk="1" hangingPunct="1"/>
            <a:r>
              <a:rPr lang="en-US" altLang="en-US" sz="2400" dirty="0">
                <a:latin typeface="+mn-lt"/>
              </a:rPr>
              <a:t>Get and set the sales tax rate.</a:t>
            </a:r>
          </a:p>
          <a:p>
            <a:pPr lvl="2" eaLnBrk="1" hangingPunct="1"/>
            <a:r>
              <a:rPr lang="en-US" altLang="en-US" sz="2400" dirty="0">
                <a:latin typeface="+mn-lt"/>
              </a:rPr>
              <a:t>Get the sales tax.</a:t>
            </a:r>
          </a:p>
          <a:p>
            <a:pPr lvl="2" eaLnBrk="1" hangingPunct="1"/>
            <a:r>
              <a:rPr lang="en-US" altLang="en-US" sz="2400" dirty="0">
                <a:latin typeface="+mn-lt"/>
              </a:rPr>
              <a:t>Get the total estimated charges.</a:t>
            </a:r>
          </a:p>
        </p:txBody>
      </p:sp>
    </p:spTree>
    <p:extLst>
      <p:ext uri="{BB962C8B-B14F-4D97-AF65-F5344CB8AC3E}">
        <p14:creationId xmlns:p14="http://schemas.microsoft.com/office/powerpoint/2010/main" val="1926034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Static Class Members</a:t>
            </a:r>
            <a:endParaRPr lang="en-US" altLang="en-US" dirty="0">
              <a:latin typeface="Times New Roman" panose="02020603050405020304" pitchFamily="18" charset="0"/>
              <a:ea typeface="+mj-ea"/>
              <a:cs typeface="Arial"/>
            </a:endParaRPr>
          </a:p>
        </p:txBody>
      </p:sp>
      <p:sp>
        <p:nvSpPr>
          <p:cNvPr id="12" name="Rectangle 11">
            <a:extLst>
              <a:ext uri="{FF2B5EF4-FFF2-40B4-BE49-F238E27FC236}">
                <a16:creationId xmlns:a16="http://schemas.microsoft.com/office/drawing/2014/main" id="{BA341EC4-F317-472E-8687-1372B2DB1F94}"/>
              </a:ext>
            </a:extLst>
          </p:cNvPr>
          <p:cNvSpPr/>
          <p:nvPr/>
        </p:nvSpPr>
        <p:spPr>
          <a:xfrm>
            <a:off x="659876" y="1720840"/>
            <a:ext cx="7692272" cy="4308872"/>
          </a:xfrm>
          <a:prstGeom prst="rect">
            <a:avLst/>
          </a:prstGeom>
        </p:spPr>
        <p:txBody>
          <a:bodyPr wrap="square">
            <a:spAutoFit/>
          </a:bodyPr>
          <a:lstStyle/>
          <a:p>
            <a:pPr lvl="0" fontAlgn="base">
              <a:spcAft>
                <a:spcPct val="0"/>
              </a:spcAft>
            </a:pPr>
            <a:r>
              <a:rPr lang="en-US" altLang="en-US" sz="2400" dirty="0">
                <a:latin typeface="Arial (Body)"/>
              </a:rPr>
              <a:t>A </a:t>
            </a:r>
            <a:r>
              <a:rPr lang="en-US" altLang="en-US" sz="2400" b="1" dirty="0">
                <a:latin typeface="Arial (Body)"/>
              </a:rPr>
              <a:t>static class member</a:t>
            </a:r>
            <a:r>
              <a:rPr lang="en-US" altLang="en-US" sz="2400" dirty="0">
                <a:latin typeface="Arial (Body)"/>
              </a:rPr>
              <a:t> belongs to the class, not to objects instantiated from the class.</a:t>
            </a:r>
          </a:p>
          <a:p>
            <a:pPr lvl="0" fontAlgn="base">
              <a:spcBef>
                <a:spcPts val="1200"/>
              </a:spcBef>
              <a:spcAft>
                <a:spcPct val="0"/>
              </a:spcAft>
            </a:pPr>
            <a:r>
              <a:rPr lang="en-US" altLang="en-US" sz="2400" dirty="0">
                <a:latin typeface="Arial (Body)"/>
              </a:rPr>
              <a:t>Recall: </a:t>
            </a:r>
          </a:p>
          <a:p>
            <a:pPr marL="342900" lvl="8" indent="-342900" fontAlgn="base">
              <a:spcAft>
                <a:spcPct val="0"/>
              </a:spcAft>
              <a:buFont typeface="Arial" panose="020B0604020202020204" pitchFamily="34" charset="0"/>
              <a:buChar char="•"/>
            </a:pPr>
            <a:r>
              <a:rPr lang="en-US" altLang="en-US" sz="2400" dirty="0">
                <a:latin typeface="Arial (Body)"/>
              </a:rPr>
              <a:t>Each instance of a class has its own set of instance fields and may have instance methods</a:t>
            </a:r>
          </a:p>
          <a:p>
            <a:pPr marL="342900" lvl="8" indent="-342900" fontAlgn="base">
              <a:spcAft>
                <a:spcPct val="0"/>
              </a:spcAft>
              <a:buFont typeface="Arial" panose="020B0604020202020204" pitchFamily="34" charset="0"/>
              <a:buChar char="•"/>
            </a:pPr>
            <a:r>
              <a:rPr lang="en-US" altLang="en-US" sz="2400" dirty="0">
                <a:latin typeface="Arial (Body)"/>
              </a:rPr>
              <a:t>Instance fields and instance methods are associated with a specific instance of a class</a:t>
            </a:r>
          </a:p>
          <a:p>
            <a:pPr lvl="8" fontAlgn="base">
              <a:spcAft>
                <a:spcPct val="0"/>
              </a:spcAft>
            </a:pPr>
            <a:r>
              <a:rPr lang="en-US" altLang="en-US" sz="2400" dirty="0">
                <a:latin typeface="Arial (Body)"/>
              </a:rPr>
              <a:t>However, you can create a field, property, or method that does not belong to any instance of a class. These are known as </a:t>
            </a:r>
            <a:r>
              <a:rPr lang="en-US" altLang="en-US" sz="2400" b="1" dirty="0">
                <a:latin typeface="Arial (Body)"/>
              </a:rPr>
              <a:t>static fields</a:t>
            </a:r>
            <a:r>
              <a:rPr lang="en-US" altLang="en-US" sz="2400" dirty="0">
                <a:latin typeface="Arial (Body)"/>
              </a:rPr>
              <a:t>, </a:t>
            </a:r>
            <a:r>
              <a:rPr lang="en-US" altLang="en-US" sz="2400" b="1" dirty="0">
                <a:latin typeface="Arial (Body)"/>
              </a:rPr>
              <a:t>static properties</a:t>
            </a:r>
            <a:r>
              <a:rPr lang="en-US" altLang="en-US" sz="2400" dirty="0">
                <a:latin typeface="Arial (Body)"/>
              </a:rPr>
              <a:t>, and </a:t>
            </a:r>
            <a:r>
              <a:rPr lang="en-US" altLang="en-US" sz="2400" b="1" dirty="0">
                <a:latin typeface="Arial (Body)"/>
              </a:rPr>
              <a:t>static methods</a:t>
            </a:r>
            <a:r>
              <a:rPr lang="en-US" altLang="en-US" sz="2400" dirty="0">
                <a:latin typeface="Arial (Body)"/>
              </a:rPr>
              <a:t>. They are </a:t>
            </a:r>
            <a:r>
              <a:rPr lang="en-US" altLang="en-US" sz="2400" b="1" dirty="0">
                <a:latin typeface="Arial (Body)"/>
              </a:rPr>
              <a:t>static members</a:t>
            </a:r>
            <a:r>
              <a:rPr lang="en-US" altLang="en-US" sz="2400" dirty="0">
                <a:latin typeface="Arial (Body)"/>
              </a:rPr>
              <a:t>.</a:t>
            </a:r>
          </a:p>
        </p:txBody>
      </p:sp>
    </p:spTree>
    <p:extLst>
      <p:ext uri="{BB962C8B-B14F-4D97-AF65-F5344CB8AC3E}">
        <p14:creationId xmlns:p14="http://schemas.microsoft.com/office/powerpoint/2010/main" val="3641259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Fields </a:t>
            </a:r>
            <a:r>
              <a:rPr lang="en-US" altLang="en-US" sz="2400" b="0" dirty="0">
                <a:latin typeface="Times New Roman" panose="02020603050405020304" pitchFamily="18" charset="0"/>
                <a:ea typeface="+mj-ea"/>
                <a:cs typeface="Arial"/>
              </a:rPr>
              <a:t>(1 of 3)</a:t>
            </a:r>
          </a:p>
        </p:txBody>
      </p:sp>
      <p:sp>
        <p:nvSpPr>
          <p:cNvPr id="3" name="Content Placeholder 2"/>
          <p:cNvSpPr>
            <a:spLocks noGrp="1"/>
          </p:cNvSpPr>
          <p:nvPr>
            <p:ph type="body" idx="1"/>
          </p:nvPr>
        </p:nvSpPr>
        <p:spPr>
          <a:xfrm>
            <a:off x="457200" y="1600200"/>
            <a:ext cx="7583864" cy="2962319"/>
          </a:xfrm>
        </p:spPr>
        <p:txBody>
          <a:bodyPr wrap="square" lIns="91425" tIns="91425" rIns="91425" bIns="91425">
            <a:spAutoFit/>
          </a:bodyPr>
          <a:lstStyle/>
          <a:p>
            <a:pPr marL="255600" lvl="0" indent="-255600" fontAlgn="base">
              <a:spcAft>
                <a:spcPct val="0"/>
              </a:spcAft>
              <a:buFont typeface="Arial" panose="020B0604020202020204" pitchFamily="34" charset="0"/>
            </a:pPr>
            <a:r>
              <a:rPr lang="en-US" altLang="en-US" sz="2400" kern="1200" dirty="0">
                <a:solidFill>
                  <a:srgbClr val="000000"/>
                </a:solidFill>
                <a:latin typeface="Arial (Body)"/>
                <a:ea typeface="+mn-ea"/>
                <a:cs typeface="Arial" panose="020B0604020202020204" pitchFamily="34" charset="0"/>
              </a:rPr>
              <a:t>When a field is declared with the </a:t>
            </a:r>
            <a:r>
              <a:rPr lang="en-US" altLang="en-US" sz="2400" b="1" kern="1200" dirty="0">
                <a:solidFill>
                  <a:srgbClr val="000000"/>
                </a:solidFill>
                <a:latin typeface="Courier New" panose="02070309020205020404" pitchFamily="49" charset="0"/>
                <a:ea typeface="+mn-ea"/>
                <a:cs typeface="Courier New" panose="02070309020205020404" pitchFamily="49" charset="0"/>
              </a:rPr>
              <a:t>static</a:t>
            </a:r>
            <a:r>
              <a:rPr lang="en-US" altLang="en-US" sz="2400" kern="1200" dirty="0">
                <a:solidFill>
                  <a:srgbClr val="000000"/>
                </a:solidFill>
                <a:latin typeface="Consolas" panose="020B0609020204030204" pitchFamily="49" charset="0"/>
                <a:ea typeface="+mn-ea"/>
                <a:cs typeface="Consolas" panose="020B0609020204030204" pitchFamily="49" charset="0"/>
              </a:rPr>
              <a:t> </a:t>
            </a:r>
            <a:r>
              <a:rPr lang="en-US" altLang="en-US" sz="2400" kern="1200" dirty="0">
                <a:solidFill>
                  <a:srgbClr val="000000"/>
                </a:solidFill>
                <a:latin typeface="Arial (Body)"/>
                <a:ea typeface="+mn-ea"/>
                <a:cs typeface="Arial" panose="020B0604020202020204" pitchFamily="34" charset="0"/>
              </a:rPr>
              <a:t>keyword, there is only one copy of the field in memory, regardless of how many instances there are of the class.</a:t>
            </a:r>
          </a:p>
          <a:p>
            <a:pPr marL="255600" lvl="0" indent="-255600" fontAlgn="base">
              <a:spcAft>
                <a:spcPct val="0"/>
              </a:spcAft>
              <a:buFont typeface="Arial" panose="020B0604020202020204" pitchFamily="34" charset="0"/>
            </a:pPr>
            <a:r>
              <a:rPr lang="en-US" altLang="en-US" sz="2400" kern="1200" dirty="0">
                <a:solidFill>
                  <a:srgbClr val="000000"/>
                </a:solidFill>
                <a:latin typeface="Arial (Body)"/>
                <a:ea typeface="+mn-ea"/>
                <a:cs typeface="Arial" panose="020B0604020202020204" pitchFamily="34" charset="0"/>
              </a:rPr>
              <a:t>The following example uses a static field to keep count of the number of instances of the </a:t>
            </a:r>
            <a:r>
              <a:rPr lang="en-US" altLang="en-US" sz="2400" kern="1200" dirty="0">
                <a:solidFill>
                  <a:srgbClr val="000000"/>
                </a:solidFill>
                <a:latin typeface="Courier New" panose="02070309020205020404" pitchFamily="49" charset="0"/>
                <a:ea typeface="+mn-ea"/>
                <a:cs typeface="Courier New" panose="02070309020205020404" pitchFamily="49" charset="0"/>
              </a:rPr>
              <a:t>Countable </a:t>
            </a:r>
            <a:r>
              <a:rPr lang="en-US" altLang="en-US" sz="2400" kern="1200" dirty="0">
                <a:solidFill>
                  <a:srgbClr val="000000"/>
                </a:solidFill>
                <a:latin typeface="Arial (Body)"/>
                <a:ea typeface="+mn-ea"/>
                <a:cs typeface="Arial" panose="020B0604020202020204" pitchFamily="34" charset="0"/>
              </a:rPr>
              <a:t>class that are created.</a:t>
            </a:r>
          </a:p>
        </p:txBody>
      </p:sp>
    </p:spTree>
    <p:extLst>
      <p:ext uri="{BB962C8B-B14F-4D97-AF65-F5344CB8AC3E}">
        <p14:creationId xmlns:p14="http://schemas.microsoft.com/office/powerpoint/2010/main" val="2682408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Fields </a:t>
            </a:r>
            <a:r>
              <a:rPr lang="en-US" altLang="en-US" sz="2400" b="0" dirty="0">
                <a:latin typeface="Times New Roman" panose="02020603050405020304" pitchFamily="18" charset="0"/>
                <a:cs typeface="Arial"/>
              </a:rPr>
              <a:t>(2 of 3)</a:t>
            </a:r>
            <a:endParaRPr lang="en-US" altLang="en-US" sz="240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593888" y="1423447"/>
            <a:ext cx="7447175" cy="4893617"/>
          </a:xfrm>
        </p:spPr>
        <p:txBody>
          <a:bodyPr wrap="square" lIns="91425" tIns="91425" rIns="91425" bIns="91425">
            <a:spAutoFit/>
          </a:bodyPr>
          <a:lstStyle/>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class Countable</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 Static field</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private static int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instanceCount</a:t>
            </a:r>
            <a:r>
              <a:rPr lang="en-US" altLang="en-US" sz="1800" kern="1200" dirty="0">
                <a:solidFill>
                  <a:srgbClr val="000000"/>
                </a:solidFill>
                <a:latin typeface="Courier New" panose="02070309020205020404" pitchFamily="49" charset="0"/>
                <a:ea typeface="+mn-ea"/>
                <a:cs typeface="Courier New" panose="02070309020205020404" pitchFamily="49" charset="0"/>
              </a:rPr>
              <a:t> = 0;</a:t>
            </a:r>
          </a:p>
          <a:p>
            <a:pPr marL="486918" lvl="1" indent="0" fontAlgn="base">
              <a:spcBef>
                <a:spcPts val="0"/>
              </a:spcBef>
              <a:spcAft>
                <a:spcPct val="0"/>
              </a:spcAft>
              <a:buNone/>
            </a:pPr>
            <a:endParaRPr lang="en-US" altLang="en-US" sz="1800" kern="1200" dirty="0">
              <a:solidFill>
                <a:srgbClr val="000000"/>
              </a:solidFill>
              <a:latin typeface="Courier New" panose="02070309020205020404" pitchFamily="49" charset="0"/>
              <a:ea typeface="+mn-ea"/>
              <a:cs typeface="Courier New" panose="02070309020205020404" pitchFamily="49" charset="0"/>
            </a:endParaRP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 Constructor</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public Countable()</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instanceCount</a:t>
            </a:r>
            <a:r>
              <a:rPr lang="en-US" altLang="en-US" sz="1800" kern="1200" dirty="0">
                <a:solidFill>
                  <a:srgbClr val="000000"/>
                </a:solidFill>
                <a:latin typeface="Courier New" panose="02070309020205020404" pitchFamily="49" charset="0"/>
                <a:ea typeface="+mn-ea"/>
                <a:cs typeface="Courier New" panose="02070309020205020404" pitchFamily="49" charset="0"/>
              </a:rPr>
              <a:t>++;</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p>
          <a:p>
            <a:pPr marL="486918" lvl="1" indent="0" fontAlgn="base">
              <a:spcBef>
                <a:spcPts val="0"/>
              </a:spcBef>
              <a:spcAft>
                <a:spcPct val="0"/>
              </a:spcAft>
              <a:buNone/>
            </a:pPr>
            <a:endParaRPr lang="en-US" altLang="en-US" sz="1800" kern="1200" dirty="0">
              <a:solidFill>
                <a:srgbClr val="000000"/>
              </a:solidFill>
              <a:latin typeface="Courier New" panose="02070309020205020404" pitchFamily="49" charset="0"/>
              <a:ea typeface="+mn-ea"/>
              <a:cs typeface="Courier New" panose="02070309020205020404" pitchFamily="49" charset="0"/>
            </a:endParaRP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 Method to get the value of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instanceCount</a:t>
            </a:r>
            <a:endParaRPr lang="en-US" altLang="en-US" sz="1800" kern="1200" dirty="0">
              <a:solidFill>
                <a:srgbClr val="000000"/>
              </a:solidFill>
              <a:latin typeface="Courier New" panose="02070309020205020404" pitchFamily="49" charset="0"/>
              <a:ea typeface="+mn-ea"/>
              <a:cs typeface="Courier New" panose="02070309020205020404" pitchFamily="49" charset="0"/>
            </a:endParaRP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public int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GetInstanceCount</a:t>
            </a:r>
            <a:r>
              <a:rPr lang="en-US" altLang="en-US" sz="1800" kern="1200" dirty="0">
                <a:solidFill>
                  <a:srgbClr val="000000"/>
                </a:solidFill>
                <a:latin typeface="Courier New" panose="02070309020205020404" pitchFamily="49" charset="0"/>
                <a:ea typeface="+mn-ea"/>
                <a:cs typeface="Courier New" panose="02070309020205020404" pitchFamily="49" charset="0"/>
              </a:rPr>
              <a:t>()</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return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instanceCount</a:t>
            </a:r>
            <a:r>
              <a:rPr lang="en-US" altLang="en-US" sz="1800" kern="1200" dirty="0">
                <a:solidFill>
                  <a:srgbClr val="000000"/>
                </a:solidFill>
                <a:latin typeface="Courier New" panose="02070309020205020404" pitchFamily="49" charset="0"/>
                <a:ea typeface="+mn-ea"/>
                <a:cs typeface="Courier New" panose="02070309020205020404" pitchFamily="49" charset="0"/>
              </a:rPr>
              <a:t>;</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68419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Sample Code</a:t>
            </a:r>
            <a:endParaRPr lang="en-US" altLang="en-US" sz="2000" b="0" dirty="0">
              <a:latin typeface="Times New Roman" panose="02020603050405020304" pitchFamily="18" charset="0"/>
              <a:ea typeface="+mj-ea"/>
              <a:cs typeface="Arial"/>
            </a:endParaRPr>
          </a:p>
        </p:txBody>
      </p:sp>
      <p:pic>
        <p:nvPicPr>
          <p:cNvPr id="3" name="Picture 2" descr="The code has 19 lines, as follows. Line 1. Class coin. Line 2. left brace. Line 3, indented. private string side up semicolon forward slash forward slash field. Line 4. Blank. Line 5, indented. public coin left parenthesis right parenthesis forward slash forward slash constructor. Line 6, indented. left brace. Line 7, indented twice. Side up = double quote heads double quote semicolon. Line 8, indented. right brace. Line 9. Blank. Line 10, indented. public void toss left parenthesis right parenthesis forward slash forward slash a void method. Line 11, indented. left brace. Line 12, indented twice. Message box period show left parenthesis side up right parenthesis semicolon. Line 13, indented. right brace. Line 14. Blank. Line 15, indented. public string get side up left parenthesis right parenthesis forward slash forward slash a value returning method. Line 16, indented. left brace. Line 17, indented twice. Return side up semicolon. Line 18, indented. right brace. Line 19. right brace."/>
          <p:cNvPicPr>
            <a:picLocks noChangeAspect="1"/>
          </p:cNvPicPr>
          <p:nvPr/>
        </p:nvPicPr>
        <p:blipFill rotWithShape="1">
          <a:blip r:embed="rId2"/>
          <a:srcRect l="1512" t="1604" r="1512" b="1759"/>
          <a:stretch/>
        </p:blipFill>
        <p:spPr>
          <a:xfrm>
            <a:off x="832104" y="1627633"/>
            <a:ext cx="6272784" cy="4654296"/>
          </a:xfrm>
          <a:prstGeom prst="rect">
            <a:avLst/>
          </a:prstGeom>
        </p:spPr>
      </p:pic>
    </p:spTree>
    <p:extLst>
      <p:ext uri="{BB962C8B-B14F-4D97-AF65-F5344CB8AC3E}">
        <p14:creationId xmlns:p14="http://schemas.microsoft.com/office/powerpoint/2010/main" val="1395730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Fields </a:t>
            </a:r>
            <a:r>
              <a:rPr lang="en-US" altLang="en-US" sz="2400" b="0" dirty="0">
                <a:latin typeface="Times New Roman" panose="02020603050405020304" pitchFamily="18" charset="0"/>
                <a:cs typeface="Arial"/>
              </a:rPr>
              <a:t>(3 of 3)</a:t>
            </a:r>
            <a:endParaRPr lang="en-US" altLang="en-US" sz="240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7583864" cy="3847177"/>
          </a:xfrm>
        </p:spPr>
        <p:txBody>
          <a:bodyPr wrap="square" lIns="91425" tIns="91425" rIns="91425" bIns="91425">
            <a:spAutoFit/>
          </a:bodyPr>
          <a:lstStyle/>
          <a:p>
            <a:pPr marL="0" lvl="0" indent="0" fontAlgn="base">
              <a:spcBef>
                <a:spcPts val="0"/>
              </a:spcBef>
              <a:spcAft>
                <a:spcPct val="0"/>
              </a:spcAft>
              <a:buNone/>
            </a:pPr>
            <a:r>
              <a:rPr lang="en-US" altLang="en-US" sz="2400" kern="1200" dirty="0">
                <a:solidFill>
                  <a:srgbClr val="000000"/>
                </a:solidFill>
                <a:latin typeface="+mn-lt"/>
                <a:ea typeface="+mn-ea"/>
                <a:cs typeface="Courier New" panose="02070309020205020404" pitchFamily="49" charset="0"/>
              </a:rPr>
              <a:t>The following code creates three instances of the </a:t>
            </a:r>
            <a:r>
              <a:rPr lang="en-US" altLang="en-US" sz="2400" kern="1200" dirty="0">
                <a:solidFill>
                  <a:srgbClr val="000000"/>
                </a:solidFill>
                <a:latin typeface="Courier New" panose="02070309020205020404" pitchFamily="49" charset="0"/>
                <a:ea typeface="+mn-ea"/>
                <a:cs typeface="Courier New" panose="02070309020205020404" pitchFamily="49" charset="0"/>
              </a:rPr>
              <a:t>Countable </a:t>
            </a:r>
            <a:r>
              <a:rPr lang="en-US" altLang="en-US" sz="2400" kern="1200" dirty="0">
                <a:solidFill>
                  <a:srgbClr val="000000"/>
                </a:solidFill>
                <a:latin typeface="+mn-lt"/>
                <a:ea typeface="+mn-ea"/>
                <a:cs typeface="Courier New" panose="02070309020205020404" pitchFamily="49" charset="0"/>
              </a:rPr>
              <a:t>class </a:t>
            </a:r>
            <a:r>
              <a:rPr lang="en-US" altLang="en-US" sz="2400" kern="1200" dirty="0">
                <a:solidFill>
                  <a:srgbClr val="000000"/>
                </a:solidFill>
                <a:latin typeface="+mn-lt"/>
                <a:cs typeface="Courier New" panose="02070309020205020404" pitchFamily="49" charset="0"/>
              </a:rPr>
              <a:t>(</a:t>
            </a:r>
            <a:r>
              <a:rPr lang="en-US" altLang="en-US" sz="2400" kern="1200" dirty="0">
                <a:solidFill>
                  <a:srgbClr val="000000"/>
                </a:solidFill>
                <a:latin typeface="Courier New" panose="02070309020205020404" pitchFamily="49" charset="0"/>
                <a:cs typeface="Courier New" panose="02070309020205020404" pitchFamily="49" charset="0"/>
              </a:rPr>
              <a:t>obj1</a:t>
            </a:r>
            <a:r>
              <a:rPr lang="en-US" altLang="en-US" sz="2400" kern="1200" dirty="0">
                <a:solidFill>
                  <a:srgbClr val="000000"/>
                </a:solidFill>
                <a:latin typeface="+mn-lt"/>
                <a:cs typeface="Courier New" panose="02070309020205020404" pitchFamily="49" charset="0"/>
              </a:rPr>
              <a:t>, </a:t>
            </a:r>
            <a:r>
              <a:rPr lang="en-US" altLang="en-US" sz="2400" kern="1200" dirty="0">
                <a:solidFill>
                  <a:srgbClr val="000000"/>
                </a:solidFill>
                <a:latin typeface="Courier New" panose="02070309020205020404" pitchFamily="49" charset="0"/>
                <a:cs typeface="Courier New" panose="02070309020205020404" pitchFamily="49" charset="0"/>
              </a:rPr>
              <a:t>obj2</a:t>
            </a:r>
            <a:r>
              <a:rPr lang="en-US" altLang="en-US" sz="2400" kern="1200" dirty="0">
                <a:solidFill>
                  <a:srgbClr val="000000"/>
                </a:solidFill>
                <a:latin typeface="+mn-lt"/>
                <a:cs typeface="Courier New" panose="02070309020205020404" pitchFamily="49" charset="0"/>
              </a:rPr>
              <a:t>, </a:t>
            </a:r>
            <a:r>
              <a:rPr lang="en-US" altLang="en-US" sz="2400" kern="1200" dirty="0">
                <a:solidFill>
                  <a:srgbClr val="000000"/>
                </a:solidFill>
                <a:latin typeface="Courier New" panose="02070309020205020404" pitchFamily="49" charset="0"/>
                <a:cs typeface="Courier New" panose="02070309020205020404" pitchFamily="49" charset="0"/>
              </a:rPr>
              <a:t>obj3</a:t>
            </a:r>
            <a:r>
              <a:rPr lang="en-US" altLang="en-US" sz="2400" kern="1200" dirty="0">
                <a:solidFill>
                  <a:srgbClr val="000000"/>
                </a:solidFill>
                <a:latin typeface="+mn-lt"/>
                <a:cs typeface="Courier New" panose="02070309020205020404" pitchFamily="49" charset="0"/>
              </a:rPr>
              <a:t>). You could call the </a:t>
            </a:r>
            <a:r>
              <a:rPr lang="en-US" altLang="en-US" sz="2400" kern="1200" dirty="0" err="1">
                <a:solidFill>
                  <a:srgbClr val="000000"/>
                </a:solidFill>
                <a:latin typeface="Courier New" panose="02070309020205020404" pitchFamily="49" charset="0"/>
                <a:cs typeface="Courier New" panose="02070309020205020404" pitchFamily="49" charset="0"/>
              </a:rPr>
              <a:t>GetInstanceCount</a:t>
            </a:r>
            <a:r>
              <a:rPr lang="en-US" altLang="en-US" sz="2400" kern="1200" dirty="0">
                <a:solidFill>
                  <a:srgbClr val="000000"/>
                </a:solidFill>
                <a:latin typeface="Courier New" panose="02070309020205020404" pitchFamily="49" charset="0"/>
                <a:cs typeface="Courier New" panose="02070309020205020404" pitchFamily="49" charset="0"/>
              </a:rPr>
              <a:t> </a:t>
            </a:r>
            <a:r>
              <a:rPr lang="en-US" altLang="en-US" sz="2400" kern="1200" dirty="0">
                <a:solidFill>
                  <a:srgbClr val="000000"/>
                </a:solidFill>
                <a:latin typeface="+mn-lt"/>
                <a:cs typeface="Courier New" panose="02070309020205020404" pitchFamily="49" charset="0"/>
              </a:rPr>
              <a:t>method from any of the objects and get the same value.</a:t>
            </a:r>
            <a:endParaRPr lang="en-US" altLang="en-US" sz="2400" kern="1200" dirty="0">
              <a:solidFill>
                <a:srgbClr val="000000"/>
              </a:solidFill>
              <a:latin typeface="+mn-lt"/>
              <a:ea typeface="+mn-ea"/>
              <a:cs typeface="Courier New" panose="02070309020205020404" pitchFamily="49" charset="0"/>
            </a:endParaRPr>
          </a:p>
          <a:p>
            <a:pPr marL="0" lvl="0" indent="0" fontAlgn="base">
              <a:spcBef>
                <a:spcPts val="0"/>
              </a:spcBef>
              <a:spcAft>
                <a:spcPct val="0"/>
              </a:spcAft>
              <a:buNone/>
            </a:pPr>
            <a:endParaRPr lang="en-US" altLang="en-US" kern="1200" dirty="0">
              <a:solidFill>
                <a:srgbClr val="000000"/>
              </a:solidFill>
              <a:latin typeface="Courier New" panose="02070309020205020404" pitchFamily="49" charset="0"/>
              <a:ea typeface="+mn-ea"/>
              <a:cs typeface="Courier New" panose="02070309020205020404" pitchFamily="49" charset="0"/>
            </a:endParaRP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Create three Countable objects</a:t>
            </a: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Countable obj1 = new Countable();</a:t>
            </a: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cs typeface="Courier New" panose="02070309020205020404" pitchFamily="49" charset="0"/>
              </a:rPr>
              <a:t>Countable obj2 = new Countable();</a:t>
            </a: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cs typeface="Courier New" panose="02070309020205020404" pitchFamily="49" charset="0"/>
              </a:rPr>
              <a:t>Countable obj3 = new Countable();</a:t>
            </a:r>
          </a:p>
          <a:p>
            <a:pPr marL="886968" lvl="2" indent="0" fontAlgn="base">
              <a:spcBef>
                <a:spcPts val="0"/>
              </a:spcBef>
              <a:spcAft>
                <a:spcPct val="0"/>
              </a:spcAft>
              <a:buNone/>
            </a:pPr>
            <a:endParaRPr lang="en-US" altLang="en-US" sz="1800" kern="1200" dirty="0">
              <a:solidFill>
                <a:srgbClr val="000000"/>
              </a:solidFill>
              <a:latin typeface="Courier New" panose="02070309020205020404" pitchFamily="49" charset="0"/>
              <a:ea typeface="+mn-ea"/>
              <a:cs typeface="Courier New" panose="02070309020205020404" pitchFamily="49" charset="0"/>
            </a:endParaRP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Get the number of instances</a:t>
            </a: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int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numbObjects</a:t>
            </a:r>
            <a:r>
              <a:rPr lang="en-US" altLang="en-US" sz="1800" kern="1200" dirty="0">
                <a:solidFill>
                  <a:srgbClr val="000000"/>
                </a:solidFill>
                <a:latin typeface="Courier New" panose="02070309020205020404" pitchFamily="49" charset="0"/>
                <a:ea typeface="+mn-ea"/>
                <a:cs typeface="Courier New" panose="02070309020205020404" pitchFamily="49" charset="0"/>
              </a:rPr>
              <a:t> = obj3.GetInstanceCount();</a:t>
            </a:r>
          </a:p>
        </p:txBody>
      </p:sp>
    </p:spTree>
    <p:extLst>
      <p:ext uri="{BB962C8B-B14F-4D97-AF65-F5344CB8AC3E}">
        <p14:creationId xmlns:p14="http://schemas.microsoft.com/office/powerpoint/2010/main" val="3923102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Properties </a:t>
            </a:r>
            <a:r>
              <a:rPr lang="en-US" altLang="en-US" sz="2400" b="0" dirty="0">
                <a:latin typeface="Times New Roman" panose="02020603050405020304" pitchFamily="18" charset="0"/>
                <a:ea typeface="+mj-ea"/>
                <a:cs typeface="Arial"/>
              </a:rPr>
              <a:t>(1 of 3)</a:t>
            </a:r>
          </a:p>
        </p:txBody>
      </p:sp>
      <p:sp>
        <p:nvSpPr>
          <p:cNvPr id="3" name="Content Placeholder 2"/>
          <p:cNvSpPr>
            <a:spLocks noGrp="1"/>
          </p:cNvSpPr>
          <p:nvPr>
            <p:ph type="body" idx="1"/>
          </p:nvPr>
        </p:nvSpPr>
        <p:spPr>
          <a:xfrm>
            <a:off x="457200" y="1600200"/>
            <a:ext cx="7583864" cy="3524011"/>
          </a:xfrm>
        </p:spPr>
        <p:txBody>
          <a:bodyPr wrap="square" lIns="91425" tIns="91425" rIns="91425" bIns="91425">
            <a:spAutoFit/>
          </a:bodyPr>
          <a:lstStyle/>
          <a:p>
            <a:pPr marL="255600" lvl="0" indent="-255600" fontAlgn="base">
              <a:spcAft>
                <a:spcPct val="0"/>
              </a:spcAft>
              <a:buFont typeface="Arial" panose="020B0604020202020204" pitchFamily="34" charset="0"/>
            </a:pPr>
            <a:r>
              <a:rPr lang="en-US" altLang="en-US" sz="2400" kern="1200" dirty="0">
                <a:solidFill>
                  <a:srgbClr val="000000"/>
                </a:solidFill>
                <a:latin typeface="Arial (Body)"/>
                <a:ea typeface="+mn-ea"/>
                <a:cs typeface="Arial" panose="020B0604020202020204" pitchFamily="34" charset="0"/>
              </a:rPr>
              <a:t>When a property is declared with the </a:t>
            </a:r>
            <a:r>
              <a:rPr lang="en-US" altLang="en-US" sz="2400" b="1" kern="1200" dirty="0">
                <a:solidFill>
                  <a:srgbClr val="000000"/>
                </a:solidFill>
                <a:latin typeface="Courier New" panose="02070309020205020404" pitchFamily="49" charset="0"/>
                <a:ea typeface="+mn-ea"/>
                <a:cs typeface="Courier New" panose="02070309020205020404" pitchFamily="49" charset="0"/>
              </a:rPr>
              <a:t>static</a:t>
            </a:r>
            <a:r>
              <a:rPr lang="en-US" altLang="en-US" sz="2400" kern="1200" dirty="0">
                <a:solidFill>
                  <a:srgbClr val="000000"/>
                </a:solidFill>
                <a:latin typeface="Consolas" panose="020B0609020204030204" pitchFamily="49" charset="0"/>
                <a:ea typeface="+mn-ea"/>
                <a:cs typeface="Consolas" panose="020B0609020204030204" pitchFamily="49" charset="0"/>
              </a:rPr>
              <a:t> </a:t>
            </a:r>
            <a:r>
              <a:rPr lang="en-US" altLang="en-US" sz="2400" kern="1200" dirty="0">
                <a:solidFill>
                  <a:srgbClr val="000000"/>
                </a:solidFill>
                <a:latin typeface="Arial (Body)"/>
                <a:ea typeface="+mn-ea"/>
                <a:cs typeface="Arial" panose="020B0604020202020204" pitchFamily="34" charset="0"/>
              </a:rPr>
              <a:t>keyword, there is only one copy of the property’s value in memory, regardless of how many instances there are of the class. </a:t>
            </a:r>
          </a:p>
          <a:p>
            <a:pPr marL="255600" lvl="0" indent="-255600" fontAlgn="base">
              <a:spcAft>
                <a:spcPct val="0"/>
              </a:spcAft>
              <a:buFont typeface="Arial" panose="020B0604020202020204" pitchFamily="34" charset="0"/>
            </a:pPr>
            <a:r>
              <a:rPr lang="en-US" altLang="en-US" sz="2400" kern="1200" dirty="0">
                <a:solidFill>
                  <a:srgbClr val="000000"/>
                </a:solidFill>
                <a:latin typeface="Arial (Body)"/>
                <a:ea typeface="+mn-ea"/>
                <a:cs typeface="Arial" panose="020B0604020202020204" pitchFamily="34" charset="0"/>
              </a:rPr>
              <a:t>All instances of the class share that property.</a:t>
            </a:r>
          </a:p>
          <a:p>
            <a:pPr marL="255600" lvl="0" indent="-255600" fontAlgn="base">
              <a:spcAft>
                <a:spcPct val="0"/>
              </a:spcAft>
              <a:buFont typeface="Arial" panose="020B0604020202020204" pitchFamily="34" charset="0"/>
            </a:pPr>
            <a:r>
              <a:rPr lang="en-US" altLang="en-US" sz="2400" kern="1200" dirty="0">
                <a:solidFill>
                  <a:srgbClr val="000000"/>
                </a:solidFill>
                <a:latin typeface="Arial (Body)"/>
                <a:ea typeface="+mn-ea"/>
                <a:cs typeface="Arial" panose="020B0604020202020204" pitchFamily="34" charset="0"/>
              </a:rPr>
              <a:t>The following example uses a static property to keep count of the number of instances of the </a:t>
            </a:r>
            <a:r>
              <a:rPr lang="en-US" altLang="en-US" sz="2400" kern="1200" dirty="0">
                <a:solidFill>
                  <a:srgbClr val="000000"/>
                </a:solidFill>
                <a:latin typeface="Courier New" panose="02070309020205020404" pitchFamily="49" charset="0"/>
                <a:ea typeface="+mn-ea"/>
                <a:cs typeface="Courier New" panose="02070309020205020404" pitchFamily="49" charset="0"/>
              </a:rPr>
              <a:t>Countable </a:t>
            </a:r>
            <a:r>
              <a:rPr lang="en-US" altLang="en-US" sz="2400" kern="1200" dirty="0">
                <a:solidFill>
                  <a:srgbClr val="000000"/>
                </a:solidFill>
                <a:latin typeface="Arial (Body)"/>
                <a:ea typeface="+mn-ea"/>
                <a:cs typeface="Arial" panose="020B0604020202020204" pitchFamily="34" charset="0"/>
              </a:rPr>
              <a:t>class that are created.</a:t>
            </a:r>
          </a:p>
        </p:txBody>
      </p:sp>
    </p:spTree>
    <p:extLst>
      <p:ext uri="{BB962C8B-B14F-4D97-AF65-F5344CB8AC3E}">
        <p14:creationId xmlns:p14="http://schemas.microsoft.com/office/powerpoint/2010/main" val="700812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Properties </a:t>
            </a:r>
            <a:r>
              <a:rPr lang="en-US" altLang="en-US" sz="2400" b="0" dirty="0">
                <a:latin typeface="Times New Roman" panose="02020603050405020304" pitchFamily="18" charset="0"/>
                <a:cs typeface="Arial"/>
              </a:rPr>
              <a:t>(2 of 3)</a:t>
            </a:r>
            <a:endParaRPr lang="en-US" altLang="en-US" sz="240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7583864" cy="3231624"/>
          </a:xfrm>
        </p:spPr>
        <p:txBody>
          <a:bodyPr wrap="square" lIns="91425" tIns="91425" rIns="91425" bIns="91425">
            <a:spAutoFit/>
          </a:bodyPr>
          <a:lstStyle/>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class Countable</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 Static property</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public static int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InstanceCount</a:t>
            </a:r>
            <a:r>
              <a:rPr lang="en-US" altLang="en-US" sz="1800" kern="1200" dirty="0">
                <a:solidFill>
                  <a:srgbClr val="000000"/>
                </a:solidFill>
                <a:latin typeface="Courier New" panose="02070309020205020404" pitchFamily="49" charset="0"/>
                <a:ea typeface="+mn-ea"/>
                <a:cs typeface="Courier New" panose="02070309020205020404" pitchFamily="49" charset="0"/>
              </a:rPr>
              <a:t>{get; set;} = 0;</a:t>
            </a:r>
          </a:p>
          <a:p>
            <a:pPr marL="486918" lvl="1" indent="0" fontAlgn="base">
              <a:spcBef>
                <a:spcPts val="0"/>
              </a:spcBef>
              <a:spcAft>
                <a:spcPct val="0"/>
              </a:spcAft>
              <a:buNone/>
            </a:pPr>
            <a:endParaRPr lang="en-US" altLang="en-US" sz="1800" kern="1200" dirty="0">
              <a:solidFill>
                <a:srgbClr val="000000"/>
              </a:solidFill>
              <a:latin typeface="Courier New" panose="02070309020205020404" pitchFamily="49" charset="0"/>
              <a:ea typeface="+mn-ea"/>
              <a:cs typeface="Courier New" panose="02070309020205020404" pitchFamily="49" charset="0"/>
            </a:endParaRP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 Constructor</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public Countable()</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instanceCount</a:t>
            </a:r>
            <a:r>
              <a:rPr lang="en-US" altLang="en-US" sz="1800" kern="1200" dirty="0">
                <a:solidFill>
                  <a:srgbClr val="000000"/>
                </a:solidFill>
                <a:latin typeface="Courier New" panose="02070309020205020404" pitchFamily="49" charset="0"/>
                <a:ea typeface="+mn-ea"/>
                <a:cs typeface="Courier New" panose="02070309020205020404" pitchFamily="49" charset="0"/>
              </a:rPr>
              <a:t>++;</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494600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Properties </a:t>
            </a:r>
            <a:r>
              <a:rPr lang="en-US" altLang="en-US" sz="2400" b="0" dirty="0">
                <a:latin typeface="Times New Roman" panose="02020603050405020304" pitchFamily="18" charset="0"/>
                <a:cs typeface="Arial"/>
              </a:rPr>
              <a:t>(3 of 3)</a:t>
            </a:r>
            <a:endParaRPr lang="en-US" altLang="en-US" sz="240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7583864" cy="3108513"/>
          </a:xfrm>
        </p:spPr>
        <p:txBody>
          <a:bodyPr wrap="square" lIns="91425" tIns="91425" rIns="91425" bIns="91425">
            <a:spAutoFit/>
          </a:bodyPr>
          <a:lstStyle/>
          <a:p>
            <a:pPr marL="0" lvl="0" indent="0" fontAlgn="base">
              <a:spcBef>
                <a:spcPts val="0"/>
              </a:spcBef>
              <a:spcAft>
                <a:spcPct val="0"/>
              </a:spcAft>
              <a:buNone/>
            </a:pPr>
            <a:r>
              <a:rPr lang="en-US" altLang="en-US" sz="2400" kern="1200" dirty="0">
                <a:solidFill>
                  <a:srgbClr val="000000"/>
                </a:solidFill>
                <a:latin typeface="+mn-lt"/>
                <a:ea typeface="+mn-ea"/>
                <a:cs typeface="Courier New" panose="02070309020205020404" pitchFamily="49" charset="0"/>
              </a:rPr>
              <a:t>When the following code executes, the </a:t>
            </a:r>
            <a:r>
              <a:rPr lang="en-US" altLang="en-US" sz="2400" kern="1200" dirty="0" err="1">
                <a:solidFill>
                  <a:srgbClr val="000000"/>
                </a:solidFill>
                <a:latin typeface="Courier New" panose="02070309020205020404" pitchFamily="49" charset="0"/>
                <a:ea typeface="+mn-ea"/>
                <a:cs typeface="Courier New" panose="02070309020205020404" pitchFamily="49" charset="0"/>
              </a:rPr>
              <a:t>numObjects</a:t>
            </a:r>
            <a:r>
              <a:rPr lang="en-US" altLang="en-US" sz="2400" kern="1200" dirty="0">
                <a:solidFill>
                  <a:srgbClr val="000000"/>
                </a:solidFill>
                <a:latin typeface="Courier New" panose="02070309020205020404" pitchFamily="49" charset="0"/>
                <a:ea typeface="+mn-ea"/>
                <a:cs typeface="Courier New" panose="02070309020205020404" pitchFamily="49" charset="0"/>
              </a:rPr>
              <a:t> </a:t>
            </a:r>
            <a:r>
              <a:rPr lang="en-US" altLang="en-US" sz="2400" kern="1200" dirty="0">
                <a:solidFill>
                  <a:srgbClr val="000000"/>
                </a:solidFill>
                <a:latin typeface="+mn-lt"/>
                <a:ea typeface="+mn-ea"/>
                <a:cs typeface="Courier New" panose="02070309020205020404" pitchFamily="49" charset="0"/>
              </a:rPr>
              <a:t>variable will be assigned the value </a:t>
            </a:r>
            <a:r>
              <a:rPr lang="en-US" altLang="en-US" sz="2400" kern="1200" dirty="0">
                <a:solidFill>
                  <a:srgbClr val="000000"/>
                </a:solidFill>
                <a:latin typeface="Courier New" panose="02070309020205020404" pitchFamily="49" charset="0"/>
                <a:cs typeface="Courier New" panose="02070309020205020404" pitchFamily="49" charset="0"/>
              </a:rPr>
              <a:t>3</a:t>
            </a:r>
            <a:r>
              <a:rPr lang="en-US" altLang="en-US" sz="2400" kern="1200" dirty="0">
                <a:solidFill>
                  <a:srgbClr val="000000"/>
                </a:solidFill>
                <a:latin typeface="+mn-lt"/>
                <a:cs typeface="Courier New" panose="02070309020205020404" pitchFamily="49" charset="0"/>
              </a:rPr>
              <a:t>.</a:t>
            </a:r>
            <a:endParaRPr lang="en-US" altLang="en-US" sz="2400" kern="1200" dirty="0">
              <a:solidFill>
                <a:srgbClr val="000000"/>
              </a:solidFill>
              <a:latin typeface="+mn-lt"/>
              <a:ea typeface="+mn-ea"/>
              <a:cs typeface="Courier New" panose="02070309020205020404" pitchFamily="49" charset="0"/>
            </a:endParaRPr>
          </a:p>
          <a:p>
            <a:pPr marL="0" lvl="0" indent="0" fontAlgn="base">
              <a:spcBef>
                <a:spcPts val="0"/>
              </a:spcBef>
              <a:spcAft>
                <a:spcPct val="0"/>
              </a:spcAft>
              <a:buNone/>
            </a:pPr>
            <a:endParaRPr lang="en-US" altLang="en-US" kern="1200" dirty="0">
              <a:solidFill>
                <a:srgbClr val="000000"/>
              </a:solidFill>
              <a:latin typeface="Courier New" panose="02070309020205020404" pitchFamily="49" charset="0"/>
              <a:ea typeface="+mn-ea"/>
              <a:cs typeface="Courier New" panose="02070309020205020404" pitchFamily="49" charset="0"/>
            </a:endParaRP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Create three Countable objects</a:t>
            </a: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Countable obj1 = new Countable();</a:t>
            </a: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cs typeface="Courier New" panose="02070309020205020404" pitchFamily="49" charset="0"/>
              </a:rPr>
              <a:t>Countable obj2 = new Countable();</a:t>
            </a: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cs typeface="Courier New" panose="02070309020205020404" pitchFamily="49" charset="0"/>
              </a:rPr>
              <a:t>Countable obj3 = new Countable();</a:t>
            </a:r>
          </a:p>
          <a:p>
            <a:pPr marL="886968" lvl="2" indent="0" fontAlgn="base">
              <a:spcBef>
                <a:spcPts val="0"/>
              </a:spcBef>
              <a:spcAft>
                <a:spcPct val="0"/>
              </a:spcAft>
              <a:buNone/>
            </a:pPr>
            <a:endParaRPr lang="en-US" altLang="en-US" sz="1800" kern="1200" dirty="0">
              <a:solidFill>
                <a:srgbClr val="000000"/>
              </a:solidFill>
              <a:latin typeface="Courier New" panose="02070309020205020404" pitchFamily="49" charset="0"/>
              <a:ea typeface="+mn-ea"/>
              <a:cs typeface="Courier New" panose="02070309020205020404" pitchFamily="49" charset="0"/>
            </a:endParaRP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Get the number of instances</a:t>
            </a:r>
          </a:p>
          <a:p>
            <a:pPr marL="886968" lvl="2"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int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numbObjects</a:t>
            </a:r>
            <a:r>
              <a:rPr lang="en-US" altLang="en-US" sz="1800" kern="1200" dirty="0">
                <a:solidFill>
                  <a:srgbClr val="000000"/>
                </a:solidFill>
                <a:latin typeface="Courier New" panose="02070309020205020404" pitchFamily="49" charset="0"/>
                <a:ea typeface="+mn-ea"/>
                <a:cs typeface="Courier New" panose="02070309020205020404" pitchFamily="49" charset="0"/>
              </a:rPr>
              <a:t> =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Countable.InstanceCount</a:t>
            </a:r>
            <a:r>
              <a:rPr lang="en-US" altLang="en-US" sz="1800" kern="1200" dirty="0">
                <a:solidFill>
                  <a:srgbClr val="000000"/>
                </a:solidFill>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460814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Methods </a:t>
            </a:r>
            <a:r>
              <a:rPr lang="en-US" altLang="en-US" sz="2400" b="0" dirty="0">
                <a:latin typeface="Times New Roman" panose="02020603050405020304" pitchFamily="18" charset="0"/>
                <a:ea typeface="+mj-ea"/>
                <a:cs typeface="Arial"/>
              </a:rPr>
              <a:t>(1 of 3)</a:t>
            </a:r>
          </a:p>
        </p:txBody>
      </p:sp>
      <p:sp>
        <p:nvSpPr>
          <p:cNvPr id="3" name="Content Placeholder 2"/>
          <p:cNvSpPr>
            <a:spLocks noGrp="1"/>
          </p:cNvSpPr>
          <p:nvPr>
            <p:ph type="body" idx="1"/>
          </p:nvPr>
        </p:nvSpPr>
        <p:spPr>
          <a:xfrm>
            <a:off x="457200" y="1600200"/>
            <a:ext cx="7583864" cy="3154679"/>
          </a:xfrm>
        </p:spPr>
        <p:txBody>
          <a:bodyPr wrap="square" lIns="91425" tIns="91425" rIns="91425" bIns="91425">
            <a:spAutoFit/>
          </a:bodyPr>
          <a:lstStyle/>
          <a:p>
            <a:pPr marL="255600" lvl="0" indent="-255600" fontAlgn="base">
              <a:spcAft>
                <a:spcPct val="0"/>
              </a:spcAft>
              <a:buFont typeface="Arial" panose="020B0604020202020204" pitchFamily="34" charset="0"/>
            </a:pPr>
            <a:r>
              <a:rPr lang="en-US" altLang="en-US" sz="2400" kern="1200" dirty="0">
                <a:solidFill>
                  <a:srgbClr val="000000"/>
                </a:solidFill>
                <a:latin typeface="Arial (Body)"/>
                <a:ea typeface="+mn-ea"/>
                <a:cs typeface="Arial" panose="020B0604020202020204" pitchFamily="34" charset="0"/>
              </a:rPr>
              <a:t>When a class contains a static method, it is not necessary to create an instance of the class to execute the method.  </a:t>
            </a:r>
          </a:p>
          <a:p>
            <a:pPr marL="255600" lvl="0" indent="-255600" fontAlgn="base">
              <a:spcAft>
                <a:spcPct val="0"/>
              </a:spcAft>
              <a:buFont typeface="Arial" panose="020B0604020202020204" pitchFamily="34" charset="0"/>
            </a:pPr>
            <a:r>
              <a:rPr lang="en-US" altLang="en-US" sz="2400" kern="1200" dirty="0">
                <a:solidFill>
                  <a:srgbClr val="000000"/>
                </a:solidFill>
                <a:latin typeface="Arial (Body)"/>
                <a:ea typeface="+mn-ea"/>
                <a:cs typeface="Arial" panose="020B0604020202020204" pitchFamily="34" charset="0"/>
              </a:rPr>
              <a:t>A static method is created by placing the </a:t>
            </a:r>
            <a:r>
              <a:rPr lang="en-US" altLang="en-US" sz="2400" kern="1200" dirty="0">
                <a:solidFill>
                  <a:srgbClr val="000000"/>
                </a:solidFill>
                <a:latin typeface="Courier New" panose="02070309020205020404" pitchFamily="49" charset="0"/>
                <a:ea typeface="+mn-ea"/>
                <a:cs typeface="Courier New" panose="02070309020205020404" pitchFamily="49" charset="0"/>
              </a:rPr>
              <a:t>static</a:t>
            </a:r>
            <a:r>
              <a:rPr lang="en-US" altLang="en-US" sz="2400" kern="1200" dirty="0">
                <a:solidFill>
                  <a:srgbClr val="000000"/>
                </a:solidFill>
                <a:latin typeface="Arial (Body)"/>
                <a:ea typeface="+mn-ea"/>
                <a:cs typeface="Arial" panose="020B0604020202020204" pitchFamily="34" charset="0"/>
              </a:rPr>
              <a:t> keyword after the access specifier in the method header. </a:t>
            </a:r>
          </a:p>
          <a:p>
            <a:pPr marL="255600" lvl="0" indent="-255600" fontAlgn="base">
              <a:spcAft>
                <a:spcPct val="0"/>
              </a:spcAft>
              <a:buFont typeface="Arial" panose="020B0604020202020204" pitchFamily="34" charset="0"/>
            </a:pPr>
            <a:r>
              <a:rPr lang="en-US" altLang="en-US" sz="2400" kern="1200" dirty="0">
                <a:solidFill>
                  <a:srgbClr val="000000"/>
                </a:solidFill>
                <a:latin typeface="Arial (Body)"/>
                <a:ea typeface="+mn-ea"/>
                <a:cs typeface="Arial" panose="020B0604020202020204" pitchFamily="34" charset="0"/>
              </a:rPr>
              <a:t>The following example uses two static methods.</a:t>
            </a:r>
          </a:p>
        </p:txBody>
      </p:sp>
    </p:spTree>
    <p:extLst>
      <p:ext uri="{BB962C8B-B14F-4D97-AF65-F5344CB8AC3E}">
        <p14:creationId xmlns:p14="http://schemas.microsoft.com/office/powerpoint/2010/main" val="457291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Methods </a:t>
            </a:r>
            <a:r>
              <a:rPr lang="en-US" altLang="en-US" sz="2400" b="0" dirty="0">
                <a:latin typeface="Times New Roman" panose="02020603050405020304" pitchFamily="18" charset="0"/>
                <a:cs typeface="Arial"/>
              </a:rPr>
              <a:t>(2 of 3)</a:t>
            </a:r>
            <a:endParaRPr lang="en-US" altLang="en-US" sz="240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740311" y="1600200"/>
            <a:ext cx="7663377" cy="4062620"/>
          </a:xfrm>
        </p:spPr>
        <p:txBody>
          <a:bodyPr wrap="square" lIns="91425" tIns="91425" rIns="91425" bIns="91425">
            <a:spAutoFit/>
          </a:bodyPr>
          <a:lstStyle/>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class Metric</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 This method converts miles to kilometers</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public static double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MilesToKilometers</a:t>
            </a:r>
            <a:r>
              <a:rPr lang="en-US" altLang="en-US" sz="1800" kern="1200" dirty="0">
                <a:solidFill>
                  <a:srgbClr val="000000"/>
                </a:solidFill>
                <a:latin typeface="Courier New" panose="02070309020205020404" pitchFamily="49" charset="0"/>
                <a:ea typeface="+mn-ea"/>
                <a:cs typeface="Courier New" panose="02070309020205020404" pitchFamily="49" charset="0"/>
              </a:rPr>
              <a:t>(double m)</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return m * 1.609;</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p>
          <a:p>
            <a:pPr marL="0" lvl="0" indent="0" fontAlgn="base">
              <a:spcBef>
                <a:spcPts val="0"/>
              </a:spcBef>
              <a:spcAft>
                <a:spcPct val="0"/>
              </a:spcAft>
              <a:buNone/>
            </a:pPr>
            <a:endParaRPr lang="en-US" altLang="en-US" sz="1800" kern="1200" dirty="0">
              <a:solidFill>
                <a:srgbClr val="000000"/>
              </a:solidFill>
              <a:latin typeface="Courier New" panose="02070309020205020404" pitchFamily="49" charset="0"/>
              <a:ea typeface="+mn-ea"/>
              <a:cs typeface="Courier New" panose="02070309020205020404" pitchFamily="49" charset="0"/>
            </a:endParaRP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a:t>
            </a:r>
            <a:r>
              <a:rPr lang="en-US" altLang="en-US" sz="1800" kern="1200" dirty="0">
                <a:solidFill>
                  <a:srgbClr val="000000"/>
                </a:solidFill>
                <a:latin typeface="Courier New" panose="02070309020205020404" pitchFamily="49" charset="0"/>
                <a:cs typeface="Courier New" panose="02070309020205020404" pitchFamily="49" charset="0"/>
              </a:rPr>
              <a:t>// This method converts kilometers to miles</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cs typeface="Courier New" panose="02070309020205020404" pitchFamily="49" charset="0"/>
              </a:rPr>
              <a:t>     public static double </a:t>
            </a:r>
            <a:r>
              <a:rPr lang="en-US" altLang="en-US" sz="1800" kern="1200" dirty="0" err="1">
                <a:solidFill>
                  <a:srgbClr val="000000"/>
                </a:solidFill>
                <a:latin typeface="Courier New" panose="02070309020205020404" pitchFamily="49" charset="0"/>
                <a:cs typeface="Courier New" panose="02070309020205020404" pitchFamily="49" charset="0"/>
              </a:rPr>
              <a:t>KilometersToMiles</a:t>
            </a:r>
            <a:r>
              <a:rPr lang="en-US" altLang="en-US" sz="1800" kern="1200" dirty="0">
                <a:solidFill>
                  <a:srgbClr val="000000"/>
                </a:solidFill>
                <a:latin typeface="Courier New" panose="02070309020205020404" pitchFamily="49" charset="0"/>
                <a:cs typeface="Courier New" panose="02070309020205020404" pitchFamily="49" charset="0"/>
              </a:rPr>
              <a:t>(double k)</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cs typeface="Courier New" panose="02070309020205020404" pitchFamily="49" charset="0"/>
              </a:rPr>
              <a:t>     {</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cs typeface="Courier New" panose="02070309020205020404" pitchFamily="49" charset="0"/>
              </a:rPr>
              <a:t>          return k / 1.609;</a:t>
            </a: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cs typeface="Courier New" panose="02070309020205020404" pitchFamily="49" charset="0"/>
              </a:rPr>
              <a:t>     }</a:t>
            </a:r>
            <a:endParaRPr lang="en-US" altLang="en-US" sz="1800" kern="1200" dirty="0">
              <a:solidFill>
                <a:srgbClr val="000000"/>
              </a:solidFill>
              <a:latin typeface="Courier New" panose="02070309020205020404" pitchFamily="49" charset="0"/>
              <a:ea typeface="+mn-ea"/>
              <a:cs typeface="Courier New" panose="02070309020205020404" pitchFamily="49" charset="0"/>
            </a:endParaRPr>
          </a:p>
          <a:p>
            <a:pPr marL="0" lv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359298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Methods </a:t>
            </a:r>
            <a:r>
              <a:rPr lang="en-US" altLang="en-US" sz="2400" b="0" dirty="0">
                <a:latin typeface="Times New Roman" panose="02020603050405020304" pitchFamily="18" charset="0"/>
                <a:cs typeface="Arial"/>
              </a:rPr>
              <a:t>(3 of 3)</a:t>
            </a:r>
            <a:endParaRPr lang="en-US" altLang="en-US" sz="240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199" y="1600200"/>
            <a:ext cx="8017497" cy="3077735"/>
          </a:xfrm>
        </p:spPr>
        <p:txBody>
          <a:bodyPr wrap="square" lIns="91425" tIns="91425" rIns="91425" bIns="91425">
            <a:spAutoFit/>
          </a:bodyPr>
          <a:lstStyle/>
          <a:p>
            <a:pPr marL="0" lvl="0" indent="0" fontAlgn="base">
              <a:spcBef>
                <a:spcPts val="0"/>
              </a:spcBef>
              <a:spcAft>
                <a:spcPct val="0"/>
              </a:spcAft>
              <a:buNone/>
            </a:pPr>
            <a:r>
              <a:rPr lang="en-US" altLang="en-US" sz="2400" kern="1200" dirty="0">
                <a:solidFill>
                  <a:srgbClr val="000000"/>
                </a:solidFill>
                <a:latin typeface="+mn-lt"/>
                <a:ea typeface="+mn-ea"/>
                <a:cs typeface="Courier New" panose="02070309020205020404" pitchFamily="49" charset="0"/>
              </a:rPr>
              <a:t>These methods can be called without any instance of the class in existence. The following shows how to call these static methods:</a:t>
            </a:r>
          </a:p>
          <a:p>
            <a:pPr marL="486918" lvl="1" indent="0" fontAlgn="base">
              <a:spcBef>
                <a:spcPts val="0"/>
              </a:spcBef>
              <a:spcAft>
                <a:spcPct val="0"/>
              </a:spcAft>
              <a:buNone/>
            </a:pPr>
            <a:endParaRPr lang="en-US" altLang="en-US" kern="1200" dirty="0">
              <a:solidFill>
                <a:srgbClr val="000000"/>
              </a:solidFill>
              <a:latin typeface="Courier New" panose="02070309020205020404" pitchFamily="49" charset="0"/>
              <a:ea typeface="+mn-ea"/>
              <a:cs typeface="Courier New" panose="02070309020205020404" pitchFamily="49" charset="0"/>
            </a:endParaRPr>
          </a:p>
          <a:p>
            <a:pPr marL="0"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double Kilometers =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Metric.MilesToKilometers</a:t>
            </a:r>
            <a:r>
              <a:rPr lang="en-US" altLang="en-US" sz="1800" kern="1200" dirty="0">
                <a:solidFill>
                  <a:srgbClr val="000000"/>
                </a:solidFill>
                <a:latin typeface="Courier New" panose="02070309020205020404" pitchFamily="49" charset="0"/>
                <a:ea typeface="+mn-ea"/>
                <a:cs typeface="Courier New" panose="02070309020205020404" pitchFamily="49" charset="0"/>
              </a:rPr>
              <a:t>(10.0);</a:t>
            </a:r>
          </a:p>
          <a:p>
            <a:pPr marL="486918" lvl="1" indent="0" fontAlgn="base">
              <a:spcBef>
                <a:spcPts val="0"/>
              </a:spcBef>
              <a:spcAft>
                <a:spcPct val="0"/>
              </a:spcAft>
              <a:buNone/>
            </a:pPr>
            <a:r>
              <a:rPr lang="en-US" altLang="en-US" sz="1800" kern="1200" dirty="0">
                <a:solidFill>
                  <a:srgbClr val="000000"/>
                </a:solidFill>
                <a:latin typeface="Courier New" panose="02070309020205020404" pitchFamily="49" charset="0"/>
                <a:ea typeface="+mn-ea"/>
                <a:cs typeface="Courier New" panose="02070309020205020404" pitchFamily="49" charset="0"/>
              </a:rPr>
              <a:t> double Miles = </a:t>
            </a:r>
            <a:r>
              <a:rPr lang="en-US" altLang="en-US" sz="1800" kern="1200" dirty="0" err="1">
                <a:solidFill>
                  <a:srgbClr val="000000"/>
                </a:solidFill>
                <a:latin typeface="Courier New" panose="02070309020205020404" pitchFamily="49" charset="0"/>
                <a:ea typeface="+mn-ea"/>
                <a:cs typeface="Courier New" panose="02070309020205020404" pitchFamily="49" charset="0"/>
              </a:rPr>
              <a:t>Metric.KilometersToMiles</a:t>
            </a:r>
            <a:r>
              <a:rPr lang="en-US" altLang="en-US" sz="1800" kern="1200" dirty="0">
                <a:solidFill>
                  <a:srgbClr val="000000"/>
                </a:solidFill>
                <a:latin typeface="Courier New" panose="02070309020205020404" pitchFamily="49" charset="0"/>
                <a:ea typeface="+mn-ea"/>
                <a:cs typeface="Courier New" panose="02070309020205020404" pitchFamily="49" charset="0"/>
              </a:rPr>
              <a:t>(1609.0);</a:t>
            </a:r>
          </a:p>
          <a:p>
            <a:pPr marL="486918" lvl="1" indent="0" fontAlgn="base">
              <a:spcBef>
                <a:spcPts val="0"/>
              </a:spcBef>
              <a:spcAft>
                <a:spcPct val="0"/>
              </a:spcAft>
              <a:buNone/>
            </a:pPr>
            <a:endParaRPr lang="en-US" altLang="en-US" kern="1200" dirty="0">
              <a:solidFill>
                <a:srgbClr val="000000"/>
              </a:solidFill>
              <a:latin typeface="Courier New" panose="02070309020205020404" pitchFamily="49" charset="0"/>
              <a:ea typeface="+mn-ea"/>
              <a:cs typeface="Courier New" panose="02070309020205020404" pitchFamily="49" charset="0"/>
            </a:endParaRPr>
          </a:p>
          <a:p>
            <a:pPr marL="0" indent="0" fontAlgn="base">
              <a:spcBef>
                <a:spcPts val="0"/>
              </a:spcBef>
              <a:spcAft>
                <a:spcPct val="0"/>
              </a:spcAft>
              <a:buNone/>
            </a:pPr>
            <a:r>
              <a:rPr lang="en-US" altLang="en-US" sz="2400" kern="1200" dirty="0">
                <a:solidFill>
                  <a:srgbClr val="000000"/>
                </a:solidFill>
                <a:latin typeface="+mn-lt"/>
                <a:ea typeface="+mn-ea"/>
                <a:cs typeface="Courier New" panose="02070309020205020404" pitchFamily="49" charset="0"/>
              </a:rPr>
              <a:t>The first statement passes </a:t>
            </a:r>
            <a:r>
              <a:rPr lang="en-US" altLang="en-US" sz="2400" kern="1200" dirty="0">
                <a:solidFill>
                  <a:srgbClr val="000000"/>
                </a:solidFill>
                <a:latin typeface="Courier New" panose="02070309020205020404" pitchFamily="49" charset="0"/>
                <a:ea typeface="+mn-ea"/>
                <a:cs typeface="Courier New" panose="02070309020205020404" pitchFamily="49" charset="0"/>
              </a:rPr>
              <a:t>10.0</a:t>
            </a:r>
            <a:r>
              <a:rPr lang="en-US" altLang="en-US" sz="2400" kern="1200" dirty="0">
                <a:solidFill>
                  <a:srgbClr val="000000"/>
                </a:solidFill>
                <a:latin typeface="+mn-lt"/>
                <a:ea typeface="+mn-ea"/>
                <a:cs typeface="Courier New" panose="02070309020205020404" pitchFamily="49" charset="0"/>
              </a:rPr>
              <a:t> as the argument and the second passes </a:t>
            </a:r>
            <a:r>
              <a:rPr lang="en-US" altLang="en-US" sz="2400" kern="1200" dirty="0">
                <a:solidFill>
                  <a:srgbClr val="000000"/>
                </a:solidFill>
                <a:latin typeface="Courier New" panose="02070309020205020404" pitchFamily="49" charset="0"/>
                <a:ea typeface="+mn-ea"/>
                <a:cs typeface="Courier New" panose="02070309020205020404" pitchFamily="49" charset="0"/>
              </a:rPr>
              <a:t>1609.0</a:t>
            </a:r>
            <a:r>
              <a:rPr lang="en-US" altLang="en-US" sz="2400" kern="1200" dirty="0">
                <a:solidFill>
                  <a:srgbClr val="000000"/>
                </a:solidFill>
                <a:latin typeface="+mn-lt"/>
                <a:ea typeface="+mn-ea"/>
                <a:cs typeface="Courier New" panose="02070309020205020404" pitchFamily="49" charset="0"/>
              </a:rPr>
              <a:t> as the argument. </a:t>
            </a:r>
          </a:p>
        </p:txBody>
      </p:sp>
    </p:spTree>
    <p:extLst>
      <p:ext uri="{BB962C8B-B14F-4D97-AF65-F5344CB8AC3E}">
        <p14:creationId xmlns:p14="http://schemas.microsoft.com/office/powerpoint/2010/main" val="2759647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Static Classes</a:t>
            </a:r>
            <a:endParaRPr lang="en-US" altLang="en-US" sz="240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7583864" cy="2708403"/>
          </a:xfrm>
        </p:spPr>
        <p:txBody>
          <a:bodyPr wrap="square" lIns="91425" tIns="91425" rIns="91425" bIns="91425">
            <a:spAutoFit/>
          </a:bodyPr>
          <a:lstStyle/>
          <a:p>
            <a:pPr fontAlgn="base">
              <a:spcBef>
                <a:spcPts val="1200"/>
              </a:spcBef>
              <a:spcAft>
                <a:spcPct val="0"/>
              </a:spcAft>
            </a:pPr>
            <a:r>
              <a:rPr lang="en-US" altLang="en-US" sz="2400" kern="1200" dirty="0">
                <a:solidFill>
                  <a:srgbClr val="000000"/>
                </a:solidFill>
                <a:latin typeface="+mn-lt"/>
                <a:ea typeface="+mn-ea"/>
                <a:cs typeface="Courier New" panose="02070309020205020404" pitchFamily="49" charset="0"/>
              </a:rPr>
              <a:t>The </a:t>
            </a:r>
            <a:r>
              <a:rPr lang="en-US" altLang="en-US" sz="2400" kern="1200" dirty="0">
                <a:solidFill>
                  <a:srgbClr val="000000"/>
                </a:solidFill>
                <a:latin typeface="Courier New" panose="02070309020205020404" pitchFamily="49" charset="0"/>
                <a:ea typeface="+mn-ea"/>
                <a:cs typeface="Courier New" panose="02070309020205020404" pitchFamily="49" charset="0"/>
              </a:rPr>
              <a:t>static</a:t>
            </a:r>
            <a:r>
              <a:rPr lang="en-US" altLang="en-US" sz="2400" kern="1200" dirty="0">
                <a:solidFill>
                  <a:srgbClr val="000000"/>
                </a:solidFill>
                <a:latin typeface="+mn-lt"/>
                <a:ea typeface="+mn-ea"/>
                <a:cs typeface="Courier New" panose="02070309020205020404" pitchFamily="49" charset="0"/>
              </a:rPr>
              <a:t> keyword can be used to declare a class as static.</a:t>
            </a:r>
          </a:p>
          <a:p>
            <a:pPr fontAlgn="base">
              <a:spcBef>
                <a:spcPts val="1200"/>
              </a:spcBef>
              <a:spcAft>
                <a:spcPct val="0"/>
              </a:spcAft>
            </a:pPr>
            <a:r>
              <a:rPr lang="en-US" altLang="en-US" sz="2400" kern="1200" dirty="0">
                <a:solidFill>
                  <a:srgbClr val="000000"/>
                </a:solidFill>
                <a:latin typeface="+mn-lt"/>
                <a:ea typeface="+mn-ea"/>
                <a:cs typeface="Courier New" panose="02070309020205020404" pitchFamily="49" charset="0"/>
              </a:rPr>
              <a:t>If a class is declared </a:t>
            </a:r>
            <a:r>
              <a:rPr lang="en-US" altLang="en-US" sz="2400" kern="1200" dirty="0">
                <a:solidFill>
                  <a:srgbClr val="000000"/>
                </a:solidFill>
                <a:latin typeface="Courier New" panose="02070309020205020404" pitchFamily="49" charset="0"/>
                <a:cs typeface="Courier New" panose="02070309020205020404" pitchFamily="49" charset="0"/>
              </a:rPr>
              <a:t>static</a:t>
            </a:r>
            <a:r>
              <a:rPr lang="en-US" altLang="en-US" sz="2400" kern="1200" dirty="0">
                <a:solidFill>
                  <a:srgbClr val="000000"/>
                </a:solidFill>
                <a:latin typeface="+mn-lt"/>
                <a:ea typeface="+mn-ea"/>
                <a:cs typeface="Courier New" panose="02070309020205020404" pitchFamily="49" charset="0"/>
              </a:rPr>
              <a:t>, all its members must also be </a:t>
            </a:r>
            <a:r>
              <a:rPr lang="en-US" altLang="en-US" sz="2400" kern="1200" dirty="0">
                <a:solidFill>
                  <a:srgbClr val="000000"/>
                </a:solidFill>
                <a:latin typeface="Courier New" panose="02070309020205020404" pitchFamily="49" charset="0"/>
                <a:cs typeface="Courier New" panose="02070309020205020404" pitchFamily="49" charset="0"/>
              </a:rPr>
              <a:t>static </a:t>
            </a:r>
            <a:r>
              <a:rPr lang="en-US" altLang="en-US" sz="2400" kern="1200" dirty="0">
                <a:solidFill>
                  <a:srgbClr val="000000"/>
                </a:solidFill>
                <a:cs typeface="Courier New" panose="02070309020205020404" pitchFamily="49" charset="0"/>
              </a:rPr>
              <a:t>or a compiler error will occur.</a:t>
            </a:r>
          </a:p>
          <a:p>
            <a:pPr fontAlgn="base">
              <a:spcBef>
                <a:spcPts val="1200"/>
              </a:spcBef>
              <a:spcAft>
                <a:spcPct val="0"/>
              </a:spcAft>
            </a:pPr>
            <a:r>
              <a:rPr lang="en-US" altLang="en-US" sz="2400" kern="1200" dirty="0">
                <a:solidFill>
                  <a:srgbClr val="000000"/>
                </a:solidFill>
                <a:latin typeface="+mn-lt"/>
                <a:ea typeface="+mn-ea"/>
                <a:cs typeface="Courier New" panose="02070309020205020404" pitchFamily="49" charset="0"/>
              </a:rPr>
              <a:t>If a class is declared </a:t>
            </a:r>
            <a:r>
              <a:rPr lang="en-US" altLang="en-US" sz="2400" kern="1200" dirty="0">
                <a:solidFill>
                  <a:srgbClr val="000000"/>
                </a:solidFill>
                <a:latin typeface="Courier New" panose="02070309020205020404" pitchFamily="49" charset="0"/>
                <a:cs typeface="Courier New" panose="02070309020205020404" pitchFamily="49" charset="0"/>
              </a:rPr>
              <a:t>static</a:t>
            </a:r>
            <a:r>
              <a:rPr lang="en-US" altLang="en-US" sz="2400" kern="1200" dirty="0">
                <a:solidFill>
                  <a:srgbClr val="000000"/>
                </a:solidFill>
                <a:latin typeface="+mn-lt"/>
                <a:ea typeface="+mn-ea"/>
                <a:cs typeface="Courier New" panose="02070309020205020404" pitchFamily="49" charset="0"/>
              </a:rPr>
              <a:t>, the compiler will not allow you to instantiate the class.</a:t>
            </a:r>
          </a:p>
        </p:txBody>
      </p:sp>
    </p:spTree>
    <p:extLst>
      <p:ext uri="{BB962C8B-B14F-4D97-AF65-F5344CB8AC3E}">
        <p14:creationId xmlns:p14="http://schemas.microsoft.com/office/powerpoint/2010/main" val="75762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Creating an Object</a:t>
            </a:r>
          </a:p>
        </p:txBody>
      </p:sp>
      <p:sp>
        <p:nvSpPr>
          <p:cNvPr id="7" name="Text Placeholder 6"/>
          <p:cNvSpPr>
            <a:spLocks noGrp="1"/>
          </p:cNvSpPr>
          <p:nvPr>
            <p:ph type="body" idx="1"/>
          </p:nvPr>
        </p:nvSpPr>
        <p:spPr>
          <a:xfrm>
            <a:off x="457200" y="1600201"/>
            <a:ext cx="8229600" cy="393192"/>
          </a:xfrm>
        </p:spPr>
        <p:txBody>
          <a:bodyPr/>
          <a:lstStyle/>
          <a:p>
            <a:r>
              <a:rPr lang="en-US" altLang="en-US" sz="2000" dirty="0">
                <a:solidFill>
                  <a:srgbClr val="000000"/>
                </a:solidFill>
                <a:latin typeface="Arial (Body)"/>
              </a:rPr>
              <a:t>Given a class named </a:t>
            </a:r>
            <a:r>
              <a:rPr lang="en-US" altLang="en-US" sz="2000" dirty="0">
                <a:solidFill>
                  <a:srgbClr val="000000"/>
                </a:solidFill>
                <a:latin typeface="Consolas" panose="020B0609020204030204" pitchFamily="49" charset="0"/>
              </a:rPr>
              <a:t>Coin</a:t>
            </a:r>
            <a:r>
              <a:rPr lang="en-US" altLang="en-US" sz="2000" dirty="0">
                <a:solidFill>
                  <a:srgbClr val="000000"/>
                </a:solidFill>
                <a:latin typeface="Arial (Body)"/>
              </a:rPr>
              <a:t>, to create a </a:t>
            </a:r>
            <a:r>
              <a:rPr lang="en-US" altLang="en-US" sz="2000" dirty="0">
                <a:solidFill>
                  <a:srgbClr val="000000"/>
                </a:solidFill>
                <a:latin typeface="Courier New" panose="02070309020205020404" pitchFamily="49" charset="0"/>
                <a:cs typeface="Courier New" panose="02070309020205020404" pitchFamily="49" charset="0"/>
              </a:rPr>
              <a:t>Coin</a:t>
            </a:r>
            <a:r>
              <a:rPr lang="en-US" altLang="en-US" sz="2000" dirty="0">
                <a:solidFill>
                  <a:srgbClr val="000000"/>
                </a:solidFill>
                <a:latin typeface="Arial (Body)"/>
              </a:rPr>
              <a:t> object use:</a:t>
            </a:r>
          </a:p>
        </p:txBody>
      </p:sp>
      <p:pic>
        <p:nvPicPr>
          <p:cNvPr id="5" name="Picture 4" descr="A line of code, as follows. coin my coin = new coil left parenthesis right parenthesis semicolon."/>
          <p:cNvPicPr>
            <a:picLocks noChangeAspect="1"/>
          </p:cNvPicPr>
          <p:nvPr/>
        </p:nvPicPr>
        <p:blipFill rotWithShape="1">
          <a:blip r:embed="rId2"/>
          <a:srcRect l="2827" t="17856" r="3733" b="22149"/>
          <a:stretch/>
        </p:blipFill>
        <p:spPr>
          <a:xfrm>
            <a:off x="1490387" y="2125496"/>
            <a:ext cx="3696335" cy="334941"/>
          </a:xfrm>
          <a:prstGeom prst="rect">
            <a:avLst/>
          </a:prstGeom>
        </p:spPr>
      </p:pic>
      <p:sp>
        <p:nvSpPr>
          <p:cNvPr id="4" name="Text Placeholder 3"/>
          <p:cNvSpPr>
            <a:spLocks noGrp="1"/>
          </p:cNvSpPr>
          <p:nvPr>
            <p:ph type="body" idx="2"/>
          </p:nvPr>
        </p:nvSpPr>
        <p:spPr>
          <a:xfrm>
            <a:off x="457200" y="2523746"/>
            <a:ext cx="8229600" cy="2724909"/>
          </a:xfrm>
        </p:spPr>
        <p:txBody>
          <a:bodyPr/>
          <a:lstStyle/>
          <a:p>
            <a:pPr eaLnBrk="1" hangingPunct="1"/>
            <a:r>
              <a:rPr lang="en-US" altLang="en-US" sz="2000" dirty="0">
                <a:latin typeface="+mn-lt"/>
              </a:rPr>
              <a:t>where,</a:t>
            </a:r>
          </a:p>
          <a:p>
            <a:pPr marL="741600" lvl="1" indent="-284400" eaLnBrk="1" hangingPunct="1"/>
            <a:r>
              <a:rPr lang="en-US" altLang="en-US" sz="2000" dirty="0">
                <a:solidFill>
                  <a:srgbClr val="000000"/>
                </a:solidFill>
                <a:latin typeface="Courier New" panose="02070309020205020404" pitchFamily="49" charset="0"/>
                <a:cs typeface="Courier New" panose="02070309020205020404" pitchFamily="49" charset="0"/>
              </a:rPr>
              <a:t>myCoin</a:t>
            </a:r>
            <a:r>
              <a:rPr lang="en-US" altLang="en-US" sz="2000" dirty="0">
                <a:latin typeface="+mn-lt"/>
              </a:rPr>
              <a:t> is a variable that references an object of the </a:t>
            </a:r>
            <a:r>
              <a:rPr lang="en-US" altLang="en-US" sz="2000" dirty="0">
                <a:solidFill>
                  <a:srgbClr val="000000"/>
                </a:solidFill>
                <a:latin typeface="Courier New" panose="02070309020205020404" pitchFamily="49" charset="0"/>
                <a:cs typeface="Courier New" panose="02070309020205020404" pitchFamily="49" charset="0"/>
              </a:rPr>
              <a:t>Coin</a:t>
            </a:r>
            <a:r>
              <a:rPr lang="en-US" altLang="en-US" sz="2000" dirty="0">
                <a:latin typeface="+mn-lt"/>
              </a:rPr>
              <a:t> class;</a:t>
            </a:r>
          </a:p>
          <a:p>
            <a:pPr marL="741600" lvl="1" indent="-284400" eaLnBrk="1" hangingPunct="1"/>
            <a:r>
              <a:rPr lang="en-US" altLang="en-US" sz="2000" dirty="0">
                <a:latin typeface="+mn-lt"/>
              </a:rPr>
              <a:t>the </a:t>
            </a:r>
            <a:r>
              <a:rPr lang="en-US" altLang="en-US" sz="2000" dirty="0">
                <a:solidFill>
                  <a:srgbClr val="000000"/>
                </a:solidFill>
                <a:latin typeface="Courier New" panose="02070309020205020404" pitchFamily="49" charset="0"/>
                <a:cs typeface="Courier New" panose="02070309020205020404" pitchFamily="49" charset="0"/>
              </a:rPr>
              <a:t>new</a:t>
            </a:r>
            <a:r>
              <a:rPr lang="en-US" altLang="en-US" sz="2000" dirty="0">
                <a:latin typeface="+mn-lt"/>
              </a:rPr>
              <a:t> keyword creates an instance of the </a:t>
            </a:r>
            <a:r>
              <a:rPr lang="en-US" altLang="en-US" sz="2000" dirty="0">
                <a:solidFill>
                  <a:srgbClr val="000000"/>
                </a:solidFill>
                <a:latin typeface="Courier New" panose="02070309020205020404" pitchFamily="49" charset="0"/>
                <a:cs typeface="Courier New" panose="02070309020205020404" pitchFamily="49" charset="0"/>
              </a:rPr>
              <a:t>Coin</a:t>
            </a:r>
            <a:r>
              <a:rPr lang="en-US" altLang="en-US" sz="2000" dirty="0">
                <a:latin typeface="+mn-lt"/>
              </a:rPr>
              <a:t> class; and</a:t>
            </a:r>
          </a:p>
          <a:p>
            <a:pPr marL="741600" lvl="1" indent="-284400" eaLnBrk="1" hangingPunct="1"/>
            <a:r>
              <a:rPr lang="en-US" altLang="en-US" sz="2000" dirty="0">
                <a:latin typeface="+mn-lt"/>
              </a:rPr>
              <a:t>the </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dirty="0">
                <a:latin typeface="+mn-lt"/>
              </a:rPr>
              <a:t> operator assigns the reference that was returned from the </a:t>
            </a:r>
            <a:r>
              <a:rPr lang="en-US" altLang="en-US" sz="2000" dirty="0">
                <a:solidFill>
                  <a:srgbClr val="000000"/>
                </a:solidFill>
                <a:latin typeface="Courier New" panose="02070309020205020404" pitchFamily="49" charset="0"/>
                <a:cs typeface="Courier New" panose="02070309020205020404" pitchFamily="49" charset="0"/>
              </a:rPr>
              <a:t>new</a:t>
            </a:r>
            <a:r>
              <a:rPr lang="en-US" altLang="en-US" sz="2000" dirty="0">
                <a:latin typeface="+mn-lt"/>
              </a:rPr>
              <a:t> operator to the </a:t>
            </a:r>
            <a:r>
              <a:rPr lang="en-US" altLang="en-US" sz="2000" dirty="0">
                <a:solidFill>
                  <a:srgbClr val="000000"/>
                </a:solidFill>
                <a:latin typeface="Courier New" panose="02070309020205020404" pitchFamily="49" charset="0"/>
                <a:cs typeface="Courier New" panose="02070309020205020404" pitchFamily="49" charset="0"/>
              </a:rPr>
              <a:t>myCoin</a:t>
            </a:r>
            <a:r>
              <a:rPr lang="en-US" altLang="en-US" sz="2000" dirty="0">
                <a:latin typeface="+mn-lt"/>
              </a:rPr>
              <a:t> variable.</a:t>
            </a:r>
          </a:p>
          <a:p>
            <a:pPr eaLnBrk="1" hangingPunct="1"/>
            <a:r>
              <a:rPr lang="en-US" altLang="en-US" sz="2000" dirty="0">
                <a:latin typeface="+mn-lt"/>
              </a:rPr>
              <a:t>Once a </a:t>
            </a:r>
            <a:r>
              <a:rPr lang="en-US" altLang="en-US" sz="2000" dirty="0">
                <a:solidFill>
                  <a:srgbClr val="000000"/>
                </a:solidFill>
                <a:latin typeface="Courier New" panose="02070309020205020404" pitchFamily="49" charset="0"/>
                <a:cs typeface="Courier New" panose="02070309020205020404" pitchFamily="49" charset="0"/>
              </a:rPr>
              <a:t>Coin</a:t>
            </a:r>
            <a:r>
              <a:rPr lang="en-US" altLang="en-US" sz="2000" dirty="0">
                <a:latin typeface="+mn-lt"/>
              </a:rPr>
              <a:t> object is created, you can access members of the class with it, as shown:</a:t>
            </a:r>
          </a:p>
        </p:txBody>
      </p:sp>
      <p:pic>
        <p:nvPicPr>
          <p:cNvPr id="6" name="Picture 5" descr="A line of code, as follows. my coin period toss left parenthesis right parenthesis semicolon."/>
          <p:cNvPicPr>
            <a:picLocks noChangeAspect="1"/>
          </p:cNvPicPr>
          <p:nvPr/>
        </p:nvPicPr>
        <p:blipFill rotWithShape="1">
          <a:blip r:embed="rId3"/>
          <a:srcRect l="4670" t="11374" r="7372" b="17919"/>
          <a:stretch/>
        </p:blipFill>
        <p:spPr>
          <a:xfrm>
            <a:off x="1525265" y="5314859"/>
            <a:ext cx="2028691" cy="386976"/>
          </a:xfrm>
          <a:prstGeom prst="rect">
            <a:avLst/>
          </a:prstGeom>
        </p:spPr>
      </p:pic>
    </p:spTree>
    <p:extLst>
      <p:ext uri="{BB962C8B-B14F-4D97-AF65-F5344CB8AC3E}">
        <p14:creationId xmlns:p14="http://schemas.microsoft.com/office/powerpoint/2010/main" val="229694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Where to Write Class Declarations </a:t>
            </a:r>
            <a:r>
              <a:rPr lang="en-IN" altLang="en-US" sz="2000" b="0" dirty="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Content Placeholder 2"/>
          <p:cNvSpPr>
            <a:spLocks noGrp="1"/>
          </p:cNvSpPr>
          <p:nvPr>
            <p:ph type="body" idx="1"/>
          </p:nvPr>
        </p:nvSpPr>
        <p:spPr>
          <a:xfrm>
            <a:off x="457200" y="1600200"/>
            <a:ext cx="718457" cy="553968"/>
          </a:xfrm>
        </p:spPr>
        <p:txBody>
          <a:bodyPr wrap="square" lIns="91425" tIns="91425" rIns="91425" bIns="91425">
            <a:spAutoFit/>
          </a:bodyPr>
          <a:lstStyle/>
          <a:p>
            <a:pPr marL="255600" lvl="0" indent="-255600" fontAlgn="base">
              <a:spcAft>
                <a:spcPct val="0"/>
              </a:spcAft>
              <a:buFont typeface="Arial" panose="020B0604020202020204" pitchFamily="34" charset="0"/>
              <a:buChar char="•"/>
            </a:pPr>
            <a:r>
              <a:rPr lang="en-US" altLang="en-US" sz="2400" dirty="0">
                <a:solidFill>
                  <a:srgbClr val="000000"/>
                </a:solidFill>
                <a:latin typeface="Arial (Body)"/>
                <a:ea typeface="+mn-ea"/>
              </a:rPr>
              <a:t>In</a:t>
            </a:r>
            <a:endParaRPr lang="en-US" altLang="en-US" sz="2400" dirty="0">
              <a:solidFill>
                <a:srgbClr val="000000"/>
              </a:solidFill>
              <a:latin typeface="Arial (Body)"/>
            </a:endParaRP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151826072"/>
              </p:ext>
            </p:extLst>
          </p:nvPr>
        </p:nvGraphicFramePr>
        <p:xfrm>
          <a:off x="1107060" y="1747517"/>
          <a:ext cx="427478" cy="314984"/>
        </p:xfrm>
        <a:graphic>
          <a:graphicData uri="http://schemas.openxmlformats.org/presentationml/2006/ole">
            <mc:AlternateContent xmlns:mc="http://schemas.openxmlformats.org/markup-compatibility/2006">
              <mc:Choice xmlns:v="urn:schemas-microsoft-com:vml" Requires="v">
                <p:oleObj spid="_x0000_s3074"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1107060" y="1747517"/>
                        <a:ext cx="427478" cy="314984"/>
                      </a:xfrm>
                      <a:prstGeom prst="rect">
                        <a:avLst/>
                      </a:prstGeom>
                    </p:spPr>
                  </p:pic>
                </p:oleObj>
              </mc:Fallback>
            </mc:AlternateContent>
          </a:graphicData>
        </a:graphic>
      </p:graphicFrame>
      <p:sp>
        <p:nvSpPr>
          <p:cNvPr id="4" name="Text Placeholder 3"/>
          <p:cNvSpPr>
            <a:spLocks noGrp="1"/>
          </p:cNvSpPr>
          <p:nvPr>
            <p:ph type="body" idx="2"/>
          </p:nvPr>
        </p:nvSpPr>
        <p:spPr>
          <a:xfrm>
            <a:off x="457200" y="1607314"/>
            <a:ext cx="8229600" cy="3304051"/>
          </a:xfrm>
        </p:spPr>
        <p:txBody>
          <a:bodyPr/>
          <a:lstStyle/>
          <a:p>
            <a:pPr marL="246063" lvl="0" indent="828675" fontAlgn="base">
              <a:spcAft>
                <a:spcPct val="0"/>
              </a:spcAft>
              <a:buNone/>
            </a:pPr>
            <a:r>
              <a:rPr lang="en-US" altLang="en-US" sz="2400" dirty="0">
                <a:solidFill>
                  <a:srgbClr val="000000"/>
                </a:solidFill>
                <a:latin typeface="Arial (Body)"/>
              </a:rPr>
              <a:t>you have flexibility to choose where to write class declarations</a:t>
            </a:r>
          </a:p>
          <a:p>
            <a:pPr marL="255600" lvl="0" indent="-255600" fontAlgn="base">
              <a:spcAft>
                <a:spcPct val="0"/>
              </a:spcAft>
              <a:buFont typeface="Arial" panose="020B0604020202020204" pitchFamily="34" charset="0"/>
              <a:buChar char="•"/>
            </a:pPr>
            <a:r>
              <a:rPr lang="en-US" altLang="en-US" sz="2400" dirty="0">
                <a:solidFill>
                  <a:srgbClr val="000000"/>
                </a:solidFill>
                <a:latin typeface="Arial (Body)"/>
              </a:rPr>
              <a:t>To create the </a:t>
            </a:r>
            <a:r>
              <a:rPr lang="en-US" altLang="en-US" sz="2400" dirty="0">
                <a:solidFill>
                  <a:srgbClr val="000000"/>
                </a:solidFill>
                <a:latin typeface="Courier New" panose="02070309020205020404" pitchFamily="49" charset="0"/>
                <a:cs typeface="Courier New" panose="02070309020205020404" pitchFamily="49" charset="0"/>
              </a:rPr>
              <a:t>Coin</a:t>
            </a:r>
            <a:r>
              <a:rPr lang="en-US" altLang="en-US" sz="2400" dirty="0">
                <a:solidFill>
                  <a:srgbClr val="000000"/>
                </a:solidFill>
                <a:latin typeface="Arial (Body)"/>
              </a:rPr>
              <a:t> class, you can:</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Save the class declaration as a separate .c</a:t>
            </a:r>
            <a:r>
              <a:rPr lang="en-US" altLang="en-US" sz="100" dirty="0">
                <a:solidFill>
                  <a:srgbClr val="000000"/>
                </a:solidFill>
                <a:latin typeface="Arial (Body)"/>
              </a:rPr>
              <a:t> </a:t>
            </a:r>
            <a:r>
              <a:rPr lang="en-US" altLang="en-US" sz="2400" dirty="0">
                <a:solidFill>
                  <a:srgbClr val="000000"/>
                </a:solidFill>
                <a:latin typeface="Arial (Body)"/>
              </a:rPr>
              <a:t>s file</a:t>
            </a:r>
          </a:p>
          <a:p>
            <a:pPr marL="457200" lvl="1" indent="0" fontAlgn="base">
              <a:spcAft>
                <a:spcPct val="0"/>
              </a:spcAft>
              <a:buNone/>
            </a:pPr>
            <a:r>
              <a:rPr lang="en-US" altLang="en-US" sz="2400" dirty="0">
                <a:solidFill>
                  <a:srgbClr val="000000"/>
                </a:solidFill>
                <a:latin typeface="Arial (Body)"/>
              </a:rPr>
              <a:t>Or</a:t>
            </a:r>
          </a:p>
          <a:p>
            <a:pPr marL="741600" lvl="1" indent="-284400" fontAlgn="base">
              <a:spcAft>
                <a:spcPct val="0"/>
              </a:spcAft>
              <a:buFont typeface="Arial" panose="020B0604020202020204" pitchFamily="34" charset="0"/>
              <a:buChar char="–"/>
            </a:pPr>
            <a:r>
              <a:rPr lang="en-US" altLang="en-US" sz="2400" dirty="0">
                <a:solidFill>
                  <a:srgbClr val="000000"/>
                </a:solidFill>
                <a:latin typeface="Arial (Body)"/>
              </a:rPr>
              <a:t>Add the </a:t>
            </a:r>
            <a:r>
              <a:rPr lang="en-US" altLang="en-US" sz="2400" dirty="0">
                <a:solidFill>
                  <a:srgbClr val="000000"/>
                </a:solidFill>
                <a:latin typeface="Courier New" panose="02070309020205020404" pitchFamily="49" charset="0"/>
                <a:cs typeface="Courier New" panose="02070309020205020404" pitchFamily="49" charset="0"/>
              </a:rPr>
              <a:t>Coin</a:t>
            </a:r>
            <a:r>
              <a:rPr lang="en-US" altLang="en-US" sz="2400" dirty="0">
                <a:solidFill>
                  <a:srgbClr val="000000"/>
                </a:solidFill>
                <a:latin typeface="Arial (Body)"/>
              </a:rPr>
              <a:t> class next to the </a:t>
            </a:r>
            <a:r>
              <a:rPr lang="en-US" altLang="en-US" sz="2400" dirty="0">
                <a:solidFill>
                  <a:srgbClr val="000000"/>
                </a:solidFill>
                <a:latin typeface="Courier New" panose="02070309020205020404" pitchFamily="49" charset="0"/>
                <a:cs typeface="Courier New" panose="02070309020205020404" pitchFamily="49" charset="0"/>
              </a:rPr>
              <a:t>Form1</a:t>
            </a:r>
            <a:r>
              <a:rPr lang="en-US" altLang="en-US" sz="2400" dirty="0">
                <a:solidFill>
                  <a:srgbClr val="000000"/>
                </a:solidFill>
                <a:latin typeface="Arial (Body)"/>
              </a:rPr>
              <a:t> class inside the Form1.cs file.</a:t>
            </a:r>
            <a:endParaRPr lang="en-US" sz="2400" dirty="0"/>
          </a:p>
        </p:txBody>
      </p:sp>
    </p:spTree>
    <p:extLst>
      <p:ext uri="{BB962C8B-B14F-4D97-AF65-F5344CB8AC3E}">
        <p14:creationId xmlns:p14="http://schemas.microsoft.com/office/powerpoint/2010/main" val="227099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IN" altLang="en-US" dirty="0">
                <a:latin typeface="Times New Roman" panose="02020603050405020304" pitchFamily="18" charset="0"/>
                <a:ea typeface="+mj-ea"/>
                <a:cs typeface="Arial"/>
              </a:rPr>
              <a:t>Where to Write Class Declarations </a:t>
            </a:r>
            <a:r>
              <a:rPr lang="en-IN" altLang="en-US" sz="2000" b="0" dirty="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8" name="Picture 7" descr="A solution explorer dialog box consists of a list, with the heading, solution example, 1 of 1 project. The list consists of an example dropdown list, which contains further dropdown lists for dependencies, coin period c s, form 1 period c s, and program period c s. The coin period c s dropdown list is highlighted.">
            <a:extLst>
              <a:ext uri="{FF2B5EF4-FFF2-40B4-BE49-F238E27FC236}">
                <a16:creationId xmlns:a16="http://schemas.microsoft.com/office/drawing/2014/main" id="{C84279B3-5274-7AB8-4784-A316448D4684}"/>
              </a:ext>
            </a:extLst>
          </p:cNvPr>
          <p:cNvPicPr>
            <a:picLocks noChangeAspect="1"/>
          </p:cNvPicPr>
          <p:nvPr/>
        </p:nvPicPr>
        <p:blipFill>
          <a:blip r:embed="rId2"/>
          <a:stretch>
            <a:fillRect/>
          </a:stretch>
        </p:blipFill>
        <p:spPr>
          <a:xfrm>
            <a:off x="636497" y="2018220"/>
            <a:ext cx="3395115" cy="3006362"/>
          </a:xfrm>
          <a:prstGeom prst="rect">
            <a:avLst/>
          </a:prstGeom>
        </p:spPr>
      </p:pic>
      <p:sp>
        <p:nvSpPr>
          <p:cNvPr id="9" name="TextBox 8">
            <a:extLst>
              <a:ext uri="{FF2B5EF4-FFF2-40B4-BE49-F238E27FC236}">
                <a16:creationId xmlns:a16="http://schemas.microsoft.com/office/drawing/2014/main" id="{4B7E0016-E9A4-8FC8-1D9F-E14C753F80E4}"/>
              </a:ext>
            </a:extLst>
          </p:cNvPr>
          <p:cNvSpPr txBox="1"/>
          <p:nvPr/>
        </p:nvSpPr>
        <p:spPr>
          <a:xfrm>
            <a:off x="4331855" y="1953565"/>
            <a:ext cx="4110181" cy="3323987"/>
          </a:xfrm>
          <a:prstGeom prst="rect">
            <a:avLst/>
          </a:prstGeom>
          <a:noFill/>
          <a:ln>
            <a:solidFill>
              <a:schemeClr val="accent1">
                <a:shade val="50000"/>
              </a:schemeClr>
            </a:solidFill>
          </a:ln>
        </p:spPr>
        <p:txBody>
          <a:bodyPr wrap="square" rtlCol="0">
            <a:spAutoFit/>
          </a:bodyPr>
          <a:lstStyle/>
          <a:p>
            <a:r>
              <a:rPr lang="en-US" dirty="0">
                <a:latin typeface="Cascadia Code" panose="020B0609020000020004" pitchFamily="49" charset="0"/>
                <a:cs typeface="Cascadia Code" panose="020B0609020000020004" pitchFamily="49" charset="0"/>
              </a:rPr>
              <a:t>namespace Example</a:t>
            </a: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public partial class Form1 : Form</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public Form1()</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InitializeComponent</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class Coin</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96688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46ED-6507-3DEC-E317-1058D2CDEA70}"/>
              </a:ext>
            </a:extLst>
          </p:cNvPr>
          <p:cNvSpPr>
            <a:spLocks noGrp="1"/>
          </p:cNvSpPr>
          <p:nvPr>
            <p:ph type="title"/>
          </p:nvPr>
        </p:nvSpPr>
        <p:spPr/>
        <p:txBody>
          <a:bodyPr/>
          <a:lstStyle/>
          <a:p>
            <a:r>
              <a:rPr lang="en-US" dirty="0"/>
              <a:t>Scope of Fields</a:t>
            </a:r>
          </a:p>
        </p:txBody>
      </p:sp>
      <p:sp>
        <p:nvSpPr>
          <p:cNvPr id="3" name="Text Placeholder 2">
            <a:extLst>
              <a:ext uri="{FF2B5EF4-FFF2-40B4-BE49-F238E27FC236}">
                <a16:creationId xmlns:a16="http://schemas.microsoft.com/office/drawing/2014/main" id="{A8EF27AE-6586-1F39-6CDA-5E9F0DDC1484}"/>
              </a:ext>
            </a:extLst>
          </p:cNvPr>
          <p:cNvSpPr>
            <a:spLocks noGrp="1"/>
          </p:cNvSpPr>
          <p:nvPr>
            <p:ph type="body" idx="1"/>
          </p:nvPr>
        </p:nvSpPr>
        <p:spPr/>
        <p:txBody>
          <a:bodyPr/>
          <a:lstStyle/>
          <a:p>
            <a:r>
              <a:rPr lang="en-US" sz="1800" dirty="0"/>
              <a:t>A field may be accessed by any method in the class in which the field is declared.</a:t>
            </a:r>
          </a:p>
          <a:p>
            <a:r>
              <a:rPr lang="en-US" sz="1800" dirty="0"/>
              <a:t>If a field is declared as </a:t>
            </a:r>
            <a:r>
              <a:rPr lang="en-US" sz="1800" dirty="0">
                <a:latin typeface="Cascadia Code" panose="020B0609020000020004" pitchFamily="49" charset="0"/>
                <a:cs typeface="Cascadia Code" panose="020B0609020000020004" pitchFamily="49" charset="0"/>
              </a:rPr>
              <a:t>private</a:t>
            </a:r>
            <a:r>
              <a:rPr lang="en-US" sz="1800" dirty="0"/>
              <a:t>, it cannot be accessed by code outside the class.</a:t>
            </a:r>
          </a:p>
          <a:p>
            <a:r>
              <a:rPr lang="en-US" sz="1800" dirty="0"/>
              <a:t>If a field is declared as </a:t>
            </a:r>
            <a:r>
              <a:rPr lang="en-US" sz="1800" dirty="0">
                <a:latin typeface="Cascadia Code" panose="020B0609020000020004" pitchFamily="49" charset="0"/>
                <a:cs typeface="Cascadia Code" panose="020B0609020000020004" pitchFamily="49" charset="0"/>
              </a:rPr>
              <a:t>public</a:t>
            </a:r>
            <a:r>
              <a:rPr lang="en-US" sz="1800" dirty="0"/>
              <a:t>, it can be accessed by code outside the class.</a:t>
            </a:r>
          </a:p>
        </p:txBody>
      </p:sp>
    </p:spTree>
    <p:extLst>
      <p:ext uri="{BB962C8B-B14F-4D97-AF65-F5344CB8AC3E}">
        <p14:creationId xmlns:p14="http://schemas.microsoft.com/office/powerpoint/2010/main" val="78203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46ED-6507-3DEC-E317-1058D2CDEA70}"/>
              </a:ext>
            </a:extLst>
          </p:cNvPr>
          <p:cNvSpPr>
            <a:spLocks noGrp="1"/>
          </p:cNvSpPr>
          <p:nvPr>
            <p:ph type="title"/>
          </p:nvPr>
        </p:nvSpPr>
        <p:spPr/>
        <p:txBody>
          <a:bodyPr/>
          <a:lstStyle/>
          <a:p>
            <a:r>
              <a:rPr lang="en-US" dirty="0"/>
              <a:t>Shadowing</a:t>
            </a:r>
          </a:p>
        </p:txBody>
      </p:sp>
      <p:sp>
        <p:nvSpPr>
          <p:cNvPr id="3" name="Text Placeholder 2">
            <a:extLst>
              <a:ext uri="{FF2B5EF4-FFF2-40B4-BE49-F238E27FC236}">
                <a16:creationId xmlns:a16="http://schemas.microsoft.com/office/drawing/2014/main" id="{A8EF27AE-6586-1F39-6CDA-5E9F0DDC1484}"/>
              </a:ext>
            </a:extLst>
          </p:cNvPr>
          <p:cNvSpPr>
            <a:spLocks noGrp="1"/>
          </p:cNvSpPr>
          <p:nvPr>
            <p:ph type="body" idx="1"/>
          </p:nvPr>
        </p:nvSpPr>
        <p:spPr/>
        <p:txBody>
          <a:bodyPr/>
          <a:lstStyle/>
          <a:p>
            <a:r>
              <a:rPr lang="en-US" sz="1800" dirty="0"/>
              <a:t>A method can have a parameter or a local variable with the same name as a field in the same class. </a:t>
            </a:r>
          </a:p>
          <a:p>
            <a:r>
              <a:rPr lang="en-US" sz="1800" dirty="0"/>
              <a:t>When this happens, the name of the parameter or local variable shadows the name of the field. </a:t>
            </a:r>
          </a:p>
          <a:p>
            <a:r>
              <a:rPr lang="en-US" sz="1800" dirty="0"/>
              <a:t>This means the field name is hidden by the name of the parameter or local variable.</a:t>
            </a:r>
          </a:p>
          <a:p>
            <a:r>
              <a:rPr lang="en-US" sz="1800" dirty="0"/>
              <a:t>As a result, the field cannot be accessed within the method.</a:t>
            </a:r>
          </a:p>
        </p:txBody>
      </p:sp>
    </p:spTree>
    <p:extLst>
      <p:ext uri="{BB962C8B-B14F-4D97-AF65-F5344CB8AC3E}">
        <p14:creationId xmlns:p14="http://schemas.microsoft.com/office/powerpoint/2010/main" val="24897281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10728</TotalTime>
  <Words>2973</Words>
  <Application>Microsoft Office PowerPoint</Application>
  <PresentationFormat>On-screen Show (4:3)</PresentationFormat>
  <Paragraphs>389</Paragraphs>
  <Slides>47</Slides>
  <Notes>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60" baseType="lpstr">
      <vt:lpstr>Arial (Body)</vt:lpstr>
      <vt:lpstr>Noto Sans Symbols</vt:lpstr>
      <vt:lpstr>Arial</vt:lpstr>
      <vt:lpstr>Calibri</vt:lpstr>
      <vt:lpstr>Cascadia Code</vt:lpstr>
      <vt:lpstr>Cascadia Mono</vt:lpstr>
      <vt:lpstr>Consolas</vt:lpstr>
      <vt:lpstr>Courier New</vt:lpstr>
      <vt:lpstr>Times New Roman</vt:lpstr>
      <vt:lpstr>Verdana</vt:lpstr>
      <vt:lpstr>508 Lecture</vt:lpstr>
      <vt:lpstr>1_508 Lecture</vt:lpstr>
      <vt:lpstr>Equation</vt:lpstr>
      <vt:lpstr>Introduction to Classes</vt:lpstr>
      <vt:lpstr>Introduction to Classes</vt:lpstr>
      <vt:lpstr>Creating a Class</vt:lpstr>
      <vt:lpstr>Sample Code</vt:lpstr>
      <vt:lpstr>Creating an Object</vt:lpstr>
      <vt:lpstr>Where to Write Class Declarations (1 of 2)</vt:lpstr>
      <vt:lpstr>Where to Write Class Declarations (2 of 2)</vt:lpstr>
      <vt:lpstr>Scope of Fields</vt:lpstr>
      <vt:lpstr>Shadowing</vt:lpstr>
      <vt:lpstr>Initializing Fields at Declaration</vt:lpstr>
      <vt:lpstr>Uninitialized Fields</vt:lpstr>
      <vt:lpstr>Passing an Object to a Method</vt:lpstr>
      <vt:lpstr> Properties (1 of 2)</vt:lpstr>
      <vt:lpstr> Properties (2 of 2)</vt:lpstr>
      <vt:lpstr>Setting the my Dog Object’s Name Property to “Fido”</vt:lpstr>
      <vt:lpstr>The Backing Field</vt:lpstr>
      <vt:lpstr>get vs set Accessors</vt:lpstr>
      <vt:lpstr>Referring to a Property Inside the Class</vt:lpstr>
      <vt:lpstr>Read-Only Properties (1 of 2)</vt:lpstr>
      <vt:lpstr>Read-Only Properties (2 of 2)</vt:lpstr>
      <vt:lpstr>Private set Accessors (1 of 2)</vt:lpstr>
      <vt:lpstr>Private set Accessors (2 of 2)</vt:lpstr>
      <vt:lpstr>Auto-Properties (1 of 2)</vt:lpstr>
      <vt:lpstr>Auto-Properties (2 of 2)</vt:lpstr>
      <vt:lpstr>Read-Only Auto-Properties</vt:lpstr>
      <vt:lpstr>Using Private set Accessors with Auto-Properties</vt:lpstr>
      <vt:lpstr>Parameterized Constructors and Method Overloading</vt:lpstr>
      <vt:lpstr>Overloading Methods</vt:lpstr>
      <vt:lpstr>Overloading Constructors</vt:lpstr>
      <vt:lpstr>Default Constructors</vt:lpstr>
      <vt:lpstr>Storing Class Type Objects in Arrays and Lists</vt:lpstr>
      <vt:lpstr>Initializing Array Elements</vt:lpstr>
      <vt:lpstr>Lists of Class Type Objects</vt:lpstr>
      <vt:lpstr>Finding the Classes and Their Responsibilities in a Problem</vt:lpstr>
      <vt:lpstr>Example (1 of 2)</vt:lpstr>
      <vt:lpstr>Example (2 of 2)</vt:lpstr>
      <vt:lpstr>Static Class Members</vt:lpstr>
      <vt:lpstr>Static Fields (1 of 3)</vt:lpstr>
      <vt:lpstr>Static Fields (2 of 3)</vt:lpstr>
      <vt:lpstr>Static Fields (3 of 3)</vt:lpstr>
      <vt:lpstr>Static Properties (1 of 3)</vt:lpstr>
      <vt:lpstr>Static Properties (2 of 3)</vt:lpstr>
      <vt:lpstr>Static Properties (3 of 3)</vt:lpstr>
      <vt:lpstr>Static Methods (1 of 3)</vt:lpstr>
      <vt:lpstr>Static Methods (2 of 3)</vt:lpstr>
      <vt:lpstr>Static Methods (3 of 3)</vt:lpstr>
      <vt:lpstr>Static Classes</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C#®, 4e</dc:title>
  <dc:subject>Computer Science</dc:subject>
  <dc:creator>Gaddis</dc:creator>
  <cp:keywords>Starting Out With Visual C#</cp:keywords>
  <cp:lastModifiedBy>Kwak, Myungjae</cp:lastModifiedBy>
  <cp:revision>1042</cp:revision>
  <dcterms:modified xsi:type="dcterms:W3CDTF">2024-07-09T02:47:52Z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