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6"/>
  </p:notesMasterIdLst>
  <p:handoutMasterIdLst>
    <p:handoutMasterId r:id="rId57"/>
  </p:handoutMasterIdLst>
  <p:sldIdLst>
    <p:sldId id="364" r:id="rId3"/>
    <p:sldId id="308" r:id="rId4"/>
    <p:sldId id="309" r:id="rId5"/>
    <p:sldId id="310" r:id="rId6"/>
    <p:sldId id="311" r:id="rId7"/>
    <p:sldId id="313" r:id="rId8"/>
    <p:sldId id="312" r:id="rId9"/>
    <p:sldId id="314" r:id="rId10"/>
    <p:sldId id="317" r:id="rId11"/>
    <p:sldId id="315" r:id="rId12"/>
    <p:sldId id="316" r:id="rId13"/>
    <p:sldId id="318" r:id="rId14"/>
    <p:sldId id="319" r:id="rId15"/>
    <p:sldId id="320" r:id="rId16"/>
    <p:sldId id="321" r:id="rId17"/>
    <p:sldId id="322" r:id="rId18"/>
    <p:sldId id="323" r:id="rId19"/>
    <p:sldId id="324" r:id="rId20"/>
    <p:sldId id="325" r:id="rId21"/>
    <p:sldId id="326" r:id="rId22"/>
    <p:sldId id="327" r:id="rId23"/>
    <p:sldId id="328"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48"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1" autoAdjust="0"/>
    <p:restoredTop sz="96066" autoAdjust="0"/>
  </p:normalViewPr>
  <p:slideViewPr>
    <p:cSldViewPr snapToGrid="0" snapToObjects="1">
      <p:cViewPr varScale="1">
        <p:scale>
          <a:sx n="102" d="100"/>
          <a:sy n="102" d="100"/>
        </p:scale>
        <p:origin x="1170" y="102"/>
      </p:cViewPr>
      <p:guideLst>
        <p:guide orient="horz" pos="1248"/>
        <p:guide pos="2880"/>
      </p:guideLst>
    </p:cSldViewPr>
  </p:slideViewPr>
  <p:outlineViewPr>
    <p:cViewPr>
      <p:scale>
        <a:sx n="33" d="100"/>
        <a:sy n="33" d="100"/>
      </p:scale>
      <p:origin x="0" y="-72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7/8/2024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7/8/2024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7/8/2024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7/8/2024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7/8/2024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2016, 2013, 2010 Pearson Education, Inc. All Rights Reserved</a:t>
            </a:r>
          </a:p>
        </p:txBody>
      </p:sp>
    </p:spTree>
    <p:extLst>
      <p:ext uri="{BB962C8B-B14F-4D97-AF65-F5344CB8AC3E}">
        <p14:creationId xmlns:p14="http://schemas.microsoft.com/office/powerpoint/2010/main" val="2011159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A7E8-DD29-F253-965A-31459851D1C4}"/>
              </a:ext>
            </a:extLst>
          </p:cNvPr>
          <p:cNvSpPr>
            <a:spLocks noGrp="1"/>
          </p:cNvSpPr>
          <p:nvPr>
            <p:ph type="ctrTitle"/>
          </p:nvPr>
        </p:nvSpPr>
        <p:spPr/>
        <p:txBody>
          <a:bodyPr/>
          <a:lstStyle/>
          <a:p>
            <a:r>
              <a:rPr lang="en-US" dirty="0"/>
              <a:t>More About Classes and Objects</a:t>
            </a:r>
          </a:p>
        </p:txBody>
      </p:sp>
      <p:sp>
        <p:nvSpPr>
          <p:cNvPr id="3" name="Subtitle 2">
            <a:extLst>
              <a:ext uri="{FF2B5EF4-FFF2-40B4-BE49-F238E27FC236}">
                <a16:creationId xmlns:a16="http://schemas.microsoft.com/office/drawing/2014/main" id="{BEBFC1C7-0F58-6FD3-6129-47B68D81EB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538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Sample Code</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201"/>
            <a:ext cx="8229600" cy="928510"/>
          </a:xfrm>
        </p:spPr>
        <p:txBody>
          <a:bodyPr/>
          <a:lstStyle/>
          <a:p>
            <a:r>
              <a:rPr lang="en-US" sz="2400" dirty="0"/>
              <a:t>Here is an example of the </a:t>
            </a:r>
            <a:r>
              <a:rPr lang="en-US" sz="2400" dirty="0">
                <a:latin typeface="Cascadia Code" panose="020B0609020000020004" pitchFamily="49" charset="0"/>
                <a:cs typeface="Cascadia Code" panose="020B0609020000020004" pitchFamily="49" charset="0"/>
              </a:rPr>
              <a:t>Point</a:t>
            </a:r>
            <a:r>
              <a:rPr lang="en-US" sz="2400" dirty="0"/>
              <a:t> class with a custom </a:t>
            </a:r>
            <a:r>
              <a:rPr lang="en-US" sz="2400" dirty="0" err="1">
                <a:latin typeface="Cascadia Code" panose="020B0609020000020004" pitchFamily="49" charset="0"/>
                <a:cs typeface="Cascadia Code" panose="020B0609020000020004" pitchFamily="49" charset="0"/>
              </a:rPr>
              <a:t>ToString</a:t>
            </a:r>
            <a:r>
              <a:rPr lang="en-US" sz="2400" dirty="0"/>
              <a:t> method:</a:t>
            </a:r>
          </a:p>
        </p:txBody>
      </p:sp>
      <p:sp>
        <p:nvSpPr>
          <p:cNvPr id="4" name="TextBox 3">
            <a:extLst>
              <a:ext uri="{FF2B5EF4-FFF2-40B4-BE49-F238E27FC236}">
                <a16:creationId xmlns:a16="http://schemas.microsoft.com/office/drawing/2014/main" id="{3EC4C933-4DB9-9CD5-2844-F0F448CF7775}"/>
              </a:ext>
            </a:extLst>
          </p:cNvPr>
          <p:cNvSpPr txBox="1"/>
          <p:nvPr/>
        </p:nvSpPr>
        <p:spPr>
          <a:xfrm>
            <a:off x="807156" y="2604911"/>
            <a:ext cx="7371644" cy="3785652"/>
          </a:xfrm>
          <a:prstGeom prst="rect">
            <a:avLst/>
          </a:prstGeom>
          <a:noFill/>
        </p:spPr>
        <p:txBody>
          <a:bodyPr wrap="square" rtlCol="0">
            <a:spAutoFit/>
          </a:bodyPr>
          <a:lstStyle/>
          <a:p>
            <a:pPr marL="0" marR="0">
              <a:spcBef>
                <a:spcPts val="0"/>
              </a:spcBef>
              <a:spcAft>
                <a:spcPts val="0"/>
              </a:spcAft>
            </a:pPr>
            <a:r>
              <a:rPr lang="en-US" sz="24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Point</a:t>
            </a:r>
            <a:endParaRPr lang="en-US" sz="2400" dirty="0">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2400" dirty="0">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400" dirty="0">
                <a:latin typeface="Cascadia Code" panose="020B0609020000020004" pitchFamily="49" charset="0"/>
                <a:ea typeface="Calibri" panose="020F0502020204030204" pitchFamily="34" charset="0"/>
                <a:cs typeface="Cascadia Code" panose="020B0609020000020004" pitchFamily="49" charset="0"/>
              </a:rPr>
              <a:t>    public int X { get; set; }</a:t>
            </a:r>
          </a:p>
          <a:p>
            <a:pPr marL="0" marR="0">
              <a:spcBef>
                <a:spcPts val="0"/>
              </a:spcBef>
              <a:spcAft>
                <a:spcPts val="0"/>
              </a:spcAft>
            </a:pPr>
            <a:r>
              <a:rPr lang="en-US" sz="2400" dirty="0">
                <a:latin typeface="Cascadia Code" panose="020B0609020000020004" pitchFamily="49" charset="0"/>
                <a:ea typeface="Calibri" panose="020F0502020204030204" pitchFamily="34" charset="0"/>
                <a:cs typeface="Cascadia Code" panose="020B0609020000020004" pitchFamily="49" charset="0"/>
              </a:rPr>
              <a:t>    public int Y { get; set; }</a:t>
            </a:r>
          </a:p>
          <a:p>
            <a:pPr marL="0" marR="0">
              <a:spcBef>
                <a:spcPts val="0"/>
              </a:spcBef>
              <a:spcAft>
                <a:spcPts val="0"/>
              </a:spcAft>
            </a:pPr>
            <a:endParaRPr lang="en-US" sz="2400" dirty="0">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2400" dirty="0">
                <a:latin typeface="Cascadia Code" panose="020B0609020000020004" pitchFamily="49" charset="0"/>
                <a:ea typeface="Calibri" panose="020F0502020204030204" pitchFamily="34" charset="0"/>
                <a:cs typeface="Cascadia Code" panose="020B0609020000020004" pitchFamily="49" charset="0"/>
              </a:rPr>
              <a:t>    public override string </a:t>
            </a:r>
            <a:r>
              <a:rPr lang="en-US" sz="2400" dirty="0" err="1">
                <a:latin typeface="Cascadia Code" panose="020B0609020000020004" pitchFamily="49" charset="0"/>
                <a:ea typeface="Calibri" panose="020F0502020204030204" pitchFamily="34" charset="0"/>
                <a:cs typeface="Cascadia Code" panose="020B0609020000020004" pitchFamily="49" charset="0"/>
              </a:rPr>
              <a:t>ToString</a:t>
            </a:r>
            <a:r>
              <a:rPr lang="en-US" sz="2400" dirty="0">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400" dirty="0">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2400" dirty="0">
                <a:latin typeface="Cascadia Code" panose="020B0609020000020004" pitchFamily="49" charset="0"/>
                <a:ea typeface="Calibri" panose="020F0502020204030204" pitchFamily="34" charset="0"/>
                <a:cs typeface="Cascadia Code" panose="020B0609020000020004" pitchFamily="49" charset="0"/>
              </a:rPr>
              <a:t>        return $"{X}, {Y}";</a:t>
            </a:r>
          </a:p>
          <a:p>
            <a:pPr marL="0" marR="0">
              <a:spcBef>
                <a:spcPts val="0"/>
              </a:spcBef>
              <a:spcAft>
                <a:spcPts val="0"/>
              </a:spcAft>
            </a:pPr>
            <a:r>
              <a:rPr lang="en-US" sz="2400" dirty="0">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2400" dirty="0">
                <a:effectLst/>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63621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Sample Code</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200"/>
            <a:ext cx="8229600" cy="917221"/>
          </a:xfrm>
        </p:spPr>
        <p:txBody>
          <a:bodyPr/>
          <a:lstStyle/>
          <a:p>
            <a:r>
              <a:rPr lang="en-US" sz="2400" dirty="0"/>
              <a:t>The following code demonstrates the </a:t>
            </a:r>
            <a:r>
              <a:rPr lang="en-US" sz="2400" dirty="0">
                <a:latin typeface="Cascadia Code" panose="020B0609020000020004" pitchFamily="49" charset="0"/>
                <a:cs typeface="Cascadia Code" panose="020B0609020000020004" pitchFamily="49" charset="0"/>
              </a:rPr>
              <a:t>Point</a:t>
            </a:r>
            <a:r>
              <a:rPr lang="en-US" sz="2400" dirty="0"/>
              <a:t> class's custom </a:t>
            </a:r>
            <a:r>
              <a:rPr lang="en-US" sz="2400" dirty="0" err="1">
                <a:latin typeface="Cascadia Code" panose="020B0609020000020004" pitchFamily="49" charset="0"/>
                <a:cs typeface="Cascadia Code" panose="020B0609020000020004" pitchFamily="49" charset="0"/>
              </a:rPr>
              <a:t>ToString</a:t>
            </a:r>
            <a:r>
              <a:rPr lang="en-US" sz="2400" dirty="0"/>
              <a:t> method:</a:t>
            </a:r>
          </a:p>
        </p:txBody>
      </p:sp>
      <p:sp>
        <p:nvSpPr>
          <p:cNvPr id="7" name="TextBox 6">
            <a:extLst>
              <a:ext uri="{FF2B5EF4-FFF2-40B4-BE49-F238E27FC236}">
                <a16:creationId xmlns:a16="http://schemas.microsoft.com/office/drawing/2014/main" id="{F8CE0731-F245-B57B-1549-26D3A4084980}"/>
              </a:ext>
            </a:extLst>
          </p:cNvPr>
          <p:cNvSpPr txBox="1"/>
          <p:nvPr/>
        </p:nvSpPr>
        <p:spPr>
          <a:xfrm>
            <a:off x="457200" y="3281436"/>
            <a:ext cx="7371644" cy="1569660"/>
          </a:xfrm>
          <a:prstGeom prst="rect">
            <a:avLst/>
          </a:prstGeom>
          <a:noFill/>
        </p:spPr>
        <p:txBody>
          <a:bodyPr wrap="square" rtlCol="0">
            <a:spAutoFit/>
          </a:bodyPr>
          <a:lstStyle/>
          <a:p>
            <a:r>
              <a:rPr lang="en-US" sz="2400" dirty="0">
                <a:latin typeface="Cascadia Code" panose="020B0609020000020004" pitchFamily="49" charset="0"/>
                <a:cs typeface="Cascadia Code" panose="020B0609020000020004" pitchFamily="49" charset="0"/>
              </a:rPr>
              <a:t>var point = new Point();</a:t>
            </a:r>
          </a:p>
          <a:p>
            <a:r>
              <a:rPr lang="en-US" sz="2400" dirty="0" err="1">
                <a:latin typeface="Cascadia Code" panose="020B0609020000020004" pitchFamily="49" charset="0"/>
                <a:cs typeface="Cascadia Code" panose="020B0609020000020004" pitchFamily="49" charset="0"/>
              </a:rPr>
              <a:t>point.X</a:t>
            </a:r>
            <a:r>
              <a:rPr lang="en-US" sz="2400" dirty="0">
                <a:latin typeface="Cascadia Code" panose="020B0609020000020004" pitchFamily="49" charset="0"/>
                <a:cs typeface="Cascadia Code" panose="020B0609020000020004" pitchFamily="49" charset="0"/>
              </a:rPr>
              <a:t> = 100;</a:t>
            </a:r>
          </a:p>
          <a:p>
            <a:r>
              <a:rPr lang="en-US" sz="2400" dirty="0" err="1">
                <a:latin typeface="Cascadia Code" panose="020B0609020000020004" pitchFamily="49" charset="0"/>
                <a:cs typeface="Cascadia Code" panose="020B0609020000020004" pitchFamily="49" charset="0"/>
              </a:rPr>
              <a:t>point.Y</a:t>
            </a:r>
            <a:r>
              <a:rPr lang="en-US" sz="2400" dirty="0">
                <a:latin typeface="Cascadia Code" panose="020B0609020000020004" pitchFamily="49" charset="0"/>
                <a:cs typeface="Cascadia Code" panose="020B0609020000020004" pitchFamily="49" charset="0"/>
              </a:rPr>
              <a:t> = 200;</a:t>
            </a:r>
          </a:p>
          <a:p>
            <a:r>
              <a:rPr lang="en-US" sz="2400" dirty="0" err="1">
                <a:latin typeface="Cascadia Code" panose="020B0609020000020004" pitchFamily="49" charset="0"/>
                <a:cs typeface="Cascadia Code" panose="020B0609020000020004" pitchFamily="49" charset="0"/>
              </a:rPr>
              <a:t>MessageBox.Show</a:t>
            </a:r>
            <a:r>
              <a:rPr lang="en-US" sz="2400" dirty="0">
                <a:latin typeface="Cascadia Code" panose="020B0609020000020004" pitchFamily="49" charset="0"/>
                <a:cs typeface="Cascadia Code" panose="020B0609020000020004" pitchFamily="49" charset="0"/>
              </a:rPr>
              <a:t>(</a:t>
            </a:r>
            <a:r>
              <a:rPr lang="en-US" sz="2400" dirty="0" err="1">
                <a:latin typeface="Cascadia Code" panose="020B0609020000020004" pitchFamily="49" charset="0"/>
                <a:cs typeface="Cascadia Code" panose="020B0609020000020004" pitchFamily="49" charset="0"/>
              </a:rPr>
              <a:t>point.ToString</a:t>
            </a:r>
            <a:r>
              <a:rPr lang="en-US" sz="24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64055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Implicitly Calling the </a:t>
            </a:r>
            <a:r>
              <a:rPr lang="en-US" dirty="0" err="1">
                <a:latin typeface="Cascadia Code" panose="020B0609020000020004" pitchFamily="49" charset="0"/>
                <a:cs typeface="Cascadia Code" panose="020B0609020000020004" pitchFamily="49" charset="0"/>
              </a:rPr>
              <a:t>ToString</a:t>
            </a:r>
            <a:r>
              <a:rPr lang="en-US" dirty="0"/>
              <a:t> Method</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199"/>
            <a:ext cx="8229600" cy="2633133"/>
          </a:xfrm>
        </p:spPr>
        <p:txBody>
          <a:bodyPr/>
          <a:lstStyle/>
          <a:p>
            <a:r>
              <a:rPr lang="en-US" sz="2400" dirty="0"/>
              <a:t>The </a:t>
            </a:r>
            <a:r>
              <a:rPr lang="en-US" sz="2400" dirty="0" err="1">
                <a:latin typeface="Cascadia Code" panose="020B0609020000020004" pitchFamily="49" charset="0"/>
                <a:cs typeface="Cascadia Code" panose="020B0609020000020004" pitchFamily="49" charset="0"/>
              </a:rPr>
              <a:t>ToString</a:t>
            </a:r>
            <a:r>
              <a:rPr lang="en-US" sz="2400" dirty="0"/>
              <a:t> method is implicitly called in certain circumstances. Here are some examples:</a:t>
            </a:r>
            <a:br>
              <a:rPr lang="en-US" sz="2400" dirty="0"/>
            </a:br>
            <a:endParaRPr lang="en-US" sz="2400" dirty="0"/>
          </a:p>
          <a:p>
            <a:pPr lvl="1"/>
            <a:r>
              <a:rPr lang="en-US" sz="2400" dirty="0"/>
              <a:t>When the object is an operand of the string concatenation operator</a:t>
            </a:r>
            <a:br>
              <a:rPr lang="en-US" sz="2400" dirty="0"/>
            </a:br>
            <a:endParaRPr lang="en-US" sz="2400" dirty="0"/>
          </a:p>
          <a:p>
            <a:pPr lvl="1"/>
            <a:r>
              <a:rPr lang="en-US" sz="2400" dirty="0"/>
              <a:t>When the object is used as a placeholder in an interpolated string</a:t>
            </a:r>
          </a:p>
        </p:txBody>
      </p:sp>
    </p:spTree>
    <p:extLst>
      <p:ext uri="{BB962C8B-B14F-4D97-AF65-F5344CB8AC3E}">
        <p14:creationId xmlns:p14="http://schemas.microsoft.com/office/powerpoint/2010/main" val="153095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Sample Code</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200"/>
            <a:ext cx="8229600" cy="917221"/>
          </a:xfrm>
        </p:spPr>
        <p:txBody>
          <a:bodyPr/>
          <a:lstStyle/>
          <a:p>
            <a:r>
              <a:rPr lang="en-US" sz="2400" dirty="0"/>
              <a:t>Implicitly calling the </a:t>
            </a:r>
            <a:r>
              <a:rPr lang="en-US" sz="2400" dirty="0" err="1">
                <a:latin typeface="Cascadia Code" panose="020B0609020000020004" pitchFamily="49" charset="0"/>
                <a:cs typeface="Cascadia Code" panose="020B0609020000020004" pitchFamily="49" charset="0"/>
              </a:rPr>
              <a:t>ToString</a:t>
            </a:r>
            <a:r>
              <a:rPr lang="en-US" sz="2400" dirty="0"/>
              <a:t> method with the string concatenation operator:</a:t>
            </a:r>
          </a:p>
        </p:txBody>
      </p:sp>
      <p:sp>
        <p:nvSpPr>
          <p:cNvPr id="7" name="TextBox 6">
            <a:extLst>
              <a:ext uri="{FF2B5EF4-FFF2-40B4-BE49-F238E27FC236}">
                <a16:creationId xmlns:a16="http://schemas.microsoft.com/office/drawing/2014/main" id="{F8CE0731-F245-B57B-1549-26D3A4084980}"/>
              </a:ext>
            </a:extLst>
          </p:cNvPr>
          <p:cNvSpPr txBox="1"/>
          <p:nvPr/>
        </p:nvSpPr>
        <p:spPr>
          <a:xfrm>
            <a:off x="895546" y="2723643"/>
            <a:ext cx="7550870" cy="1323439"/>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var point = new Point();</a:t>
            </a:r>
          </a:p>
          <a:p>
            <a:r>
              <a:rPr lang="en-US" sz="2000" dirty="0" err="1">
                <a:latin typeface="Cascadia Code" panose="020B0609020000020004" pitchFamily="49" charset="0"/>
                <a:cs typeface="Cascadia Code" panose="020B0609020000020004" pitchFamily="49" charset="0"/>
              </a:rPr>
              <a:t>point.X</a:t>
            </a:r>
            <a:r>
              <a:rPr lang="en-US" sz="2000" dirty="0">
                <a:latin typeface="Cascadia Code" panose="020B0609020000020004" pitchFamily="49" charset="0"/>
                <a:cs typeface="Cascadia Code" panose="020B0609020000020004" pitchFamily="49" charset="0"/>
              </a:rPr>
              <a:t> = 100;</a:t>
            </a:r>
          </a:p>
          <a:p>
            <a:r>
              <a:rPr lang="en-US" sz="2000" dirty="0" err="1">
                <a:latin typeface="Cascadia Code" panose="020B0609020000020004" pitchFamily="49" charset="0"/>
                <a:cs typeface="Cascadia Code" panose="020B0609020000020004" pitchFamily="49" charset="0"/>
              </a:rPr>
              <a:t>point.Y</a:t>
            </a:r>
            <a:r>
              <a:rPr lang="en-US" sz="2000" dirty="0">
                <a:latin typeface="Cascadia Code" panose="020B0609020000020004" pitchFamily="49" charset="0"/>
                <a:cs typeface="Cascadia Code" panose="020B0609020000020004" pitchFamily="49" charset="0"/>
              </a:rPr>
              <a:t> = 200;</a:t>
            </a:r>
          </a:p>
          <a:p>
            <a:r>
              <a:rPr lang="en-US" sz="2000" dirty="0" err="1">
                <a:latin typeface="Cascadia Code" panose="020B0609020000020004" pitchFamily="49" charset="0"/>
                <a:cs typeface="Cascadia Code" panose="020B0609020000020004" pitchFamily="49" charset="0"/>
              </a:rPr>
              <a:t>MessageBox.Show</a:t>
            </a:r>
            <a:r>
              <a:rPr lang="en-US" sz="2000" dirty="0">
                <a:latin typeface="Cascadia Code" panose="020B0609020000020004" pitchFamily="49" charset="0"/>
                <a:cs typeface="Cascadia Code" panose="020B0609020000020004" pitchFamily="49" charset="0"/>
              </a:rPr>
              <a:t>("The coordinates are " + point);</a:t>
            </a:r>
          </a:p>
        </p:txBody>
      </p:sp>
    </p:spTree>
    <p:extLst>
      <p:ext uri="{BB962C8B-B14F-4D97-AF65-F5344CB8AC3E}">
        <p14:creationId xmlns:p14="http://schemas.microsoft.com/office/powerpoint/2010/main" val="317164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Sample Code</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200"/>
            <a:ext cx="8229600" cy="917221"/>
          </a:xfrm>
        </p:spPr>
        <p:txBody>
          <a:bodyPr/>
          <a:lstStyle/>
          <a:p>
            <a:r>
              <a:rPr lang="en-US" sz="2400" dirty="0"/>
              <a:t>Implicitly calling the </a:t>
            </a:r>
            <a:r>
              <a:rPr lang="en-US" sz="2400" dirty="0" err="1">
                <a:latin typeface="Cascadia Code" panose="020B0609020000020004" pitchFamily="49" charset="0"/>
                <a:cs typeface="Cascadia Code" panose="020B0609020000020004" pitchFamily="49" charset="0"/>
              </a:rPr>
              <a:t>ToString</a:t>
            </a:r>
            <a:r>
              <a:rPr lang="en-US" sz="2400" dirty="0"/>
              <a:t> method with an interpolated string:</a:t>
            </a:r>
          </a:p>
        </p:txBody>
      </p:sp>
      <p:sp>
        <p:nvSpPr>
          <p:cNvPr id="7" name="TextBox 6">
            <a:extLst>
              <a:ext uri="{FF2B5EF4-FFF2-40B4-BE49-F238E27FC236}">
                <a16:creationId xmlns:a16="http://schemas.microsoft.com/office/drawing/2014/main" id="{F8CE0731-F245-B57B-1549-26D3A4084980}"/>
              </a:ext>
            </a:extLst>
          </p:cNvPr>
          <p:cNvSpPr txBox="1"/>
          <p:nvPr/>
        </p:nvSpPr>
        <p:spPr>
          <a:xfrm>
            <a:off x="801278" y="2723643"/>
            <a:ext cx="7687966" cy="1323439"/>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var point = new Point();</a:t>
            </a:r>
          </a:p>
          <a:p>
            <a:r>
              <a:rPr lang="en-US" sz="2000" dirty="0" err="1">
                <a:latin typeface="Cascadia Code" panose="020B0609020000020004" pitchFamily="49" charset="0"/>
                <a:cs typeface="Cascadia Code" panose="020B0609020000020004" pitchFamily="49" charset="0"/>
              </a:rPr>
              <a:t>point.X</a:t>
            </a:r>
            <a:r>
              <a:rPr lang="en-US" sz="2000" dirty="0">
                <a:latin typeface="Cascadia Code" panose="020B0609020000020004" pitchFamily="49" charset="0"/>
                <a:cs typeface="Cascadia Code" panose="020B0609020000020004" pitchFamily="49" charset="0"/>
              </a:rPr>
              <a:t> = 100;</a:t>
            </a:r>
          </a:p>
          <a:p>
            <a:r>
              <a:rPr lang="en-US" sz="2000" dirty="0" err="1">
                <a:latin typeface="Cascadia Code" panose="020B0609020000020004" pitchFamily="49" charset="0"/>
                <a:cs typeface="Cascadia Code" panose="020B0609020000020004" pitchFamily="49" charset="0"/>
              </a:rPr>
              <a:t>point.Y</a:t>
            </a:r>
            <a:r>
              <a:rPr lang="en-US" sz="2000" dirty="0">
                <a:latin typeface="Cascadia Code" panose="020B0609020000020004" pitchFamily="49" charset="0"/>
                <a:cs typeface="Cascadia Code" panose="020B0609020000020004" pitchFamily="49" charset="0"/>
              </a:rPr>
              <a:t> = 200;</a:t>
            </a:r>
          </a:p>
          <a:p>
            <a:r>
              <a:rPr lang="en-US" sz="2000" dirty="0" err="1">
                <a:latin typeface="Cascadia Code" panose="020B0609020000020004" pitchFamily="49" charset="0"/>
                <a:cs typeface="Cascadia Code" panose="020B0609020000020004" pitchFamily="49" charset="0"/>
              </a:rPr>
              <a:t>MessageBox.Show</a:t>
            </a:r>
            <a:r>
              <a:rPr lang="en-US" sz="2000" dirty="0">
                <a:latin typeface="Cascadia Code" panose="020B0609020000020004" pitchFamily="49" charset="0"/>
                <a:cs typeface="Cascadia Code" panose="020B0609020000020004" pitchFamily="49" charset="0"/>
              </a:rPr>
              <a:t>($"The coordinates are {point}.");</a:t>
            </a:r>
          </a:p>
        </p:txBody>
      </p:sp>
    </p:spTree>
    <p:extLst>
      <p:ext uri="{BB962C8B-B14F-4D97-AF65-F5344CB8AC3E}">
        <p14:creationId xmlns:p14="http://schemas.microsoft.com/office/powerpoint/2010/main" val="263465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Working with </a:t>
            </a:r>
            <a:r>
              <a:rPr lang="en-US" altLang="en-US" dirty="0">
                <a:latin typeface="Cascadia Code" panose="020B0609020000020004" pitchFamily="49" charset="0"/>
                <a:ea typeface="+mj-ea"/>
                <a:cs typeface="Cascadia Code" panose="020B0609020000020004" pitchFamily="49" charset="0"/>
              </a:rPr>
              <a:t>null</a:t>
            </a:r>
          </a:p>
        </p:txBody>
      </p:sp>
      <p:sp>
        <p:nvSpPr>
          <p:cNvPr id="3" name="Text Placeholder 2"/>
          <p:cNvSpPr>
            <a:spLocks noGrp="1"/>
          </p:cNvSpPr>
          <p:nvPr>
            <p:ph type="body" idx="1"/>
          </p:nvPr>
        </p:nvSpPr>
        <p:spPr>
          <a:xfrm>
            <a:off x="457200" y="1600200"/>
            <a:ext cx="8229600" cy="3716372"/>
          </a:xfrm>
        </p:spPr>
        <p:txBody>
          <a:bodyPr wrap="square" lIns="91425" tIns="91425" rIns="91425" bIns="91425">
            <a:spAutoFit/>
          </a:bodyPr>
          <a:lstStyle/>
          <a:p>
            <a:pPr fontAlgn="base">
              <a:spcAft>
                <a:spcPct val="0"/>
              </a:spcAft>
            </a:pPr>
            <a:r>
              <a:rPr lang="en-US" altLang="en-US" sz="2400" dirty="0">
                <a:solidFill>
                  <a:srgbClr val="000000"/>
                </a:solidFill>
                <a:latin typeface="Cascadia Code" panose="020B0609020000020004" pitchFamily="49" charset="0"/>
                <a:cs typeface="Cascadia Code" panose="020B0609020000020004" pitchFamily="49" charset="0"/>
              </a:rPr>
              <a:t>null</a:t>
            </a:r>
            <a:r>
              <a:rPr lang="en-US" altLang="en-US" sz="2400" dirty="0">
                <a:solidFill>
                  <a:srgbClr val="000000"/>
                </a:solidFill>
                <a:latin typeface="Arial (Body)"/>
              </a:rPr>
              <a:t> is a special value that represents </a:t>
            </a:r>
            <a:r>
              <a:rPr lang="en-US" altLang="en-US" sz="2400" b="1" dirty="0">
                <a:solidFill>
                  <a:srgbClr val="000000"/>
                </a:solidFill>
                <a:latin typeface="Arial (Body)"/>
              </a:rPr>
              <a:t>no value</a:t>
            </a:r>
            <a:r>
              <a:rPr lang="en-US" altLang="en-US" sz="2400" dirty="0">
                <a:solidFill>
                  <a:srgbClr val="000000"/>
                </a:solidFill>
                <a:latin typeface="Arial (Body)"/>
              </a:rPr>
              <a:t>.</a:t>
            </a:r>
          </a:p>
          <a:p>
            <a:pPr fontAlgn="base">
              <a:spcAft>
                <a:spcPct val="0"/>
              </a:spcAft>
            </a:pPr>
            <a:r>
              <a:rPr lang="en-US" altLang="en-US" sz="2400" dirty="0">
                <a:solidFill>
                  <a:srgbClr val="000000"/>
                </a:solidFill>
                <a:latin typeface="Arial (Body)"/>
              </a:rPr>
              <a:t>If a reference type variable is assigned the value </a:t>
            </a:r>
            <a:r>
              <a:rPr lang="en-US" altLang="en-US" sz="2400" dirty="0">
                <a:solidFill>
                  <a:srgbClr val="000000"/>
                </a:solidFill>
                <a:latin typeface="Cascadia Code" panose="020B0609020000020004" pitchFamily="49" charset="0"/>
                <a:cs typeface="Cascadia Code" panose="020B0609020000020004" pitchFamily="49" charset="0"/>
              </a:rPr>
              <a:t>null</a:t>
            </a:r>
            <a:r>
              <a:rPr lang="en-US" altLang="en-US" sz="2400" dirty="0">
                <a:solidFill>
                  <a:srgbClr val="000000"/>
                </a:solidFill>
                <a:latin typeface="Arial (Body)"/>
              </a:rPr>
              <a:t>, it means the variable refers to no object.</a:t>
            </a:r>
          </a:p>
          <a:p>
            <a:pPr fontAlgn="base">
              <a:spcAft>
                <a:spcPct val="0"/>
              </a:spcAft>
            </a:pPr>
            <a:r>
              <a:rPr lang="en-US" altLang="en-US" sz="2400" dirty="0">
                <a:solidFill>
                  <a:srgbClr val="000000"/>
                </a:solidFill>
                <a:latin typeface="Arial (Body)"/>
              </a:rPr>
              <a:t>You cannot perform operations that require the existence of an object with a reference variable that is assigned the value </a:t>
            </a:r>
            <a:r>
              <a:rPr lang="en-US" altLang="en-US" sz="2400" dirty="0">
                <a:solidFill>
                  <a:srgbClr val="000000"/>
                </a:solidFill>
                <a:latin typeface="Cascadia Code" panose="020B0609020000020004" pitchFamily="49" charset="0"/>
                <a:cs typeface="Cascadia Code" panose="020B0609020000020004" pitchFamily="49" charset="0"/>
              </a:rPr>
              <a:t>null</a:t>
            </a:r>
            <a:r>
              <a:rPr lang="en-US" altLang="en-US" sz="2400" dirty="0">
                <a:solidFill>
                  <a:srgbClr val="000000"/>
                </a:solidFill>
                <a:latin typeface="Arial (Body)"/>
              </a:rPr>
              <a:t>.</a:t>
            </a:r>
            <a:br>
              <a:rPr lang="en-US" altLang="en-US" sz="2400" dirty="0">
                <a:solidFill>
                  <a:srgbClr val="000000"/>
                </a:solidFill>
                <a:latin typeface="Arial (Body)"/>
              </a:rPr>
            </a:br>
            <a:endParaRPr lang="en-US" altLang="en-US" sz="2400" dirty="0">
              <a:solidFill>
                <a:srgbClr val="000000"/>
              </a:solidFill>
              <a:latin typeface="Arial (Body)"/>
            </a:endParaRPr>
          </a:p>
          <a:p>
            <a:pPr fontAlgn="base">
              <a:spcAft>
                <a:spcPct val="0"/>
              </a:spcAft>
            </a:pPr>
            <a:endParaRPr lang="en-US" altLang="en-US" sz="2400" dirty="0">
              <a:solidFill>
                <a:srgbClr val="000000"/>
              </a:solidFill>
              <a:latin typeface="Arial (Body)"/>
            </a:endParaRPr>
          </a:p>
        </p:txBody>
      </p:sp>
    </p:spTree>
    <p:extLst>
      <p:ext uri="{BB962C8B-B14F-4D97-AF65-F5344CB8AC3E}">
        <p14:creationId xmlns:p14="http://schemas.microsoft.com/office/powerpoint/2010/main" val="244171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Working with </a:t>
            </a:r>
            <a:r>
              <a:rPr lang="en-US" altLang="en-US" dirty="0">
                <a:latin typeface="Cascadia Code" panose="020B0609020000020004" pitchFamily="49" charset="0"/>
                <a:ea typeface="+mj-ea"/>
                <a:cs typeface="Cascadia Code" panose="020B0609020000020004" pitchFamily="49" charset="0"/>
              </a:rPr>
              <a:t>null</a:t>
            </a: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For example, look at the following code:</a:t>
            </a:r>
          </a:p>
        </p:txBody>
      </p:sp>
      <p:grpSp>
        <p:nvGrpSpPr>
          <p:cNvPr id="5" name="Group 4" descr="7 lines of code are shown. Line 1. Class Person. Line 2. Left brace. Line 3. Indent. Public string name left brace get semicolon set semicolon right brace. Line 4. Right brace. Line 5. Blank. Line 6. Person p equals null. Line 7. p dot name equals open quote Caspian close quote semicolon. An arrow that points to line 7 is labeled This statement causes an error because p is set to null.&#10;">
            <a:extLst>
              <a:ext uri="{FF2B5EF4-FFF2-40B4-BE49-F238E27FC236}">
                <a16:creationId xmlns:a16="http://schemas.microsoft.com/office/drawing/2014/main" id="{45B3C4F7-64F8-96AB-9D5D-3882F149140B}"/>
              </a:ext>
            </a:extLst>
          </p:cNvPr>
          <p:cNvGrpSpPr/>
          <p:nvPr/>
        </p:nvGrpSpPr>
        <p:grpSpPr>
          <a:xfrm>
            <a:off x="723014" y="2381693"/>
            <a:ext cx="7963786" cy="2246769"/>
            <a:chOff x="723014" y="2381693"/>
            <a:chExt cx="7963786" cy="2246769"/>
          </a:xfrm>
        </p:grpSpPr>
        <p:sp>
          <p:nvSpPr>
            <p:cNvPr id="4" name="TextBox 3">
              <a:extLst>
                <a:ext uri="{FF2B5EF4-FFF2-40B4-BE49-F238E27FC236}">
                  <a16:creationId xmlns:a16="http://schemas.microsoft.com/office/drawing/2014/main" id="{B966168E-8A9C-F30D-8CEA-C3A5C230EF5C}"/>
                </a:ext>
              </a:extLst>
            </p:cNvPr>
            <p:cNvSpPr txBox="1"/>
            <p:nvPr/>
          </p:nvSpPr>
          <p:spPr>
            <a:xfrm>
              <a:off x="723014" y="2381693"/>
              <a:ext cx="7963786" cy="2246769"/>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class Person</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public string Name { get; set; }</a:t>
              </a:r>
            </a:p>
            <a:p>
              <a:r>
                <a:rPr lang="en-US" sz="2000" dirty="0">
                  <a:latin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Person p = null;</a:t>
              </a:r>
            </a:p>
            <a:p>
              <a:r>
                <a:rPr lang="en-US" sz="2000" dirty="0" err="1">
                  <a:latin typeface="Cascadia Code" panose="020B0609020000020004" pitchFamily="49" charset="0"/>
                  <a:cs typeface="Cascadia Code" panose="020B0609020000020004" pitchFamily="49" charset="0"/>
                </a:rPr>
                <a:t>p.Name</a:t>
              </a:r>
              <a:r>
                <a:rPr lang="en-US" sz="2000" dirty="0">
                  <a:latin typeface="Cascadia Code" panose="020B0609020000020004" pitchFamily="49" charset="0"/>
                  <a:cs typeface="Cascadia Code" panose="020B0609020000020004" pitchFamily="49" charset="0"/>
                </a:rPr>
                <a:t> = "Caspian";</a:t>
              </a:r>
            </a:p>
          </p:txBody>
        </p:sp>
        <p:sp>
          <p:nvSpPr>
            <p:cNvPr id="6" name="TextBox 5">
              <a:extLst>
                <a:ext uri="{FF2B5EF4-FFF2-40B4-BE49-F238E27FC236}">
                  <a16:creationId xmlns:a16="http://schemas.microsoft.com/office/drawing/2014/main" id="{010E9912-A027-CAD4-A5B6-014BE3FA0E68}"/>
                </a:ext>
              </a:extLst>
            </p:cNvPr>
            <p:cNvSpPr txBox="1"/>
            <p:nvPr/>
          </p:nvSpPr>
          <p:spPr>
            <a:xfrm>
              <a:off x="4976037" y="3959454"/>
              <a:ext cx="3306726" cy="646331"/>
            </a:xfrm>
            <a:prstGeom prst="rect">
              <a:avLst/>
            </a:prstGeom>
            <a:noFill/>
          </p:spPr>
          <p:txBody>
            <a:bodyPr wrap="square" rtlCol="0">
              <a:spAutoFit/>
            </a:bodyPr>
            <a:lstStyle/>
            <a:p>
              <a:r>
                <a:rPr lang="en-US" sz="1800" dirty="0">
                  <a:solidFill>
                    <a:srgbClr val="FF0000"/>
                  </a:solidFill>
                </a:rPr>
                <a:t>This statement causes an error because </a:t>
              </a:r>
              <a:r>
                <a:rPr lang="en-US" sz="1800" dirty="0">
                  <a:solidFill>
                    <a:srgbClr val="FF0000"/>
                  </a:solidFill>
                  <a:latin typeface="Cascadia Code" panose="020B0609020000020004" pitchFamily="49" charset="0"/>
                  <a:cs typeface="Cascadia Code" panose="020B0609020000020004" pitchFamily="49" charset="0"/>
                </a:rPr>
                <a:t>p</a:t>
              </a:r>
              <a:r>
                <a:rPr lang="en-US" sz="1800" dirty="0">
                  <a:solidFill>
                    <a:srgbClr val="FF0000"/>
                  </a:solidFill>
                </a:rPr>
                <a:t> is set to </a:t>
              </a:r>
              <a:r>
                <a:rPr lang="en-US" sz="1800" dirty="0">
                  <a:solidFill>
                    <a:srgbClr val="FF0000"/>
                  </a:solidFill>
                  <a:latin typeface="Cascadia Code" panose="020B0609020000020004" pitchFamily="49" charset="0"/>
                  <a:cs typeface="Cascadia Code" panose="020B0609020000020004" pitchFamily="49" charset="0"/>
                </a:rPr>
                <a:t>null</a:t>
              </a:r>
              <a:r>
                <a:rPr lang="en-US" sz="1800" dirty="0">
                  <a:solidFill>
                    <a:srgbClr val="FF0000"/>
                  </a:solidFill>
                </a:rPr>
                <a:t>.</a:t>
              </a:r>
            </a:p>
          </p:txBody>
        </p:sp>
        <p:cxnSp>
          <p:nvCxnSpPr>
            <p:cNvPr id="8" name="Straight Arrow Connector 7">
              <a:extLst>
                <a:ext uri="{FF2B5EF4-FFF2-40B4-BE49-F238E27FC236}">
                  <a16:creationId xmlns:a16="http://schemas.microsoft.com/office/drawing/2014/main" id="{89FA2510-2909-C21D-BE1C-BABF2CF1E126}"/>
                </a:ext>
              </a:extLst>
            </p:cNvPr>
            <p:cNvCxnSpPr>
              <a:cxnSpLocks/>
              <a:stCxn id="6" idx="1"/>
            </p:cNvCxnSpPr>
            <p:nvPr/>
          </p:nvCxnSpPr>
          <p:spPr>
            <a:xfrm flipH="1">
              <a:off x="3753293" y="4282620"/>
              <a:ext cx="1222744" cy="12989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509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Working with </a:t>
            </a:r>
            <a:r>
              <a:rPr lang="en-US" altLang="en-US" dirty="0">
                <a:latin typeface="Cascadia Code" panose="020B0609020000020004" pitchFamily="49" charset="0"/>
                <a:ea typeface="+mj-ea"/>
                <a:cs typeface="Cascadia Code" panose="020B0609020000020004" pitchFamily="49" charset="0"/>
              </a:rPr>
              <a:t>null</a:t>
            </a: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When writing a method that receives a reference as an argument, make sure it is not </a:t>
            </a:r>
            <a:r>
              <a:rPr lang="en-US" altLang="en-US" sz="2400" dirty="0">
                <a:solidFill>
                  <a:srgbClr val="000000"/>
                </a:solidFill>
                <a:latin typeface="Cascadia Code" panose="020B0609020000020004" pitchFamily="49" charset="0"/>
                <a:cs typeface="Cascadia Code" panose="020B0609020000020004" pitchFamily="49" charset="0"/>
              </a:rPr>
              <a:t>null</a:t>
            </a:r>
            <a:r>
              <a:rPr lang="en-US" altLang="en-US" sz="2400" dirty="0">
                <a:solidFill>
                  <a:srgbClr val="000000"/>
                </a:solidFill>
                <a:latin typeface="Arial (Body)"/>
              </a:rPr>
              <a:t> before working with it.</a:t>
            </a:r>
          </a:p>
          <a:p>
            <a:pPr fontAlgn="base">
              <a:spcAft>
                <a:spcPct val="0"/>
              </a:spcAft>
            </a:pPr>
            <a:r>
              <a:rPr lang="en-US" altLang="en-US" sz="2400" dirty="0">
                <a:solidFill>
                  <a:srgbClr val="000000"/>
                </a:solidFill>
                <a:latin typeface="Arial (Body)"/>
              </a:rPr>
              <a:t>Example:</a:t>
            </a:r>
          </a:p>
        </p:txBody>
      </p:sp>
      <p:sp>
        <p:nvSpPr>
          <p:cNvPr id="4" name="TextBox 3">
            <a:extLst>
              <a:ext uri="{FF2B5EF4-FFF2-40B4-BE49-F238E27FC236}">
                <a16:creationId xmlns:a16="http://schemas.microsoft.com/office/drawing/2014/main" id="{B966168E-8A9C-F30D-8CEA-C3A5C230EF5C}"/>
              </a:ext>
            </a:extLst>
          </p:cNvPr>
          <p:cNvSpPr txBox="1"/>
          <p:nvPr/>
        </p:nvSpPr>
        <p:spPr>
          <a:xfrm>
            <a:off x="723014" y="3429000"/>
            <a:ext cx="7963786" cy="1631216"/>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private void </a:t>
            </a:r>
            <a:r>
              <a:rPr lang="en-US" sz="2000" dirty="0" err="1">
                <a:latin typeface="Cascadia Code" panose="020B0609020000020004" pitchFamily="49" charset="0"/>
                <a:cs typeface="Cascadia Code" panose="020B0609020000020004" pitchFamily="49" charset="0"/>
              </a:rPr>
              <a:t>DisplayPerson</a:t>
            </a:r>
            <a:r>
              <a:rPr lang="en-US" sz="2000" dirty="0">
                <a:latin typeface="Cascadia Code" panose="020B0609020000020004" pitchFamily="49" charset="0"/>
                <a:cs typeface="Cascadia Code" panose="020B0609020000020004" pitchFamily="49" charset="0"/>
              </a:rPr>
              <a:t>(Person p)</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if (p != null)</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MessageBox.Show</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p.Name</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5263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Working with </a:t>
            </a:r>
            <a:r>
              <a:rPr lang="en-US" altLang="en-US" dirty="0">
                <a:latin typeface="Cascadia Code" panose="020B0609020000020004" pitchFamily="49" charset="0"/>
                <a:ea typeface="+mj-ea"/>
                <a:cs typeface="Cascadia Code" panose="020B0609020000020004" pitchFamily="49" charset="0"/>
              </a:rPr>
              <a:t>null</a:t>
            </a: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When receiving a reference from a method, make sure it is not </a:t>
            </a:r>
            <a:r>
              <a:rPr lang="en-US" altLang="en-US" sz="2400" dirty="0">
                <a:solidFill>
                  <a:srgbClr val="000000"/>
                </a:solidFill>
                <a:latin typeface="Cascadia Code" panose="020B0609020000020004" pitchFamily="49" charset="0"/>
                <a:cs typeface="Cascadia Code" panose="020B0609020000020004" pitchFamily="49" charset="0"/>
              </a:rPr>
              <a:t>null</a:t>
            </a:r>
            <a:r>
              <a:rPr lang="en-US" altLang="en-US" sz="2400" dirty="0">
                <a:solidFill>
                  <a:srgbClr val="000000"/>
                </a:solidFill>
                <a:latin typeface="Arial (Body)"/>
              </a:rPr>
              <a:t> before working with it.</a:t>
            </a:r>
          </a:p>
          <a:p>
            <a:pPr fontAlgn="base">
              <a:spcAft>
                <a:spcPct val="0"/>
              </a:spcAft>
            </a:pPr>
            <a:r>
              <a:rPr lang="en-US" altLang="en-US" sz="2400" dirty="0">
                <a:solidFill>
                  <a:srgbClr val="000000"/>
                </a:solidFill>
                <a:latin typeface="Arial (Body)"/>
              </a:rPr>
              <a:t>Example:</a:t>
            </a:r>
          </a:p>
        </p:txBody>
      </p:sp>
      <p:sp>
        <p:nvSpPr>
          <p:cNvPr id="4" name="TextBox 3">
            <a:extLst>
              <a:ext uri="{FF2B5EF4-FFF2-40B4-BE49-F238E27FC236}">
                <a16:creationId xmlns:a16="http://schemas.microsoft.com/office/drawing/2014/main" id="{B966168E-8A9C-F30D-8CEA-C3A5C230EF5C}"/>
              </a:ext>
            </a:extLst>
          </p:cNvPr>
          <p:cNvSpPr txBox="1"/>
          <p:nvPr/>
        </p:nvSpPr>
        <p:spPr>
          <a:xfrm>
            <a:off x="723014" y="3429000"/>
            <a:ext cx="7963786" cy="1015663"/>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Person p = </a:t>
            </a:r>
            <a:r>
              <a:rPr lang="en-US" sz="2000" dirty="0" err="1">
                <a:latin typeface="Cascadia Code" panose="020B0609020000020004" pitchFamily="49" charset="0"/>
                <a:cs typeface="Cascadia Code" panose="020B0609020000020004" pitchFamily="49" charset="0"/>
              </a:rPr>
              <a:t>GetPerson</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if (p != null)</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MessageBox.Show</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p.Name</a:t>
            </a:r>
            <a:r>
              <a:rPr lang="en-US" sz="2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38567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Garbage Collection</a:t>
            </a:r>
            <a:endParaRPr lang="en-US" altLang="en-US" dirty="0">
              <a:latin typeface="Cascadia Code" panose="020B0609020000020004" pitchFamily="49" charset="0"/>
              <a:ea typeface="+mj-ea"/>
              <a:cs typeface="Cascadia Code" panose="020B0609020000020004" pitchFamily="49" charset="0"/>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.NET periodically runs a garbage collection process that removes unreferenced objects from memory.</a:t>
            </a:r>
          </a:p>
          <a:p>
            <a:pPr fontAlgn="base">
              <a:spcAft>
                <a:spcPct val="0"/>
              </a:spcAft>
            </a:pPr>
            <a:r>
              <a:rPr lang="en-US" altLang="en-US" sz="2400" dirty="0">
                <a:solidFill>
                  <a:srgbClr val="000000"/>
                </a:solidFill>
                <a:latin typeface="Arial (Body)"/>
              </a:rPr>
              <a:t>Example:</a:t>
            </a:r>
          </a:p>
        </p:txBody>
      </p:sp>
      <p:grpSp>
        <p:nvGrpSpPr>
          <p:cNvPr id="7" name="Group 6" descr="4 lines of code are shown. Line 1. var p 1 equals new person left parenthesis right parenthesis, semicolon. Line 2. var p 2 equals p 1, semicolon. Line 3. p 1 equals null, semicolon. Line 4. p 2 equals null, semicolon. An arrow that points to line 4 is labeled After this statement executes, the Person object is no longer referenced, so it will be removed from memory when the garbage collector runs.">
            <a:extLst>
              <a:ext uri="{FF2B5EF4-FFF2-40B4-BE49-F238E27FC236}">
                <a16:creationId xmlns:a16="http://schemas.microsoft.com/office/drawing/2014/main" id="{59C988B1-99A7-E95A-7393-B637D5376FDC}"/>
              </a:ext>
            </a:extLst>
          </p:cNvPr>
          <p:cNvGrpSpPr/>
          <p:nvPr/>
        </p:nvGrpSpPr>
        <p:grpSpPr>
          <a:xfrm>
            <a:off x="723014" y="3280144"/>
            <a:ext cx="7963786" cy="2114913"/>
            <a:chOff x="723014" y="3280144"/>
            <a:chExt cx="7963786" cy="2114913"/>
          </a:xfrm>
        </p:grpSpPr>
        <p:sp>
          <p:nvSpPr>
            <p:cNvPr id="4" name="TextBox 3">
              <a:extLst>
                <a:ext uri="{FF2B5EF4-FFF2-40B4-BE49-F238E27FC236}">
                  <a16:creationId xmlns:a16="http://schemas.microsoft.com/office/drawing/2014/main" id="{B966168E-8A9C-F30D-8CEA-C3A5C230EF5C}"/>
                </a:ext>
              </a:extLst>
            </p:cNvPr>
            <p:cNvSpPr txBox="1"/>
            <p:nvPr/>
          </p:nvSpPr>
          <p:spPr>
            <a:xfrm>
              <a:off x="723014" y="3280144"/>
              <a:ext cx="7963786" cy="1323439"/>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var p1 = new Person();</a:t>
              </a:r>
            </a:p>
            <a:p>
              <a:r>
                <a:rPr lang="en-US" sz="2000" dirty="0">
                  <a:latin typeface="Cascadia Code" panose="020B0609020000020004" pitchFamily="49" charset="0"/>
                  <a:cs typeface="Cascadia Code" panose="020B0609020000020004" pitchFamily="49" charset="0"/>
                </a:rPr>
                <a:t>var p2 = p1;</a:t>
              </a:r>
            </a:p>
            <a:p>
              <a:r>
                <a:rPr lang="en-US" sz="2000" dirty="0">
                  <a:latin typeface="Cascadia Code" panose="020B0609020000020004" pitchFamily="49" charset="0"/>
                  <a:cs typeface="Cascadia Code" panose="020B0609020000020004" pitchFamily="49" charset="0"/>
                </a:rPr>
                <a:t>p1 = null;</a:t>
              </a:r>
            </a:p>
            <a:p>
              <a:r>
                <a:rPr lang="en-US" sz="2000" dirty="0">
                  <a:latin typeface="Cascadia Code" panose="020B0609020000020004" pitchFamily="49" charset="0"/>
                  <a:cs typeface="Cascadia Code" panose="020B0609020000020004" pitchFamily="49" charset="0"/>
                </a:rPr>
                <a:t>p2 = null;</a:t>
              </a:r>
            </a:p>
          </p:txBody>
        </p:sp>
        <p:sp>
          <p:nvSpPr>
            <p:cNvPr id="5" name="TextBox 4">
              <a:extLst>
                <a:ext uri="{FF2B5EF4-FFF2-40B4-BE49-F238E27FC236}">
                  <a16:creationId xmlns:a16="http://schemas.microsoft.com/office/drawing/2014/main" id="{4043DBDD-BEEA-B7ED-75F4-D8F0A000646C}"/>
                </a:ext>
              </a:extLst>
            </p:cNvPr>
            <p:cNvSpPr txBox="1"/>
            <p:nvPr/>
          </p:nvSpPr>
          <p:spPr>
            <a:xfrm>
              <a:off x="3912781" y="4194728"/>
              <a:ext cx="4635795" cy="1200329"/>
            </a:xfrm>
            <a:prstGeom prst="rect">
              <a:avLst/>
            </a:prstGeom>
            <a:noFill/>
          </p:spPr>
          <p:txBody>
            <a:bodyPr wrap="square" rtlCol="0">
              <a:spAutoFit/>
            </a:bodyPr>
            <a:lstStyle/>
            <a:p>
              <a:r>
                <a:rPr lang="en-US" sz="1800" dirty="0">
                  <a:solidFill>
                    <a:srgbClr val="FF0000"/>
                  </a:solidFill>
                </a:rPr>
                <a:t>After this statement executes, the </a:t>
              </a:r>
              <a:r>
                <a:rPr lang="en-US" sz="1800" dirty="0">
                  <a:solidFill>
                    <a:srgbClr val="FF0000"/>
                  </a:solidFill>
                  <a:latin typeface="Cascadia Code" panose="020B0609020000020004" pitchFamily="49" charset="0"/>
                  <a:cs typeface="Cascadia Code" panose="020B0609020000020004" pitchFamily="49" charset="0"/>
                </a:rPr>
                <a:t>Person</a:t>
              </a:r>
              <a:r>
                <a:rPr lang="en-US" sz="1800" dirty="0">
                  <a:solidFill>
                    <a:srgbClr val="FF0000"/>
                  </a:solidFill>
                </a:rPr>
                <a:t> object is no longer referenced, so it will be removed from memory when the garbage collector runs.</a:t>
              </a:r>
            </a:p>
          </p:txBody>
        </p:sp>
        <p:cxnSp>
          <p:nvCxnSpPr>
            <p:cNvPr id="6" name="Straight Arrow Connector 5">
              <a:extLst>
                <a:ext uri="{FF2B5EF4-FFF2-40B4-BE49-F238E27FC236}">
                  <a16:creationId xmlns:a16="http://schemas.microsoft.com/office/drawing/2014/main" id="{AD61E437-6AAA-6021-5DEE-E0C5F92B30BA}"/>
                </a:ext>
              </a:extLst>
            </p:cNvPr>
            <p:cNvCxnSpPr>
              <a:cxnSpLocks/>
              <a:stCxn id="5" idx="1"/>
            </p:cNvCxnSpPr>
            <p:nvPr/>
          </p:nvCxnSpPr>
          <p:spPr>
            <a:xfrm flipH="1" flipV="1">
              <a:off x="2460396" y="4458878"/>
              <a:ext cx="1452385" cy="33601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090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Returning Objects From Methods</a:t>
            </a:r>
          </a:p>
        </p:txBody>
      </p:sp>
      <p:sp>
        <p:nvSpPr>
          <p:cNvPr id="3" name="Text Placeholder 2"/>
          <p:cNvSpPr>
            <a:spLocks noGrp="1"/>
          </p:cNvSpPr>
          <p:nvPr>
            <p:ph type="body" idx="1"/>
          </p:nvPr>
        </p:nvSpPr>
        <p:spPr>
          <a:xfrm>
            <a:off x="457200" y="1600200"/>
            <a:ext cx="8229600" cy="1115660"/>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A method can return a reference to an object.</a:t>
            </a:r>
          </a:p>
          <a:p>
            <a:pPr fontAlgn="base">
              <a:spcAft>
                <a:spcPct val="0"/>
              </a:spcAft>
            </a:pPr>
            <a:r>
              <a:rPr lang="en-US" altLang="en-US" sz="2400" dirty="0">
                <a:solidFill>
                  <a:srgbClr val="000000"/>
                </a:solidFill>
                <a:latin typeface="Arial (Body)"/>
              </a:rPr>
              <a:t>For example, suppose we have the following class:</a:t>
            </a:r>
          </a:p>
        </p:txBody>
      </p:sp>
      <p:sp>
        <p:nvSpPr>
          <p:cNvPr id="4" name="TextBox 3">
            <a:extLst>
              <a:ext uri="{FF2B5EF4-FFF2-40B4-BE49-F238E27FC236}">
                <a16:creationId xmlns:a16="http://schemas.microsoft.com/office/drawing/2014/main" id="{A7F3CA9C-BE10-25EE-BD87-19400F424269}"/>
              </a:ext>
            </a:extLst>
          </p:cNvPr>
          <p:cNvSpPr txBox="1"/>
          <p:nvPr/>
        </p:nvSpPr>
        <p:spPr>
          <a:xfrm>
            <a:off x="803564" y="2863272"/>
            <a:ext cx="6945745" cy="3477875"/>
          </a:xfrm>
          <a:prstGeom prst="rect">
            <a:avLst/>
          </a:prstGeom>
          <a:noFill/>
        </p:spPr>
        <p:txBody>
          <a:bodyPr wrap="square" rtlCol="0">
            <a:spAutoFit/>
          </a:bodyPr>
          <a:lstStyle/>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class Contact</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public Contact(string name, string email)</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Name = name;</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Email = email;</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public string Name { get; set; }</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public string Email { get; set; }</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133843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Watch For </a:t>
            </a:r>
            <a:r>
              <a:rPr lang="en-US" altLang="en-US" dirty="0">
                <a:latin typeface="Cascadia Code" panose="020B0609020000020004" pitchFamily="49" charset="0"/>
                <a:ea typeface="+mj-ea"/>
                <a:cs typeface="Cascadia Code" panose="020B0609020000020004" pitchFamily="49" charset="0"/>
              </a:rPr>
              <a:t>null</a:t>
            </a:r>
            <a:r>
              <a:rPr lang="en-US" altLang="en-US" dirty="0">
                <a:latin typeface="Times New Roman" panose="02020603050405020304" pitchFamily="18" charset="0"/>
                <a:ea typeface="+mj-ea"/>
                <a:cs typeface="Arial"/>
              </a:rPr>
              <a:t> Strings</a:t>
            </a:r>
            <a:endParaRPr lang="en-US" altLang="en-US" dirty="0">
              <a:latin typeface="Cascadia Code" panose="020B0609020000020004" pitchFamily="49" charset="0"/>
              <a:ea typeface="+mj-ea"/>
              <a:cs typeface="Cascadia Code" panose="020B0609020000020004" pitchFamily="49" charset="0"/>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The string data type is a reference type.</a:t>
            </a:r>
          </a:p>
          <a:p>
            <a:pPr fontAlgn="base">
              <a:spcAft>
                <a:spcPct val="0"/>
              </a:spcAft>
            </a:pPr>
            <a:r>
              <a:rPr lang="en-US" altLang="en-US" sz="2400" dirty="0">
                <a:solidFill>
                  <a:srgbClr val="000000"/>
                </a:solidFill>
                <a:latin typeface="Arial (Body)"/>
              </a:rPr>
              <a:t>When a string variable is uninitialized, it is set to </a:t>
            </a:r>
            <a:r>
              <a:rPr lang="en-US" altLang="en-US" sz="2400" dirty="0">
                <a:solidFill>
                  <a:srgbClr val="000000"/>
                </a:solidFill>
                <a:latin typeface="Cascadia Code" panose="020B0609020000020004" pitchFamily="49" charset="0"/>
                <a:cs typeface="Cascadia Code" panose="020B0609020000020004" pitchFamily="49" charset="0"/>
              </a:rPr>
              <a:t>null</a:t>
            </a:r>
            <a:r>
              <a:rPr lang="en-US" altLang="en-US" sz="2400" dirty="0">
                <a:solidFill>
                  <a:srgbClr val="000000"/>
                </a:solidFill>
                <a:latin typeface="Arial (Body)"/>
              </a:rPr>
              <a:t>.</a:t>
            </a:r>
          </a:p>
          <a:p>
            <a:pPr fontAlgn="base">
              <a:spcAft>
                <a:spcPct val="0"/>
              </a:spcAft>
            </a:pPr>
            <a:r>
              <a:rPr lang="en-US" altLang="en-US" sz="2400" dirty="0">
                <a:solidFill>
                  <a:srgbClr val="000000"/>
                </a:solidFill>
                <a:latin typeface="Arial (Body)"/>
              </a:rPr>
              <a:t>If a class has an uninitialized string as a field or property, be careful not to use it in an operation.</a:t>
            </a:r>
          </a:p>
        </p:txBody>
      </p:sp>
      <p:grpSp>
        <p:nvGrpSpPr>
          <p:cNvPr id="4" name="Group 3" descr="7 lines of code are shown. Line 1. Class Person. Line 2. Left brace. Line 3. Indent. Public string name left brace get semicolon set semicolon right brace. Line 4. Right brace. Line 5. Blank. Line 6. Person p equals new Person left parenthesis right parenthesis semicolon. Line 7. int num characters equals p dot Name dot Length semicolon. An arrow that points to line 7 is labeled This statement causes an error because the Name property is uninitialized.">
            <a:extLst>
              <a:ext uri="{FF2B5EF4-FFF2-40B4-BE49-F238E27FC236}">
                <a16:creationId xmlns:a16="http://schemas.microsoft.com/office/drawing/2014/main" id="{D9F61901-E187-62B0-3769-962B5D32AA93}"/>
              </a:ext>
            </a:extLst>
          </p:cNvPr>
          <p:cNvGrpSpPr/>
          <p:nvPr/>
        </p:nvGrpSpPr>
        <p:grpSpPr>
          <a:xfrm>
            <a:off x="590107" y="3902453"/>
            <a:ext cx="8362507" cy="2246769"/>
            <a:chOff x="590107" y="3902453"/>
            <a:chExt cx="8362507" cy="2246769"/>
          </a:xfrm>
        </p:grpSpPr>
        <p:sp>
          <p:nvSpPr>
            <p:cNvPr id="7" name="TextBox 6">
              <a:extLst>
                <a:ext uri="{FF2B5EF4-FFF2-40B4-BE49-F238E27FC236}">
                  <a16:creationId xmlns:a16="http://schemas.microsoft.com/office/drawing/2014/main" id="{A8C161A2-CFF2-4193-B252-62F3C6209139}"/>
                </a:ext>
              </a:extLst>
            </p:cNvPr>
            <p:cNvSpPr txBox="1"/>
            <p:nvPr/>
          </p:nvSpPr>
          <p:spPr>
            <a:xfrm>
              <a:off x="590107" y="3902453"/>
              <a:ext cx="7963786" cy="2246769"/>
            </a:xfrm>
            <a:prstGeom prst="rect">
              <a:avLst/>
            </a:prstGeom>
            <a:noFill/>
          </p:spPr>
          <p:txBody>
            <a:bodyPr wrap="square" rtlCol="0">
              <a:spAutoFit/>
            </a:bodyPr>
            <a:lstStyle/>
            <a:p>
              <a:r>
                <a:rPr lang="en-US" sz="2000" dirty="0">
                  <a:latin typeface="Cascadia Code" panose="020B0609020000020004" pitchFamily="49" charset="0"/>
                  <a:cs typeface="Cascadia Code" panose="020B0609020000020004" pitchFamily="49" charset="0"/>
                </a:rPr>
                <a:t>class Person</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public string Name { get; set; }</a:t>
              </a:r>
            </a:p>
            <a:p>
              <a:r>
                <a:rPr lang="en-US" sz="2000" dirty="0">
                  <a:latin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var p = new Person();</a:t>
              </a:r>
            </a:p>
            <a:p>
              <a:r>
                <a:rPr lang="en-US" sz="2000" dirty="0">
                  <a:latin typeface="Cascadia Code" panose="020B0609020000020004" pitchFamily="49" charset="0"/>
                  <a:cs typeface="Cascadia Code" panose="020B0609020000020004" pitchFamily="49" charset="0"/>
                </a:rPr>
                <a:t>int </a:t>
              </a:r>
              <a:r>
                <a:rPr lang="en-US" sz="2000" dirty="0" err="1">
                  <a:latin typeface="Cascadia Code" panose="020B0609020000020004" pitchFamily="49" charset="0"/>
                  <a:cs typeface="Cascadia Code" panose="020B0609020000020004" pitchFamily="49" charset="0"/>
                </a:rPr>
                <a:t>numCharacters</a:t>
              </a:r>
              <a:r>
                <a:rPr lang="en-US" sz="2000" dirty="0">
                  <a:latin typeface="Cascadia Code" panose="020B0609020000020004" pitchFamily="49" charset="0"/>
                  <a:cs typeface="Cascadia Code" panose="020B0609020000020004" pitchFamily="49" charset="0"/>
                </a:rPr>
                <a:t> = </a:t>
              </a:r>
              <a:r>
                <a:rPr lang="en-US" sz="2000" dirty="0" err="1">
                  <a:latin typeface="Cascadia Code" panose="020B0609020000020004" pitchFamily="49" charset="0"/>
                  <a:cs typeface="Cascadia Code" panose="020B0609020000020004" pitchFamily="49" charset="0"/>
                </a:rPr>
                <a:t>p.Name.Length</a:t>
              </a:r>
              <a:r>
                <a:rPr lang="en-US" sz="2000" dirty="0">
                  <a:latin typeface="Cascadia Code" panose="020B0609020000020004" pitchFamily="49" charset="0"/>
                  <a:cs typeface="Cascadia Code" panose="020B0609020000020004" pitchFamily="49" charset="0"/>
                </a:rPr>
                <a:t>;</a:t>
              </a:r>
            </a:p>
          </p:txBody>
        </p:sp>
        <p:sp>
          <p:nvSpPr>
            <p:cNvPr id="5" name="TextBox 4">
              <a:extLst>
                <a:ext uri="{FF2B5EF4-FFF2-40B4-BE49-F238E27FC236}">
                  <a16:creationId xmlns:a16="http://schemas.microsoft.com/office/drawing/2014/main" id="{4043DBDD-BEEA-B7ED-75F4-D8F0A000646C}"/>
                </a:ext>
              </a:extLst>
            </p:cNvPr>
            <p:cNvSpPr txBox="1"/>
            <p:nvPr/>
          </p:nvSpPr>
          <p:spPr>
            <a:xfrm>
              <a:off x="6060560" y="4897636"/>
              <a:ext cx="2892054" cy="923330"/>
            </a:xfrm>
            <a:prstGeom prst="rect">
              <a:avLst/>
            </a:prstGeom>
            <a:noFill/>
          </p:spPr>
          <p:txBody>
            <a:bodyPr wrap="square" rtlCol="0">
              <a:spAutoFit/>
            </a:bodyPr>
            <a:lstStyle/>
            <a:p>
              <a:r>
                <a:rPr lang="en-US" sz="1800" dirty="0">
                  <a:solidFill>
                    <a:srgbClr val="FF0000"/>
                  </a:solidFill>
                </a:rPr>
                <a:t>This statement causes an error because the Name property is uninitialized.</a:t>
              </a:r>
            </a:p>
          </p:txBody>
        </p:sp>
        <p:cxnSp>
          <p:nvCxnSpPr>
            <p:cNvPr id="6" name="Straight Arrow Connector 5">
              <a:extLst>
                <a:ext uri="{FF2B5EF4-FFF2-40B4-BE49-F238E27FC236}">
                  <a16:creationId xmlns:a16="http://schemas.microsoft.com/office/drawing/2014/main" id="{AD61E437-6AAA-6021-5DEE-E0C5F92B30BA}"/>
                </a:ext>
              </a:extLst>
            </p:cNvPr>
            <p:cNvCxnSpPr>
              <a:cxnSpLocks/>
            </p:cNvCxnSpPr>
            <p:nvPr/>
          </p:nvCxnSpPr>
          <p:spPr>
            <a:xfrm flipH="1">
              <a:off x="5805377" y="5948750"/>
              <a:ext cx="95693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9819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Nullable Value Types</a:t>
            </a:r>
            <a:endParaRPr lang="en-US" altLang="en-US" dirty="0">
              <a:latin typeface="Cascadia Code" panose="020B0609020000020004" pitchFamily="49" charset="0"/>
              <a:ea typeface="+mj-ea"/>
              <a:cs typeface="Cascadia Code" panose="020B0609020000020004" pitchFamily="49"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The value </a:t>
            </a:r>
            <a:r>
              <a:rPr lang="en-US" altLang="en-US" sz="2400" dirty="0">
                <a:solidFill>
                  <a:srgbClr val="000000"/>
                </a:solidFill>
                <a:latin typeface="Cascadia Code" panose="020B0609020000020004" pitchFamily="49" charset="0"/>
                <a:cs typeface="Cascadia Code" panose="020B0609020000020004" pitchFamily="49" charset="0"/>
              </a:rPr>
              <a:t>null</a:t>
            </a:r>
            <a:r>
              <a:rPr lang="en-US" altLang="en-US" sz="2400" dirty="0">
                <a:solidFill>
                  <a:srgbClr val="000000"/>
                </a:solidFill>
                <a:latin typeface="+mn-lt"/>
                <a:cs typeface="Cascadia Code" panose="020B0609020000020004" pitchFamily="49" charset="0"/>
              </a:rPr>
              <a:t> </a:t>
            </a:r>
            <a:r>
              <a:rPr lang="en-US" altLang="en-US" sz="2400" dirty="0">
                <a:solidFill>
                  <a:srgbClr val="000000"/>
                </a:solidFill>
                <a:latin typeface="Arial (Body)"/>
              </a:rPr>
              <a:t>can be only be assigned to reference types.</a:t>
            </a:r>
          </a:p>
          <a:p>
            <a:pPr fontAlgn="base">
              <a:spcAft>
                <a:spcPct val="0"/>
              </a:spcAft>
            </a:pPr>
            <a:r>
              <a:rPr lang="en-US" altLang="en-US" sz="2400" dirty="0">
                <a:solidFill>
                  <a:srgbClr val="000000"/>
                </a:solidFill>
                <a:latin typeface="Arial (Body)"/>
              </a:rPr>
              <a:t>You cannot assign </a:t>
            </a:r>
            <a:r>
              <a:rPr lang="en-US" altLang="en-US" sz="2400" dirty="0">
                <a:solidFill>
                  <a:srgbClr val="000000"/>
                </a:solidFill>
                <a:latin typeface="Cascadia Code" panose="020B0609020000020004" pitchFamily="49" charset="0"/>
                <a:cs typeface="Cascadia Code" panose="020B0609020000020004" pitchFamily="49" charset="0"/>
              </a:rPr>
              <a:t>null</a:t>
            </a:r>
            <a:r>
              <a:rPr lang="en-US" altLang="en-US" sz="2400" dirty="0">
                <a:solidFill>
                  <a:srgbClr val="000000"/>
                </a:solidFill>
                <a:latin typeface="Arial (Body)"/>
              </a:rPr>
              <a:t> to a value type, such as </a:t>
            </a:r>
            <a:r>
              <a:rPr lang="en-US" altLang="en-US" sz="2400" dirty="0">
                <a:solidFill>
                  <a:srgbClr val="000000"/>
                </a:solidFill>
                <a:latin typeface="Cascadia Code" panose="020B0609020000020004" pitchFamily="49" charset="0"/>
                <a:cs typeface="Cascadia Code" panose="020B0609020000020004" pitchFamily="49" charset="0"/>
              </a:rPr>
              <a:t>int</a:t>
            </a:r>
            <a:r>
              <a:rPr lang="en-US" altLang="en-US" sz="2400" dirty="0">
                <a:solidFill>
                  <a:srgbClr val="000000"/>
                </a:solidFill>
                <a:latin typeface="Arial (Body)"/>
              </a:rPr>
              <a:t>, </a:t>
            </a:r>
            <a:r>
              <a:rPr lang="en-US" altLang="en-US" sz="2400" dirty="0">
                <a:solidFill>
                  <a:srgbClr val="000000"/>
                </a:solidFill>
                <a:latin typeface="Cascadia Code" panose="020B0609020000020004" pitchFamily="49" charset="0"/>
                <a:cs typeface="Cascadia Code" panose="020B0609020000020004" pitchFamily="49" charset="0"/>
              </a:rPr>
              <a:t>double</a:t>
            </a:r>
            <a:r>
              <a:rPr lang="en-US" altLang="en-US" sz="2400" dirty="0">
                <a:solidFill>
                  <a:srgbClr val="000000"/>
                </a:solidFill>
                <a:latin typeface="Arial (Body)"/>
              </a:rPr>
              <a:t>, or </a:t>
            </a:r>
            <a:r>
              <a:rPr lang="en-US" altLang="en-US" sz="2400" dirty="0">
                <a:solidFill>
                  <a:srgbClr val="000000"/>
                </a:solidFill>
                <a:latin typeface="Cascadia Code" panose="020B0609020000020004" pitchFamily="49" charset="0"/>
                <a:cs typeface="Cascadia Code" panose="020B0609020000020004" pitchFamily="49" charset="0"/>
              </a:rPr>
              <a:t>decimal</a:t>
            </a:r>
            <a:r>
              <a:rPr lang="en-US" altLang="en-US" sz="2400" dirty="0">
                <a:solidFill>
                  <a:srgbClr val="000000"/>
                </a:solidFill>
                <a:latin typeface="Arial (Body)"/>
              </a:rPr>
              <a:t>.</a:t>
            </a:r>
          </a:p>
          <a:p>
            <a:pPr fontAlgn="base">
              <a:spcAft>
                <a:spcPct val="0"/>
              </a:spcAft>
            </a:pPr>
            <a:r>
              <a:rPr lang="en-US" altLang="en-US" sz="2400" dirty="0">
                <a:solidFill>
                  <a:srgbClr val="000000"/>
                </a:solidFill>
                <a:latin typeface="Arial (Body)"/>
              </a:rPr>
              <a:t>However, a value type can be declared as nullable by appending a ? to the name of the type.</a:t>
            </a:r>
          </a:p>
          <a:p>
            <a:pPr fontAlgn="base">
              <a:spcAft>
                <a:spcPct val="0"/>
              </a:spcAft>
            </a:pPr>
            <a:r>
              <a:rPr lang="en-US" altLang="en-US" sz="2400" dirty="0">
                <a:solidFill>
                  <a:srgbClr val="000000"/>
                </a:solidFill>
                <a:latin typeface="Arial (Body)"/>
              </a:rPr>
              <a:t>Example:</a:t>
            </a:r>
          </a:p>
        </p:txBody>
      </p:sp>
      <p:sp>
        <p:nvSpPr>
          <p:cNvPr id="7" name="TextBox 6">
            <a:extLst>
              <a:ext uri="{FF2B5EF4-FFF2-40B4-BE49-F238E27FC236}">
                <a16:creationId xmlns:a16="http://schemas.microsoft.com/office/drawing/2014/main" id="{A8C161A2-CFF2-4193-B252-62F3C6209139}"/>
              </a:ext>
            </a:extLst>
          </p:cNvPr>
          <p:cNvSpPr txBox="1"/>
          <p:nvPr/>
        </p:nvSpPr>
        <p:spPr>
          <a:xfrm>
            <a:off x="877186" y="5257800"/>
            <a:ext cx="4598581" cy="461665"/>
          </a:xfrm>
          <a:prstGeom prst="rect">
            <a:avLst/>
          </a:prstGeom>
          <a:noFill/>
        </p:spPr>
        <p:txBody>
          <a:bodyPr wrap="square" rtlCol="0">
            <a:spAutoFit/>
          </a:bodyPr>
          <a:lstStyle/>
          <a:p>
            <a:r>
              <a:rPr lang="en-US" sz="2400" dirty="0">
                <a:latin typeface="Cascadia Code" panose="020B0609020000020004" pitchFamily="49" charset="0"/>
                <a:cs typeface="Cascadia Code" panose="020B0609020000020004" pitchFamily="49" charset="0"/>
              </a:rPr>
              <a:t>int? total = null;</a:t>
            </a:r>
          </a:p>
        </p:txBody>
      </p:sp>
    </p:spTree>
    <p:extLst>
      <p:ext uri="{BB962C8B-B14F-4D97-AF65-F5344CB8AC3E}">
        <p14:creationId xmlns:p14="http://schemas.microsoft.com/office/powerpoint/2010/main" val="4045393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a:t>
            </a:r>
            <a:r>
              <a:rPr lang="en-US" altLang="en-US" dirty="0">
                <a:latin typeface="Cascadia Code" panose="020B0609020000020004" pitchFamily="49" charset="0"/>
                <a:ea typeface="+mj-ea"/>
                <a:cs typeface="Cascadia Code" panose="020B0609020000020004" pitchFamily="49" charset="0"/>
              </a:rPr>
              <a:t>this</a:t>
            </a:r>
            <a:r>
              <a:rPr lang="en-US" altLang="en-US" dirty="0">
                <a:latin typeface="Times New Roman" panose="02020603050405020304" pitchFamily="18" charset="0"/>
                <a:ea typeface="+mj-ea"/>
                <a:cs typeface="Arial"/>
              </a:rPr>
              <a:t> Reference Variable</a:t>
            </a:r>
            <a:endParaRPr lang="en-US" altLang="en-US" dirty="0">
              <a:latin typeface="Cascadia Code" panose="020B0609020000020004" pitchFamily="49" charset="0"/>
              <a:ea typeface="+mj-ea"/>
              <a:cs typeface="Cascadia Code" panose="020B0609020000020004" pitchFamily="49" charset="0"/>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The </a:t>
            </a:r>
            <a:r>
              <a:rPr lang="en-US" altLang="en-US" sz="2400" dirty="0">
                <a:solidFill>
                  <a:srgbClr val="000000"/>
                </a:solidFill>
                <a:latin typeface="Cascadia Code" panose="020B0609020000020004" pitchFamily="49" charset="0"/>
                <a:cs typeface="Cascadia Code" panose="020B0609020000020004" pitchFamily="49" charset="0"/>
              </a:rPr>
              <a:t>this</a:t>
            </a:r>
            <a:r>
              <a:rPr lang="en-US" altLang="en-US" sz="2400" dirty="0">
                <a:solidFill>
                  <a:srgbClr val="000000"/>
                </a:solidFill>
                <a:latin typeface="+mn-lt"/>
                <a:cs typeface="Cascadia Code" panose="020B0609020000020004" pitchFamily="49" charset="0"/>
              </a:rPr>
              <a:t> </a:t>
            </a:r>
            <a:r>
              <a:rPr lang="en-US" altLang="en-US" sz="2400" dirty="0">
                <a:solidFill>
                  <a:srgbClr val="000000"/>
                </a:solidFill>
                <a:latin typeface="Arial (Body)"/>
              </a:rPr>
              <a:t>keyword is a reference variable that an object can use to refer to itself. Example:</a:t>
            </a:r>
          </a:p>
        </p:txBody>
      </p:sp>
      <p:sp>
        <p:nvSpPr>
          <p:cNvPr id="5" name="TextBox 4">
            <a:extLst>
              <a:ext uri="{FF2B5EF4-FFF2-40B4-BE49-F238E27FC236}">
                <a16:creationId xmlns:a16="http://schemas.microsoft.com/office/drawing/2014/main" id="{E2AED2D4-3114-725C-5672-ED499403CCFC}"/>
              </a:ext>
            </a:extLst>
          </p:cNvPr>
          <p:cNvSpPr txBox="1"/>
          <p:nvPr/>
        </p:nvSpPr>
        <p:spPr>
          <a:xfrm>
            <a:off x="685800" y="2892930"/>
            <a:ext cx="7772400" cy="3139321"/>
          </a:xfrm>
          <a:prstGeom prst="rect">
            <a:avLst/>
          </a:prstGeom>
          <a:noFill/>
        </p:spPr>
        <p:txBody>
          <a:bodyPr wrap="square">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Contact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Contact(string name, string email)</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this.Name</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name;</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this.Email</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email;</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Name { get; set;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Email { get; set;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89669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a:t>
            </a:r>
            <a:r>
              <a:rPr lang="en-US" altLang="en-US" dirty="0">
                <a:latin typeface="Cascadia Code" panose="020B0609020000020004" pitchFamily="49" charset="0"/>
                <a:ea typeface="+mj-ea"/>
                <a:cs typeface="Cascadia Code" panose="020B0609020000020004" pitchFamily="49" charset="0"/>
              </a:rPr>
              <a:t>this</a:t>
            </a:r>
            <a:r>
              <a:rPr lang="en-US" altLang="en-US" dirty="0">
                <a:latin typeface="Times New Roman" panose="02020603050405020304" pitchFamily="18" charset="0"/>
                <a:ea typeface="+mj-ea"/>
                <a:cs typeface="Arial"/>
              </a:rPr>
              <a:t> Reference Variable</a:t>
            </a:r>
            <a:endParaRPr lang="en-US" altLang="en-US" dirty="0">
              <a:latin typeface="Cascadia Code" panose="020B0609020000020004" pitchFamily="49" charset="0"/>
              <a:ea typeface="+mj-ea"/>
              <a:cs typeface="Cascadia Code" panose="020B0609020000020004" pitchFamily="49" charset="0"/>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fontAlgn="base">
              <a:spcAft>
                <a:spcPct val="0"/>
              </a:spcAft>
            </a:pPr>
            <a:r>
              <a:rPr lang="en-US" altLang="en-US" sz="2400" dirty="0"/>
              <a:t>The </a:t>
            </a:r>
            <a:r>
              <a:rPr lang="en-US" altLang="en-US" sz="2400" i="1" dirty="0">
                <a:latin typeface="Consolas" panose="020B0609020204030204" pitchFamily="49" charset="0"/>
              </a:rPr>
              <a:t>this</a:t>
            </a:r>
            <a:r>
              <a:rPr lang="en-US" altLang="en-US" sz="2400" dirty="0"/>
              <a:t> reference can be used to overcome shadowing and allow a parameter to have the same name as a field.</a:t>
            </a:r>
            <a:endParaRPr lang="en-US" altLang="en-US" sz="2400" dirty="0">
              <a:solidFill>
                <a:srgbClr val="000000"/>
              </a:solidFill>
              <a:latin typeface="Arial (Body)"/>
            </a:endParaRPr>
          </a:p>
        </p:txBody>
      </p:sp>
      <p:sp>
        <p:nvSpPr>
          <p:cNvPr id="4" name="TextBox 3">
            <a:extLst>
              <a:ext uri="{FF2B5EF4-FFF2-40B4-BE49-F238E27FC236}">
                <a16:creationId xmlns:a16="http://schemas.microsoft.com/office/drawing/2014/main" id="{A539657A-3BA8-9F31-DCA0-4F251A04793C}"/>
              </a:ext>
            </a:extLst>
          </p:cNvPr>
          <p:cNvSpPr txBox="1"/>
          <p:nvPr/>
        </p:nvSpPr>
        <p:spPr>
          <a:xfrm>
            <a:off x="457200" y="2587295"/>
            <a:ext cx="8314660" cy="3139321"/>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Counter</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private int value;</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Counter(int value)</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this.value</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value;</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effectLst/>
                <a:latin typeface="Cascadia Code" panose="020B0609020000020004" pitchFamily="49" charset="0"/>
                <a:ea typeface="Calibri" panose="020F0502020204030204" pitchFamily="34" charset="0"/>
                <a:cs typeface="Cascadia Code" panose="020B0609020000020004" pitchFamily="49" charset="0"/>
              </a:rPr>
              <a:t>    </a:t>
            </a:r>
            <a:r>
              <a:rPr lang="en-US" sz="1800" i="1" dirty="0">
                <a:effectLst/>
                <a:latin typeface="Cascadia Code" panose="020B0609020000020004" pitchFamily="49" charset="0"/>
                <a:ea typeface="Calibri" panose="020F0502020204030204" pitchFamily="34" charset="0"/>
                <a:cs typeface="Cascadia Code" panose="020B0609020000020004" pitchFamily="49" charset="0"/>
              </a:rPr>
              <a:t>Other methods appear here…</a:t>
            </a:r>
            <a:r>
              <a:rPr lang="en-US" sz="1800" dirty="0">
                <a:effectLst/>
                <a:latin typeface="Cascadia Code" panose="020B0609020000020004" pitchFamily="49" charset="0"/>
                <a:ea typeface="Calibri" panose="020F0502020204030204" pitchFamily="34" charset="0"/>
                <a:cs typeface="Cascadia Code" panose="020B0609020000020004" pitchFamily="49" charset="0"/>
              </a:rPr>
              <a:t> </a:t>
            </a:r>
          </a:p>
          <a:p>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083641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a:t>
            </a:r>
            <a:r>
              <a:rPr lang="en-US" altLang="en-US" dirty="0">
                <a:latin typeface="Cascadia Code" panose="020B0609020000020004" pitchFamily="49" charset="0"/>
                <a:ea typeface="+mj-ea"/>
                <a:cs typeface="Cascadia Code" panose="020B0609020000020004" pitchFamily="49" charset="0"/>
              </a:rPr>
              <a:t>this</a:t>
            </a:r>
            <a:r>
              <a:rPr lang="en-US" altLang="en-US" dirty="0">
                <a:latin typeface="Times New Roman" panose="02020603050405020304" pitchFamily="18" charset="0"/>
                <a:ea typeface="+mj-ea"/>
                <a:cs typeface="Arial"/>
              </a:rPr>
              <a:t> Reference Variable</a:t>
            </a:r>
            <a:endParaRPr lang="en-US" altLang="en-US" dirty="0">
              <a:latin typeface="Cascadia Code" panose="020B0609020000020004" pitchFamily="49" charset="0"/>
              <a:ea typeface="+mj-ea"/>
              <a:cs typeface="Cascadia Code" panose="020B0609020000020004" pitchFamily="49" charset="0"/>
            </a:endParaRPr>
          </a:p>
        </p:txBody>
      </p:sp>
      <p:sp>
        <p:nvSpPr>
          <p:cNvPr id="3" name="Text Placeholder 2"/>
          <p:cNvSpPr>
            <a:spLocks noGrp="1"/>
          </p:cNvSpPr>
          <p:nvPr>
            <p:ph type="body" idx="1"/>
          </p:nvPr>
        </p:nvSpPr>
        <p:spPr>
          <a:xfrm>
            <a:off x="457200" y="1461742"/>
            <a:ext cx="8229600" cy="923299"/>
          </a:xfrm>
        </p:spPr>
        <p:txBody>
          <a:bodyPr wrap="square" lIns="91425" tIns="91425" rIns="91425" bIns="91425">
            <a:spAutoFit/>
          </a:bodyPr>
          <a:lstStyle/>
          <a:p>
            <a:pPr fontAlgn="base">
              <a:spcAft>
                <a:spcPct val="0"/>
              </a:spcAft>
            </a:pPr>
            <a:r>
              <a:rPr lang="en-US" altLang="en-US" sz="2400" dirty="0"/>
              <a:t>The </a:t>
            </a:r>
            <a:r>
              <a:rPr lang="en-US" altLang="en-US" sz="2400" dirty="0">
                <a:latin typeface="Consolas" panose="020B0609020204030204" pitchFamily="49" charset="0"/>
              </a:rPr>
              <a:t>this</a:t>
            </a:r>
            <a:r>
              <a:rPr lang="en-US" altLang="en-US" sz="2400" dirty="0"/>
              <a:t> reference can be used to call a constructor from another constructor.</a:t>
            </a:r>
            <a:endParaRPr lang="en-US" altLang="en-US" sz="2400" dirty="0">
              <a:solidFill>
                <a:srgbClr val="000000"/>
              </a:solidFill>
              <a:latin typeface="Arial (Body)"/>
            </a:endParaRPr>
          </a:p>
        </p:txBody>
      </p:sp>
      <p:grpSp>
        <p:nvGrpSpPr>
          <p:cNvPr id="6" name="Group 5" descr="The definition of the Circle class is shown. The class has a property named Radius that is a double. The class has 2 constructors. The first constructor accepts a double argument that is assigned to the Radius property. The second constructor accepts no arguments, and calls the first constructor, passing 1 point 0 as an argument. The code for the second constructor is 3 lines. Line 1. public Circle left parenthesis right parenthesis colon this left parenthesis, 1 point 0, right parenthesis. Line 2. Left brace. Line 3. Right brace. An arrow that points to the header of the second constructor is labeled Calls the first constructor passing 1 point 0 as an argument.">
            <a:extLst>
              <a:ext uri="{FF2B5EF4-FFF2-40B4-BE49-F238E27FC236}">
                <a16:creationId xmlns:a16="http://schemas.microsoft.com/office/drawing/2014/main" id="{D7542DD1-466C-86D4-CA7C-EAC6A1EB72CC}"/>
              </a:ext>
            </a:extLst>
          </p:cNvPr>
          <p:cNvGrpSpPr/>
          <p:nvPr/>
        </p:nvGrpSpPr>
        <p:grpSpPr>
          <a:xfrm>
            <a:off x="457200" y="2587295"/>
            <a:ext cx="8314660" cy="3693319"/>
            <a:chOff x="457200" y="2587295"/>
            <a:chExt cx="8314660" cy="3693319"/>
          </a:xfrm>
        </p:grpSpPr>
        <p:sp>
          <p:nvSpPr>
            <p:cNvPr id="4" name="TextBox 3">
              <a:extLst>
                <a:ext uri="{FF2B5EF4-FFF2-40B4-BE49-F238E27FC236}">
                  <a16:creationId xmlns:a16="http://schemas.microsoft.com/office/drawing/2014/main" id="{A539657A-3BA8-9F31-DCA0-4F251A04793C}"/>
                </a:ext>
              </a:extLst>
            </p:cNvPr>
            <p:cNvSpPr txBox="1"/>
            <p:nvPr/>
          </p:nvSpPr>
          <p:spPr>
            <a:xfrm>
              <a:off x="457200" y="2587295"/>
              <a:ext cx="8314660" cy="3693319"/>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Circle</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Circle(double r)</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Radius = r;</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endPar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Circle() : this(1.0)</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double Radius { get; set;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p:txBody>
        </p:sp>
        <p:cxnSp>
          <p:nvCxnSpPr>
            <p:cNvPr id="8" name="Straight Arrow Connector 7">
              <a:extLst>
                <a:ext uri="{FF2B5EF4-FFF2-40B4-BE49-F238E27FC236}">
                  <a16:creationId xmlns:a16="http://schemas.microsoft.com/office/drawing/2014/main" id="{555E2945-741D-6978-E25A-0BE0503F93C2}"/>
                </a:ext>
              </a:extLst>
            </p:cNvPr>
            <p:cNvCxnSpPr>
              <a:cxnSpLocks/>
            </p:cNvCxnSpPr>
            <p:nvPr/>
          </p:nvCxnSpPr>
          <p:spPr>
            <a:xfrm flipH="1">
              <a:off x="4572000" y="3848986"/>
              <a:ext cx="510363" cy="58496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27557-6F2F-141A-2BCE-CC9D57E70C49}"/>
                </a:ext>
              </a:extLst>
            </p:cNvPr>
            <p:cNvSpPr txBox="1"/>
            <p:nvPr/>
          </p:nvSpPr>
          <p:spPr>
            <a:xfrm>
              <a:off x="5082363" y="3343072"/>
              <a:ext cx="2785731" cy="584775"/>
            </a:xfrm>
            <a:prstGeom prst="rect">
              <a:avLst/>
            </a:prstGeom>
            <a:noFill/>
          </p:spPr>
          <p:txBody>
            <a:bodyPr wrap="square" rtlCol="0">
              <a:spAutoFit/>
            </a:bodyPr>
            <a:lstStyle/>
            <a:p>
              <a:r>
                <a:rPr lang="en-US" sz="1600" dirty="0">
                  <a:solidFill>
                    <a:srgbClr val="FF0000"/>
                  </a:solidFill>
                </a:rPr>
                <a:t>Calls the first constructor, passing 1.0 as an argument.</a:t>
              </a:r>
            </a:p>
          </p:txBody>
        </p:sp>
      </p:grpSp>
    </p:spTree>
    <p:extLst>
      <p:ext uri="{BB962C8B-B14F-4D97-AF65-F5344CB8AC3E}">
        <p14:creationId xmlns:p14="http://schemas.microsoft.com/office/powerpoint/2010/main" val="110649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Copying Objects</a:t>
            </a:r>
            <a:endParaRPr lang="en-US" altLang="en-US" dirty="0">
              <a:latin typeface="Cascadia Code" panose="020B0609020000020004" pitchFamily="49" charset="0"/>
              <a:ea typeface="+mj-ea"/>
              <a:cs typeface="Cascadia Code" panose="020B0609020000020004" pitchFamily="49" charset="0"/>
            </a:endParaRPr>
          </a:p>
        </p:txBody>
      </p:sp>
      <p:sp>
        <p:nvSpPr>
          <p:cNvPr id="3" name="Text Placeholder 2"/>
          <p:cNvSpPr>
            <a:spLocks noGrp="1"/>
          </p:cNvSpPr>
          <p:nvPr>
            <p:ph type="body" idx="1"/>
          </p:nvPr>
        </p:nvSpPr>
        <p:spPr>
          <a:xfrm>
            <a:off x="457200" y="1461742"/>
            <a:ext cx="8229600" cy="923299"/>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You cannot copy an object with a simple assignment statement.</a:t>
            </a:r>
          </a:p>
        </p:txBody>
      </p:sp>
      <p:grpSp>
        <p:nvGrpSpPr>
          <p:cNvPr id="4" name="Group 3" descr="7 lines of code are shown. Line 1. Class Person. Line 2. Left brace. Line 3. Indent. Public string name left brace get semicolon set semicolon right brace. Line 4. Right brace. Line 5. Blank. Line 6. Person p equals new Person left parenthesis right parenthesis semicolon. Line 7. var p 2 equals p 1. An arrow that points to line 7 is labeled This statement does not copy the object. It makes p 2 reference the same object as p 1.">
            <a:extLst>
              <a:ext uri="{FF2B5EF4-FFF2-40B4-BE49-F238E27FC236}">
                <a16:creationId xmlns:a16="http://schemas.microsoft.com/office/drawing/2014/main" id="{03F1C450-0634-175E-3088-E3FC7BA6C21D}"/>
              </a:ext>
            </a:extLst>
          </p:cNvPr>
          <p:cNvGrpSpPr/>
          <p:nvPr/>
        </p:nvGrpSpPr>
        <p:grpSpPr>
          <a:xfrm>
            <a:off x="701749" y="2583712"/>
            <a:ext cx="7187607" cy="1790768"/>
            <a:chOff x="701749" y="2583712"/>
            <a:chExt cx="7187607" cy="1790768"/>
          </a:xfrm>
        </p:grpSpPr>
        <p:sp>
          <p:nvSpPr>
            <p:cNvPr id="5" name="TextBox 4">
              <a:extLst>
                <a:ext uri="{FF2B5EF4-FFF2-40B4-BE49-F238E27FC236}">
                  <a16:creationId xmlns:a16="http://schemas.microsoft.com/office/drawing/2014/main" id="{48A23929-685B-719C-1746-095BC169F50C}"/>
                </a:ext>
              </a:extLst>
            </p:cNvPr>
            <p:cNvSpPr txBox="1"/>
            <p:nvPr/>
          </p:nvSpPr>
          <p:spPr>
            <a:xfrm>
              <a:off x="701749" y="2583712"/>
              <a:ext cx="4061637" cy="1600438"/>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class Person</a:t>
              </a: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public string Name { get; set; }</a:t>
              </a:r>
            </a:p>
            <a:p>
              <a:r>
                <a:rPr lang="en-US" dirty="0">
                  <a:latin typeface="Cascadia Code" panose="020B0609020000020004" pitchFamily="49" charset="0"/>
                  <a:cs typeface="Cascadia Code" panose="020B0609020000020004" pitchFamily="49" charset="0"/>
                </a:rPr>
                <a:t>}</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var p1 = new Person();</a:t>
              </a:r>
            </a:p>
            <a:p>
              <a:r>
                <a:rPr lang="en-US" dirty="0">
                  <a:latin typeface="Cascadia Code" panose="020B0609020000020004" pitchFamily="49" charset="0"/>
                  <a:cs typeface="Cascadia Code" panose="020B0609020000020004" pitchFamily="49" charset="0"/>
                </a:rPr>
                <a:t>var p2 = p1;</a:t>
              </a:r>
            </a:p>
          </p:txBody>
        </p:sp>
        <p:sp>
          <p:nvSpPr>
            <p:cNvPr id="22" name="TextBox 21">
              <a:extLst>
                <a:ext uri="{FF2B5EF4-FFF2-40B4-BE49-F238E27FC236}">
                  <a16:creationId xmlns:a16="http://schemas.microsoft.com/office/drawing/2014/main" id="{465121C4-40A7-300B-20A5-FD9C4BB75140}"/>
                </a:ext>
              </a:extLst>
            </p:cNvPr>
            <p:cNvSpPr txBox="1"/>
            <p:nvPr/>
          </p:nvSpPr>
          <p:spPr>
            <a:xfrm>
              <a:off x="5029199" y="3635816"/>
              <a:ext cx="2860157" cy="738664"/>
            </a:xfrm>
            <a:prstGeom prst="rect">
              <a:avLst/>
            </a:prstGeom>
            <a:noFill/>
          </p:spPr>
          <p:txBody>
            <a:bodyPr wrap="square" rtlCol="0">
              <a:spAutoFit/>
            </a:bodyPr>
            <a:lstStyle/>
            <a:p>
              <a:r>
                <a:rPr lang="en-US" dirty="0">
                  <a:solidFill>
                    <a:srgbClr val="FF0000"/>
                  </a:solidFill>
                </a:rPr>
                <a:t>This statement does not copy the object. It makes </a:t>
              </a:r>
              <a:r>
                <a:rPr lang="en-US" dirty="0">
                  <a:solidFill>
                    <a:srgbClr val="FF0000"/>
                  </a:solidFill>
                  <a:latin typeface="Cascadia Code" panose="020B0609020000020004" pitchFamily="49" charset="0"/>
                  <a:cs typeface="Cascadia Code" panose="020B0609020000020004" pitchFamily="49" charset="0"/>
                </a:rPr>
                <a:t>p2</a:t>
              </a:r>
              <a:r>
                <a:rPr lang="en-US" dirty="0">
                  <a:solidFill>
                    <a:srgbClr val="FF0000"/>
                  </a:solidFill>
                </a:rPr>
                <a:t> reference the same object as </a:t>
              </a:r>
              <a:r>
                <a:rPr lang="en-US" dirty="0">
                  <a:solidFill>
                    <a:srgbClr val="FF0000"/>
                  </a:solidFill>
                  <a:latin typeface="Cascadia Code" panose="020B0609020000020004" pitchFamily="49" charset="0"/>
                  <a:cs typeface="Cascadia Code" panose="020B0609020000020004" pitchFamily="49" charset="0"/>
                </a:rPr>
                <a:t>p1</a:t>
              </a:r>
              <a:r>
                <a:rPr lang="en-US" dirty="0">
                  <a:solidFill>
                    <a:srgbClr val="FF0000"/>
                  </a:solidFill>
                </a:rPr>
                <a:t>.</a:t>
              </a:r>
            </a:p>
          </p:txBody>
        </p:sp>
        <p:cxnSp>
          <p:nvCxnSpPr>
            <p:cNvPr id="24" name="Straight Arrow Connector 23">
              <a:extLst>
                <a:ext uri="{FF2B5EF4-FFF2-40B4-BE49-F238E27FC236}">
                  <a16:creationId xmlns:a16="http://schemas.microsoft.com/office/drawing/2014/main" id="{7BF054E3-1800-48A0-8327-A6320AA6397A}"/>
                </a:ext>
              </a:extLst>
            </p:cNvPr>
            <p:cNvCxnSpPr>
              <a:cxnSpLocks/>
            </p:cNvCxnSpPr>
            <p:nvPr/>
          </p:nvCxnSpPr>
          <p:spPr>
            <a:xfrm flipH="1" flipV="1">
              <a:off x="2169042" y="4017172"/>
              <a:ext cx="2860158" cy="1"/>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1" name="Group 20" descr="A diagram shows 2 objects labeled p 1 and p 2, each pointing to a third object labeled Person Object.">
            <a:extLst>
              <a:ext uri="{FF2B5EF4-FFF2-40B4-BE49-F238E27FC236}">
                <a16:creationId xmlns:a16="http://schemas.microsoft.com/office/drawing/2014/main" id="{1FF97053-C9B1-C8CD-D6DF-FFA6E756D692}"/>
              </a:ext>
            </a:extLst>
          </p:cNvPr>
          <p:cNvGrpSpPr/>
          <p:nvPr/>
        </p:nvGrpSpPr>
        <p:grpSpPr>
          <a:xfrm>
            <a:off x="873643" y="4702934"/>
            <a:ext cx="3347483" cy="1224952"/>
            <a:chOff x="3127745" y="4446617"/>
            <a:chExt cx="3347483" cy="1224952"/>
          </a:xfrm>
        </p:grpSpPr>
        <p:sp>
          <p:nvSpPr>
            <p:cNvPr id="6" name="Rectangle: Rounded Corners 5">
              <a:extLst>
                <a:ext uri="{FF2B5EF4-FFF2-40B4-BE49-F238E27FC236}">
                  <a16:creationId xmlns:a16="http://schemas.microsoft.com/office/drawing/2014/main" id="{D1A121C0-F68F-1352-5AD4-E67FE253813D}"/>
                </a:ext>
              </a:extLst>
            </p:cNvPr>
            <p:cNvSpPr/>
            <p:nvPr/>
          </p:nvSpPr>
          <p:spPr>
            <a:xfrm>
              <a:off x="5007935" y="4446617"/>
              <a:ext cx="1467293" cy="531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Person Object</a:t>
              </a:r>
            </a:p>
          </p:txBody>
        </p:sp>
        <p:sp>
          <p:nvSpPr>
            <p:cNvPr id="10" name="Rectangle: Rounded Corners 9">
              <a:extLst>
                <a:ext uri="{FF2B5EF4-FFF2-40B4-BE49-F238E27FC236}">
                  <a16:creationId xmlns:a16="http://schemas.microsoft.com/office/drawing/2014/main" id="{6FB78B7E-4C43-CF2D-DE60-D7E5C4F5FB19}"/>
                </a:ext>
              </a:extLst>
            </p:cNvPr>
            <p:cNvSpPr/>
            <p:nvPr/>
          </p:nvSpPr>
          <p:spPr>
            <a:xfrm>
              <a:off x="3127745" y="4446617"/>
              <a:ext cx="540488" cy="531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p1</a:t>
              </a:r>
            </a:p>
          </p:txBody>
        </p:sp>
        <p:sp>
          <p:nvSpPr>
            <p:cNvPr id="11" name="Rectangle: Rounded Corners 10">
              <a:extLst>
                <a:ext uri="{FF2B5EF4-FFF2-40B4-BE49-F238E27FC236}">
                  <a16:creationId xmlns:a16="http://schemas.microsoft.com/office/drawing/2014/main" id="{CD446A0E-58A1-3AD7-F223-A902C34B5DE9}"/>
                </a:ext>
              </a:extLst>
            </p:cNvPr>
            <p:cNvSpPr/>
            <p:nvPr/>
          </p:nvSpPr>
          <p:spPr>
            <a:xfrm>
              <a:off x="3127745" y="5139941"/>
              <a:ext cx="540488" cy="531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p2</a:t>
              </a:r>
            </a:p>
          </p:txBody>
        </p:sp>
        <p:cxnSp>
          <p:nvCxnSpPr>
            <p:cNvPr id="17" name="Straight Arrow Connector 16">
              <a:extLst>
                <a:ext uri="{FF2B5EF4-FFF2-40B4-BE49-F238E27FC236}">
                  <a16:creationId xmlns:a16="http://schemas.microsoft.com/office/drawing/2014/main" id="{D37F83EE-0591-4507-3827-82FC9468BCA7}"/>
                </a:ext>
              </a:extLst>
            </p:cNvPr>
            <p:cNvCxnSpPr/>
            <p:nvPr/>
          </p:nvCxnSpPr>
          <p:spPr>
            <a:xfrm>
              <a:off x="3668233" y="4712431"/>
              <a:ext cx="133970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FA842F-91BE-399D-8E83-F05C87DE398B}"/>
                </a:ext>
              </a:extLst>
            </p:cNvPr>
            <p:cNvCxnSpPr>
              <a:cxnSpLocks/>
              <a:stCxn id="11" idx="3"/>
            </p:cNvCxnSpPr>
            <p:nvPr/>
          </p:nvCxnSpPr>
          <p:spPr>
            <a:xfrm flipV="1">
              <a:off x="3668233" y="4921538"/>
              <a:ext cx="1339702" cy="4842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8980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Copy Constructors</a:t>
            </a:r>
            <a:endParaRPr lang="en-US" altLang="en-US" dirty="0">
              <a:latin typeface="Cascadia Code" panose="020B0609020000020004" pitchFamily="49" charset="0"/>
              <a:ea typeface="+mj-ea"/>
              <a:cs typeface="Cascadia Code" panose="020B0609020000020004" pitchFamily="49" charset="0"/>
            </a:endParaRPr>
          </a:p>
        </p:txBody>
      </p:sp>
      <p:sp>
        <p:nvSpPr>
          <p:cNvPr id="3" name="Text Placeholder 2"/>
          <p:cNvSpPr>
            <a:spLocks noGrp="1"/>
          </p:cNvSpPr>
          <p:nvPr>
            <p:ph type="body" idx="1"/>
          </p:nvPr>
        </p:nvSpPr>
        <p:spPr>
          <a:xfrm>
            <a:off x="457200" y="1461742"/>
            <a:ext cx="8229600" cy="1854323"/>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A copy constructor is a constructor that accepts an object of the same class as an argument. </a:t>
            </a:r>
          </a:p>
          <a:p>
            <a:pPr fontAlgn="base">
              <a:spcAft>
                <a:spcPct val="0"/>
              </a:spcAft>
            </a:pPr>
            <a:r>
              <a:rPr lang="en-US" altLang="en-US" sz="2400" dirty="0">
                <a:solidFill>
                  <a:srgbClr val="000000"/>
                </a:solidFill>
                <a:latin typeface="Arial (Body)"/>
              </a:rPr>
              <a:t>It makes the object that is being created a copy of the object that was passed as an argument.</a:t>
            </a:r>
          </a:p>
        </p:txBody>
      </p:sp>
    </p:spTree>
    <p:extLst>
      <p:ext uri="{BB962C8B-B14F-4D97-AF65-F5344CB8AC3E}">
        <p14:creationId xmlns:p14="http://schemas.microsoft.com/office/powerpoint/2010/main" val="307004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Copy Constructor Example</a:t>
            </a:r>
            <a:endParaRPr lang="en-US" altLang="en-US" dirty="0">
              <a:latin typeface="Cascadia Code" panose="020B0609020000020004" pitchFamily="49" charset="0"/>
              <a:ea typeface="+mj-ea"/>
              <a:cs typeface="Cascadia Code" panose="020B0609020000020004" pitchFamily="49" charset="0"/>
            </a:endParaRPr>
          </a:p>
        </p:txBody>
      </p:sp>
      <p:sp>
        <p:nvSpPr>
          <p:cNvPr id="6" name="TextBox 5">
            <a:extLst>
              <a:ext uri="{FF2B5EF4-FFF2-40B4-BE49-F238E27FC236}">
                <a16:creationId xmlns:a16="http://schemas.microsoft.com/office/drawing/2014/main" id="{C247DFF1-8DD0-5BE5-A9D4-803EF0025CDD}"/>
              </a:ext>
            </a:extLst>
          </p:cNvPr>
          <p:cNvSpPr txBox="1"/>
          <p:nvPr/>
        </p:nvSpPr>
        <p:spPr>
          <a:xfrm>
            <a:off x="510363" y="1453883"/>
            <a:ext cx="7517218" cy="4524315"/>
          </a:xfrm>
          <a:prstGeom prst="rect">
            <a:avLst/>
          </a:prstGeom>
          <a:noFill/>
        </p:spPr>
        <p:txBody>
          <a:bodyPr wrap="square" rtlCol="0">
            <a:spAutoFit/>
          </a:bodyPr>
          <a:lstStyle/>
          <a:p>
            <a:r>
              <a:rPr lang="en-US" sz="1800" dirty="0">
                <a:latin typeface="Cascadia Code" panose="020B0609020000020004" pitchFamily="49" charset="0"/>
                <a:cs typeface="Cascadia Code" panose="020B0609020000020004" pitchFamily="49" charset="0"/>
              </a:rPr>
              <a:t>class Person</a:t>
            </a:r>
          </a:p>
          <a:p>
            <a:r>
              <a:rPr lang="en-US" sz="1800" dirty="0">
                <a:latin typeface="Cascadia Code" panose="020B0609020000020004" pitchFamily="49" charset="0"/>
                <a:cs typeface="Cascadia Code" panose="020B0609020000020004" pitchFamily="49" charset="0"/>
              </a:rPr>
              <a:t>{</a:t>
            </a:r>
          </a:p>
          <a:p>
            <a:r>
              <a:rPr lang="en-US" sz="1800" dirty="0">
                <a:latin typeface="Cascadia Code" panose="020B0609020000020004" pitchFamily="49" charset="0"/>
                <a:cs typeface="Cascadia Code" panose="020B0609020000020004" pitchFamily="49" charset="0"/>
              </a:rPr>
              <a:t>    // Constructor</a:t>
            </a:r>
          </a:p>
          <a:p>
            <a:r>
              <a:rPr lang="en-US" sz="1800" dirty="0">
                <a:latin typeface="Cascadia Code" panose="020B0609020000020004" pitchFamily="49" charset="0"/>
                <a:cs typeface="Cascadia Code" panose="020B0609020000020004" pitchFamily="49" charset="0"/>
              </a:rPr>
              <a:t>    public Person(string name)</a:t>
            </a:r>
          </a:p>
          <a:p>
            <a:r>
              <a:rPr lang="en-US" sz="1800" dirty="0">
                <a:latin typeface="Cascadia Code" panose="020B0609020000020004" pitchFamily="49" charset="0"/>
                <a:cs typeface="Cascadia Code" panose="020B0609020000020004" pitchFamily="49" charset="0"/>
              </a:rPr>
              <a:t>    {</a:t>
            </a:r>
          </a:p>
          <a:p>
            <a:r>
              <a:rPr lang="en-US" sz="1800" dirty="0">
                <a:latin typeface="Cascadia Code" panose="020B0609020000020004" pitchFamily="49" charset="0"/>
                <a:cs typeface="Cascadia Code" panose="020B0609020000020004" pitchFamily="49" charset="0"/>
              </a:rPr>
              <a:t>        Name = name;</a:t>
            </a:r>
          </a:p>
          <a:p>
            <a:r>
              <a:rPr lang="en-US" sz="1800" dirty="0">
                <a:latin typeface="Cascadia Code" panose="020B0609020000020004" pitchFamily="49" charset="0"/>
                <a:cs typeface="Cascadia Code" panose="020B0609020000020004" pitchFamily="49" charset="0"/>
              </a:rPr>
              <a:t>    }</a:t>
            </a:r>
          </a:p>
          <a:p>
            <a:endParaRPr lang="en-US" sz="1800" dirty="0">
              <a:latin typeface="Cascadia Code" panose="020B0609020000020004" pitchFamily="49" charset="0"/>
              <a:cs typeface="Cascadia Code" panose="020B0609020000020004" pitchFamily="49" charset="0"/>
            </a:endParaRPr>
          </a:p>
          <a:p>
            <a:r>
              <a:rPr lang="en-US" sz="1800" dirty="0">
                <a:latin typeface="Cascadia Code" panose="020B0609020000020004" pitchFamily="49" charset="0"/>
                <a:cs typeface="Cascadia Code" panose="020B0609020000020004" pitchFamily="49" charset="0"/>
              </a:rPr>
              <a:t>    // Copy constructor</a:t>
            </a:r>
          </a:p>
          <a:p>
            <a:r>
              <a:rPr lang="en-US" sz="1800" dirty="0">
                <a:latin typeface="Cascadia Code" panose="020B0609020000020004" pitchFamily="49" charset="0"/>
                <a:cs typeface="Cascadia Code" panose="020B0609020000020004" pitchFamily="49" charset="0"/>
              </a:rPr>
              <a:t>    public Person(Person object2)</a:t>
            </a:r>
          </a:p>
          <a:p>
            <a:r>
              <a:rPr lang="en-US" sz="1800" dirty="0">
                <a:latin typeface="Cascadia Code" panose="020B0609020000020004" pitchFamily="49" charset="0"/>
                <a:cs typeface="Cascadia Code" panose="020B0609020000020004" pitchFamily="49" charset="0"/>
              </a:rPr>
              <a:t>    {</a:t>
            </a:r>
          </a:p>
          <a:p>
            <a:r>
              <a:rPr lang="en-US" sz="1800" dirty="0">
                <a:latin typeface="Cascadia Code" panose="020B0609020000020004" pitchFamily="49" charset="0"/>
                <a:cs typeface="Cascadia Code" panose="020B0609020000020004" pitchFamily="49" charset="0"/>
              </a:rPr>
              <a:t>        Name = object2.name;</a:t>
            </a:r>
          </a:p>
          <a:p>
            <a:r>
              <a:rPr lang="en-US" sz="1800" dirty="0">
                <a:latin typeface="Cascadia Code" panose="020B0609020000020004" pitchFamily="49" charset="0"/>
                <a:cs typeface="Cascadia Code" panose="020B0609020000020004" pitchFamily="49" charset="0"/>
              </a:rPr>
              <a:t>    }</a:t>
            </a:r>
          </a:p>
          <a:p>
            <a:endParaRPr lang="en-US" sz="1800" dirty="0">
              <a:latin typeface="Cascadia Code" panose="020B0609020000020004" pitchFamily="49" charset="0"/>
              <a:cs typeface="Cascadia Code" panose="020B0609020000020004" pitchFamily="49" charset="0"/>
            </a:endParaRPr>
          </a:p>
          <a:p>
            <a:r>
              <a:rPr lang="en-US" sz="1800" dirty="0">
                <a:latin typeface="Cascadia Code" panose="020B0609020000020004" pitchFamily="49" charset="0"/>
                <a:cs typeface="Cascadia Code" panose="020B0609020000020004" pitchFamily="49" charset="0"/>
              </a:rPr>
              <a:t>    public string Name { get; set; }</a:t>
            </a:r>
          </a:p>
          <a:p>
            <a:r>
              <a:rPr lang="en-US" sz="18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244731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Using the Copy Constructor</a:t>
            </a:r>
            <a:endParaRPr lang="en-US" altLang="en-US" dirty="0">
              <a:latin typeface="Cascadia Code" panose="020B0609020000020004" pitchFamily="49" charset="0"/>
              <a:ea typeface="+mj-ea"/>
              <a:cs typeface="Cascadia Code" panose="020B0609020000020004" pitchFamily="49" charset="0"/>
            </a:endParaRPr>
          </a:p>
        </p:txBody>
      </p:sp>
      <p:sp>
        <p:nvSpPr>
          <p:cNvPr id="6" name="TextBox 5">
            <a:extLst>
              <a:ext uri="{FF2B5EF4-FFF2-40B4-BE49-F238E27FC236}">
                <a16:creationId xmlns:a16="http://schemas.microsoft.com/office/drawing/2014/main" id="{C247DFF1-8DD0-5BE5-A9D4-803EF0025CDD}"/>
              </a:ext>
            </a:extLst>
          </p:cNvPr>
          <p:cNvSpPr txBox="1"/>
          <p:nvPr/>
        </p:nvSpPr>
        <p:spPr>
          <a:xfrm>
            <a:off x="510363" y="2100214"/>
            <a:ext cx="7517218" cy="646331"/>
          </a:xfrm>
          <a:prstGeom prst="rect">
            <a:avLst/>
          </a:prstGeom>
          <a:noFill/>
        </p:spPr>
        <p:txBody>
          <a:bodyPr wrap="square" rtlCol="0">
            <a:spAutoFit/>
          </a:bodyPr>
          <a:lstStyle/>
          <a:p>
            <a:r>
              <a:rPr lang="en-US" sz="1800" dirty="0">
                <a:latin typeface="Cascadia Code" panose="020B0609020000020004" pitchFamily="49" charset="0"/>
                <a:cs typeface="Cascadia Code" panose="020B0609020000020004" pitchFamily="49" charset="0"/>
              </a:rPr>
              <a:t>var p1 = new Person("Anjali");</a:t>
            </a:r>
          </a:p>
          <a:p>
            <a:r>
              <a:rPr lang="en-US" sz="1800" dirty="0">
                <a:latin typeface="Cascadia Code" panose="020B0609020000020004" pitchFamily="49" charset="0"/>
                <a:cs typeface="Cascadia Code" panose="020B0609020000020004" pitchFamily="49" charset="0"/>
              </a:rPr>
              <a:t>var p2 = new Person(p1);</a:t>
            </a:r>
          </a:p>
        </p:txBody>
      </p:sp>
      <p:grpSp>
        <p:nvGrpSpPr>
          <p:cNvPr id="13" name="Group 12" descr="An object labeled p 1 is pointing to an object with the Name property set to Anjali. An object labeled p 2 is pointing to another object with the Name property also set to Anjali.">
            <a:extLst>
              <a:ext uri="{FF2B5EF4-FFF2-40B4-BE49-F238E27FC236}">
                <a16:creationId xmlns:a16="http://schemas.microsoft.com/office/drawing/2014/main" id="{59A1FB14-F64B-51D2-F6D6-CD2820225EC9}"/>
              </a:ext>
            </a:extLst>
          </p:cNvPr>
          <p:cNvGrpSpPr/>
          <p:nvPr/>
        </p:nvGrpSpPr>
        <p:grpSpPr>
          <a:xfrm>
            <a:off x="1862470" y="3327122"/>
            <a:ext cx="3432543" cy="1224952"/>
            <a:chOff x="873643" y="2980460"/>
            <a:chExt cx="3432543" cy="1224952"/>
          </a:xfrm>
        </p:grpSpPr>
        <p:sp>
          <p:nvSpPr>
            <p:cNvPr id="4" name="Rectangle: Rounded Corners 3">
              <a:extLst>
                <a:ext uri="{FF2B5EF4-FFF2-40B4-BE49-F238E27FC236}">
                  <a16:creationId xmlns:a16="http://schemas.microsoft.com/office/drawing/2014/main" id="{06F71984-EE03-563B-BD8B-335FC8D0837E}"/>
                </a:ext>
              </a:extLst>
            </p:cNvPr>
            <p:cNvSpPr/>
            <p:nvPr/>
          </p:nvSpPr>
          <p:spPr>
            <a:xfrm>
              <a:off x="2753833" y="2980460"/>
              <a:ext cx="1552353" cy="531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 "Anjali"</a:t>
              </a:r>
            </a:p>
          </p:txBody>
        </p:sp>
        <p:sp>
          <p:nvSpPr>
            <p:cNvPr id="5" name="Rectangle: Rounded Corners 4">
              <a:extLst>
                <a:ext uri="{FF2B5EF4-FFF2-40B4-BE49-F238E27FC236}">
                  <a16:creationId xmlns:a16="http://schemas.microsoft.com/office/drawing/2014/main" id="{ABD59624-EEDE-498D-2755-DE5BEA77ADE4}"/>
                </a:ext>
              </a:extLst>
            </p:cNvPr>
            <p:cNvSpPr/>
            <p:nvPr/>
          </p:nvSpPr>
          <p:spPr>
            <a:xfrm>
              <a:off x="873643" y="2980460"/>
              <a:ext cx="540488" cy="531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p1</a:t>
              </a:r>
            </a:p>
          </p:txBody>
        </p:sp>
        <p:sp>
          <p:nvSpPr>
            <p:cNvPr id="7" name="Rectangle: Rounded Corners 6">
              <a:extLst>
                <a:ext uri="{FF2B5EF4-FFF2-40B4-BE49-F238E27FC236}">
                  <a16:creationId xmlns:a16="http://schemas.microsoft.com/office/drawing/2014/main" id="{53F20D1C-BC44-A401-B012-747C222A444C}"/>
                </a:ext>
              </a:extLst>
            </p:cNvPr>
            <p:cNvSpPr/>
            <p:nvPr/>
          </p:nvSpPr>
          <p:spPr>
            <a:xfrm>
              <a:off x="873643" y="3673784"/>
              <a:ext cx="540488" cy="531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p2</a:t>
              </a:r>
            </a:p>
          </p:txBody>
        </p:sp>
        <p:cxnSp>
          <p:nvCxnSpPr>
            <p:cNvPr id="8" name="Straight Arrow Connector 7">
              <a:extLst>
                <a:ext uri="{FF2B5EF4-FFF2-40B4-BE49-F238E27FC236}">
                  <a16:creationId xmlns:a16="http://schemas.microsoft.com/office/drawing/2014/main" id="{E248BF47-FFF0-B980-971D-5AD384F9E957}"/>
                </a:ext>
              </a:extLst>
            </p:cNvPr>
            <p:cNvCxnSpPr/>
            <p:nvPr/>
          </p:nvCxnSpPr>
          <p:spPr>
            <a:xfrm>
              <a:off x="1414131" y="3246274"/>
              <a:ext cx="133970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B306C8-7871-0992-9E73-3C4C6F719FAB}"/>
                </a:ext>
              </a:extLst>
            </p:cNvPr>
            <p:cNvCxnSpPr/>
            <p:nvPr/>
          </p:nvCxnSpPr>
          <p:spPr>
            <a:xfrm>
              <a:off x="1414131" y="3939598"/>
              <a:ext cx="133970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0DD3F17-0FA7-4973-6B57-50CAF26933F6}"/>
                </a:ext>
              </a:extLst>
            </p:cNvPr>
            <p:cNvSpPr/>
            <p:nvPr/>
          </p:nvSpPr>
          <p:spPr>
            <a:xfrm>
              <a:off x="2748517" y="3673784"/>
              <a:ext cx="1552353" cy="531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 "Anjali"</a:t>
              </a:r>
            </a:p>
          </p:txBody>
        </p:sp>
      </p:grpSp>
    </p:spTree>
    <p:extLst>
      <p:ext uri="{BB962C8B-B14F-4D97-AF65-F5344CB8AC3E}">
        <p14:creationId xmlns:p14="http://schemas.microsoft.com/office/powerpoint/2010/main" val="717409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9D8-563C-EAD0-A0E3-5C3A6C622862}"/>
              </a:ext>
            </a:extLst>
          </p:cNvPr>
          <p:cNvSpPr>
            <a:spLocks noGrp="1"/>
          </p:cNvSpPr>
          <p:nvPr>
            <p:ph type="title"/>
          </p:nvPr>
        </p:nvSpPr>
        <p:spPr/>
        <p:txBody>
          <a:bodyPr/>
          <a:lstStyle/>
          <a:p>
            <a:r>
              <a:rPr lang="en-US" dirty="0"/>
              <a:t>Object Initializer Syntax and Init-Only Properties</a:t>
            </a:r>
          </a:p>
        </p:txBody>
      </p:sp>
      <p:sp>
        <p:nvSpPr>
          <p:cNvPr id="3" name="Text Placeholder 2">
            <a:extLst>
              <a:ext uri="{FF2B5EF4-FFF2-40B4-BE49-F238E27FC236}">
                <a16:creationId xmlns:a16="http://schemas.microsoft.com/office/drawing/2014/main" id="{DD8B179B-BC17-FC08-6569-9D28E3D17543}"/>
              </a:ext>
            </a:extLst>
          </p:cNvPr>
          <p:cNvSpPr>
            <a:spLocks noGrp="1"/>
          </p:cNvSpPr>
          <p:nvPr>
            <p:ph type="body" idx="1"/>
          </p:nvPr>
        </p:nvSpPr>
        <p:spPr>
          <a:xfrm>
            <a:off x="457200" y="1600200"/>
            <a:ext cx="8229600" cy="1313121"/>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Object initializer syntax allows yo</a:t>
            </a:r>
            <a:r>
              <a:rPr lang="en-US" sz="2400" dirty="0">
                <a:latin typeface="Calibri" panose="020F0502020204030204" pitchFamily="34" charset="0"/>
                <a:ea typeface="Calibri" panose="020F0502020204030204" pitchFamily="34" charset="0"/>
                <a:cs typeface="Times New Roman" panose="02020603050405020304" pitchFamily="18" charset="0"/>
              </a:rPr>
              <a:t>u </a:t>
            </a:r>
            <a:r>
              <a:rPr lang="en-US" sz="2400" dirty="0">
                <a:effectLst/>
                <a:latin typeface="Calibri" panose="020F0502020204030204" pitchFamily="34" charset="0"/>
                <a:ea typeface="Calibri" panose="020F0502020204030204" pitchFamily="34" charset="0"/>
                <a:cs typeface="Times New Roman" panose="02020603050405020304" pitchFamily="18" charset="0"/>
              </a:rPr>
              <a:t>to initialize an object's properties at the time you create the object.</a:t>
            </a:r>
          </a:p>
          <a:p>
            <a:r>
              <a:rPr lang="en-US" sz="2400" dirty="0">
                <a:latin typeface="Calibri" panose="020F0502020204030204" pitchFamily="34" charset="0"/>
                <a:ea typeface="Calibri" panose="020F0502020204030204" pitchFamily="34" charset="0"/>
                <a:cs typeface="Times New Roman" panose="02020603050405020304" pitchFamily="18" charset="0"/>
              </a:rPr>
              <a:t>Example: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4597D3CF-2F6E-7F14-8987-498B59369269}"/>
              </a:ext>
            </a:extLst>
          </p:cNvPr>
          <p:cNvSpPr txBox="1"/>
          <p:nvPr/>
        </p:nvSpPr>
        <p:spPr>
          <a:xfrm>
            <a:off x="744279" y="3066964"/>
            <a:ext cx="7793665" cy="2308324"/>
          </a:xfrm>
          <a:prstGeom prst="rect">
            <a:avLst/>
          </a:prstGeom>
          <a:noFill/>
        </p:spPr>
        <p:txBody>
          <a:bodyPr wrap="square" rtlCol="0">
            <a:spAutoFit/>
          </a:bodyPr>
          <a:lstStyle/>
          <a:p>
            <a:r>
              <a:rPr lang="en-US" sz="1800" dirty="0">
                <a:latin typeface="Cascadia Code" panose="020B0609020000020004" pitchFamily="49" charset="0"/>
                <a:cs typeface="Cascadia Code" panose="020B0609020000020004" pitchFamily="49" charset="0"/>
              </a:rPr>
              <a:t>class Circle</a:t>
            </a:r>
          </a:p>
          <a:p>
            <a:r>
              <a:rPr lang="en-US" sz="1800" dirty="0">
                <a:latin typeface="Cascadia Code" panose="020B0609020000020004" pitchFamily="49" charset="0"/>
                <a:cs typeface="Cascadia Code" panose="020B0609020000020004" pitchFamily="49" charset="0"/>
              </a:rPr>
              <a:t>{</a:t>
            </a:r>
          </a:p>
          <a:p>
            <a:r>
              <a:rPr lang="en-US" sz="1800" dirty="0">
                <a:latin typeface="Cascadia Code" panose="020B0609020000020004" pitchFamily="49" charset="0"/>
                <a:cs typeface="Cascadia Code" panose="020B0609020000020004" pitchFamily="49" charset="0"/>
              </a:rPr>
              <a:t>    public int </a:t>
            </a:r>
            <a:r>
              <a:rPr lang="en-US" sz="1800" dirty="0" err="1">
                <a:latin typeface="Cascadia Code" panose="020B0609020000020004" pitchFamily="49" charset="0"/>
                <a:cs typeface="Cascadia Code" panose="020B0609020000020004" pitchFamily="49" charset="0"/>
              </a:rPr>
              <a:t>CenterX</a:t>
            </a:r>
            <a:r>
              <a:rPr lang="en-US" sz="1800" dirty="0">
                <a:latin typeface="Cascadia Code" panose="020B0609020000020004" pitchFamily="49" charset="0"/>
                <a:cs typeface="Cascadia Code" panose="020B0609020000020004" pitchFamily="49" charset="0"/>
              </a:rPr>
              <a:t> { get; set; }</a:t>
            </a:r>
          </a:p>
          <a:p>
            <a:r>
              <a:rPr lang="en-US" sz="1800" dirty="0">
                <a:latin typeface="Cascadia Code" panose="020B0609020000020004" pitchFamily="49" charset="0"/>
                <a:cs typeface="Cascadia Code" panose="020B0609020000020004" pitchFamily="49" charset="0"/>
              </a:rPr>
              <a:t>    public int </a:t>
            </a:r>
            <a:r>
              <a:rPr lang="en-US" sz="1800" dirty="0" err="1">
                <a:latin typeface="Cascadia Code" panose="020B0609020000020004" pitchFamily="49" charset="0"/>
                <a:cs typeface="Cascadia Code" panose="020B0609020000020004" pitchFamily="49" charset="0"/>
              </a:rPr>
              <a:t>CenterY</a:t>
            </a:r>
            <a:r>
              <a:rPr lang="en-US" sz="1800" dirty="0">
                <a:latin typeface="Cascadia Code" panose="020B0609020000020004" pitchFamily="49" charset="0"/>
                <a:cs typeface="Cascadia Code" panose="020B0609020000020004" pitchFamily="49" charset="0"/>
              </a:rPr>
              <a:t> { get; set; }</a:t>
            </a:r>
          </a:p>
          <a:p>
            <a:r>
              <a:rPr lang="en-US" sz="1800" dirty="0">
                <a:latin typeface="Cascadia Code" panose="020B0609020000020004" pitchFamily="49" charset="0"/>
                <a:cs typeface="Cascadia Code" panose="020B0609020000020004" pitchFamily="49" charset="0"/>
              </a:rPr>
              <a:t>}</a:t>
            </a:r>
          </a:p>
          <a:p>
            <a:endParaRPr lang="en-US" sz="1800" dirty="0">
              <a:latin typeface="Cascadia Code" panose="020B0609020000020004" pitchFamily="49" charset="0"/>
              <a:cs typeface="Cascadia Code" panose="020B0609020000020004" pitchFamily="49" charset="0"/>
            </a:endParaRPr>
          </a:p>
          <a:p>
            <a:r>
              <a:rPr lang="en-US" sz="1800" dirty="0">
                <a:latin typeface="Cascadia Code" panose="020B0609020000020004" pitchFamily="49" charset="0"/>
                <a:cs typeface="Cascadia Code" panose="020B0609020000020004" pitchFamily="49" charset="0"/>
              </a:rPr>
              <a:t>var circ = new Circle() { </a:t>
            </a:r>
            <a:r>
              <a:rPr lang="en-US" sz="1800" dirty="0" err="1">
                <a:latin typeface="Cascadia Code" panose="020B0609020000020004" pitchFamily="49" charset="0"/>
                <a:cs typeface="Cascadia Code" panose="020B0609020000020004" pitchFamily="49" charset="0"/>
              </a:rPr>
              <a:t>CenterX</a:t>
            </a:r>
            <a:r>
              <a:rPr lang="en-US" sz="1800" dirty="0">
                <a:latin typeface="Cascadia Code" panose="020B0609020000020004" pitchFamily="49" charset="0"/>
                <a:cs typeface="Cascadia Code" panose="020B0609020000020004" pitchFamily="49" charset="0"/>
              </a:rPr>
              <a:t> = 100, </a:t>
            </a:r>
            <a:r>
              <a:rPr lang="en-US" sz="1800" dirty="0" err="1">
                <a:latin typeface="Cascadia Code" panose="020B0609020000020004" pitchFamily="49" charset="0"/>
                <a:cs typeface="Cascadia Code" panose="020B0609020000020004" pitchFamily="49" charset="0"/>
              </a:rPr>
              <a:t>CenterY</a:t>
            </a:r>
            <a:r>
              <a:rPr lang="en-US" sz="1800" dirty="0">
                <a:latin typeface="Cascadia Code" panose="020B0609020000020004" pitchFamily="49" charset="0"/>
                <a:cs typeface="Cascadia Code" panose="020B0609020000020004" pitchFamily="49" charset="0"/>
              </a:rPr>
              <a:t> = 50 };</a:t>
            </a:r>
          </a:p>
          <a:p>
            <a:endParaRPr lang="en-US" sz="18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25113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Sample Code</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201"/>
            <a:ext cx="8229600" cy="635000"/>
          </a:xfrm>
        </p:spPr>
        <p:txBody>
          <a:bodyPr/>
          <a:lstStyle/>
          <a:p>
            <a:r>
              <a:rPr lang="en-US" sz="2400" dirty="0"/>
              <a:t>The following method creates an instance of the </a:t>
            </a:r>
            <a:r>
              <a:rPr lang="en-US" sz="2400" dirty="0">
                <a:latin typeface="Cascadia Code" panose="020B0609020000020004" pitchFamily="49" charset="0"/>
                <a:cs typeface="Cascadia Code" panose="020B0609020000020004" pitchFamily="49" charset="0"/>
              </a:rPr>
              <a:t>Contact</a:t>
            </a:r>
            <a:r>
              <a:rPr lang="en-US" sz="2400" dirty="0"/>
              <a:t> class and returns a reference to that object.</a:t>
            </a:r>
          </a:p>
        </p:txBody>
      </p:sp>
      <p:grpSp>
        <p:nvGrpSpPr>
          <p:cNvPr id="5" name="Group 4" descr="The method definition has 5 lines of code. Line 1. private Contact Get Sample Contact, left parenthesis, right parenthesis. Line 2. Left brace. Line 3. Indent. var contact equals new Contact, left parenthesis, open quote jane doe close quote, comma, open quote jane at example dot com close quote right parenthesis, semicolon. Line 4 Indent. Return contact, semicolon. Line 5. Right brace. An arrow labeled Return Type is pointing the word Contact in line 1. An arrow that points to line 2 is labeled This statement creates a Contact object. The object's reference is assigned to the contact variable. An arrow that ponts to line 3 is labeled This statement returns the reference that is stored in the contact variable.">
            <a:extLst>
              <a:ext uri="{FF2B5EF4-FFF2-40B4-BE49-F238E27FC236}">
                <a16:creationId xmlns:a16="http://schemas.microsoft.com/office/drawing/2014/main" id="{9234094A-870F-9813-8894-3C8853773BE5}"/>
              </a:ext>
            </a:extLst>
          </p:cNvPr>
          <p:cNvGrpSpPr/>
          <p:nvPr/>
        </p:nvGrpSpPr>
        <p:grpSpPr>
          <a:xfrm>
            <a:off x="304800" y="2496614"/>
            <a:ext cx="8654472" cy="2894170"/>
            <a:chOff x="304800" y="2496614"/>
            <a:chExt cx="8654472" cy="2894170"/>
          </a:xfrm>
        </p:grpSpPr>
        <p:sp>
          <p:nvSpPr>
            <p:cNvPr id="4" name="TextBox 3">
              <a:extLst>
                <a:ext uri="{FF2B5EF4-FFF2-40B4-BE49-F238E27FC236}">
                  <a16:creationId xmlns:a16="http://schemas.microsoft.com/office/drawing/2014/main" id="{35F40A60-B7EB-FBD7-D281-DC0F5CCE31A4}"/>
                </a:ext>
              </a:extLst>
            </p:cNvPr>
            <p:cNvSpPr txBox="1"/>
            <p:nvPr/>
          </p:nvSpPr>
          <p:spPr>
            <a:xfrm>
              <a:off x="457200" y="2994891"/>
              <a:ext cx="8502072" cy="1477328"/>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private Contact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GetSampleContact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b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b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b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b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var contact = new Contact("Jane Doe", "jane@example.com");</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return contact;</a:t>
              </a:r>
              <a:b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b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p:txBody>
        </p:sp>
        <p:cxnSp>
          <p:nvCxnSpPr>
            <p:cNvPr id="6" name="Straight Arrow Connector 5">
              <a:extLst>
                <a:ext uri="{FF2B5EF4-FFF2-40B4-BE49-F238E27FC236}">
                  <a16:creationId xmlns:a16="http://schemas.microsoft.com/office/drawing/2014/main" id="{EFD8939B-13A2-0C77-0332-C08CB131CC51}"/>
                </a:ext>
              </a:extLst>
            </p:cNvPr>
            <p:cNvCxnSpPr>
              <a:cxnSpLocks/>
            </p:cNvCxnSpPr>
            <p:nvPr/>
          </p:nvCxnSpPr>
          <p:spPr>
            <a:xfrm flipH="1">
              <a:off x="2087418" y="2687782"/>
              <a:ext cx="674255" cy="39716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82E61E-D056-DAE1-6A33-2B1AE0E3E002}"/>
                </a:ext>
              </a:extLst>
            </p:cNvPr>
            <p:cNvSpPr txBox="1"/>
            <p:nvPr/>
          </p:nvSpPr>
          <p:spPr>
            <a:xfrm>
              <a:off x="2706254" y="2496614"/>
              <a:ext cx="1630218" cy="307777"/>
            </a:xfrm>
            <a:prstGeom prst="rect">
              <a:avLst/>
            </a:prstGeom>
            <a:noFill/>
          </p:spPr>
          <p:txBody>
            <a:bodyPr wrap="square" rtlCol="0">
              <a:spAutoFit/>
            </a:bodyPr>
            <a:lstStyle/>
            <a:p>
              <a:r>
                <a:rPr lang="en-US" dirty="0">
                  <a:solidFill>
                    <a:schemeClr val="tx2"/>
                  </a:solidFill>
                </a:rPr>
                <a:t>Return Type</a:t>
              </a:r>
            </a:p>
          </p:txBody>
        </p:sp>
        <p:sp>
          <p:nvSpPr>
            <p:cNvPr id="10" name="TextBox 9">
              <a:extLst>
                <a:ext uri="{FF2B5EF4-FFF2-40B4-BE49-F238E27FC236}">
                  <a16:creationId xmlns:a16="http://schemas.microsoft.com/office/drawing/2014/main" id="{090FB604-8840-EFE4-52CF-D29681384927}"/>
                </a:ext>
              </a:extLst>
            </p:cNvPr>
            <p:cNvSpPr txBox="1"/>
            <p:nvPr/>
          </p:nvSpPr>
          <p:spPr>
            <a:xfrm>
              <a:off x="1302327" y="4867564"/>
              <a:ext cx="6269665" cy="523220"/>
            </a:xfrm>
            <a:prstGeom prst="rect">
              <a:avLst/>
            </a:prstGeom>
            <a:noFill/>
          </p:spPr>
          <p:txBody>
            <a:bodyPr wrap="none" rtlCol="0">
              <a:spAutoFit/>
            </a:bodyPr>
            <a:lstStyle/>
            <a:p>
              <a:r>
                <a:rPr lang="en-US" dirty="0">
                  <a:solidFill>
                    <a:schemeClr val="tx2"/>
                  </a:solidFill>
                </a:rPr>
                <a:t>This statement creates a </a:t>
              </a:r>
              <a:r>
                <a:rPr lang="en-US" dirty="0">
                  <a:solidFill>
                    <a:schemeClr val="tx2"/>
                  </a:solidFill>
                  <a:latin typeface="Cascadia Code" panose="020B0609020000020004" pitchFamily="49" charset="0"/>
                  <a:cs typeface="Cascadia Code" panose="020B0609020000020004" pitchFamily="49" charset="0"/>
                </a:rPr>
                <a:t>Contact</a:t>
              </a:r>
              <a:r>
                <a:rPr lang="en-US" dirty="0">
                  <a:solidFill>
                    <a:schemeClr val="tx2"/>
                  </a:solidFill>
                </a:rPr>
                <a:t> object. The object's reference is assigned</a:t>
              </a:r>
            </a:p>
            <a:p>
              <a:r>
                <a:rPr lang="en-US" dirty="0">
                  <a:solidFill>
                    <a:schemeClr val="tx2"/>
                  </a:solidFill>
                </a:rPr>
                <a:t>to the </a:t>
              </a:r>
              <a:r>
                <a:rPr lang="en-US" dirty="0">
                  <a:solidFill>
                    <a:schemeClr val="tx2"/>
                  </a:solidFill>
                  <a:latin typeface="Cascadia Code" panose="020B0609020000020004" pitchFamily="49" charset="0"/>
                  <a:cs typeface="Cascadia Code" panose="020B0609020000020004" pitchFamily="49" charset="0"/>
                </a:rPr>
                <a:t>contact</a:t>
              </a:r>
              <a:r>
                <a:rPr lang="en-US" dirty="0">
                  <a:solidFill>
                    <a:schemeClr val="tx2"/>
                  </a:solidFill>
                </a:rPr>
                <a:t> variable.</a:t>
              </a:r>
            </a:p>
          </p:txBody>
        </p:sp>
        <p:cxnSp>
          <p:nvCxnSpPr>
            <p:cNvPr id="19" name="Straight Connector 18">
              <a:extLst>
                <a:ext uri="{FF2B5EF4-FFF2-40B4-BE49-F238E27FC236}">
                  <a16:creationId xmlns:a16="http://schemas.microsoft.com/office/drawing/2014/main" id="{628BF414-7EFC-DB42-02DF-DF9BDB26A560}"/>
                </a:ext>
              </a:extLst>
            </p:cNvPr>
            <p:cNvCxnSpPr/>
            <p:nvPr/>
          </p:nvCxnSpPr>
          <p:spPr>
            <a:xfrm flipH="1">
              <a:off x="304800" y="5061527"/>
              <a:ext cx="90516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3501385-9CB0-927A-909D-91DE0774AAC7}"/>
                </a:ext>
              </a:extLst>
            </p:cNvPr>
            <p:cNvCxnSpPr/>
            <p:nvPr/>
          </p:nvCxnSpPr>
          <p:spPr>
            <a:xfrm flipV="1">
              <a:off x="304800" y="3740727"/>
              <a:ext cx="0" cy="13208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531A6DA-6553-31EC-A1D8-43FC35650656}"/>
                </a:ext>
              </a:extLst>
            </p:cNvPr>
            <p:cNvCxnSpPr/>
            <p:nvPr/>
          </p:nvCxnSpPr>
          <p:spPr>
            <a:xfrm>
              <a:off x="304800" y="3740727"/>
              <a:ext cx="748145"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C1B1481-FA1C-4237-B2CF-451132F2F7D7}"/>
                </a:ext>
              </a:extLst>
            </p:cNvPr>
            <p:cNvSpPr txBox="1"/>
            <p:nvPr/>
          </p:nvSpPr>
          <p:spPr>
            <a:xfrm>
              <a:off x="4050145" y="4009752"/>
              <a:ext cx="4140877" cy="523220"/>
            </a:xfrm>
            <a:prstGeom prst="rect">
              <a:avLst/>
            </a:prstGeom>
            <a:noFill/>
          </p:spPr>
          <p:txBody>
            <a:bodyPr wrap="none" rtlCol="0">
              <a:spAutoFit/>
            </a:bodyPr>
            <a:lstStyle/>
            <a:p>
              <a:r>
                <a:rPr lang="en-US" dirty="0">
                  <a:solidFill>
                    <a:schemeClr val="tx2"/>
                  </a:solidFill>
                </a:rPr>
                <a:t>This statement returns the reference that is stored</a:t>
              </a:r>
            </a:p>
            <a:p>
              <a:r>
                <a:rPr lang="en-US" dirty="0">
                  <a:solidFill>
                    <a:schemeClr val="tx2"/>
                  </a:solidFill>
                </a:rPr>
                <a:t>in the </a:t>
              </a:r>
              <a:r>
                <a:rPr lang="en-US" dirty="0">
                  <a:solidFill>
                    <a:schemeClr val="tx2"/>
                  </a:solidFill>
                  <a:latin typeface="Cascadia Code" panose="020B0609020000020004" pitchFamily="49" charset="0"/>
                  <a:cs typeface="Cascadia Code" panose="020B0609020000020004" pitchFamily="49" charset="0"/>
                </a:rPr>
                <a:t>contact</a:t>
              </a:r>
              <a:r>
                <a:rPr lang="en-US" dirty="0">
                  <a:solidFill>
                    <a:schemeClr val="tx2"/>
                  </a:solidFill>
                </a:rPr>
                <a:t> variable.</a:t>
              </a:r>
            </a:p>
          </p:txBody>
        </p:sp>
        <p:cxnSp>
          <p:nvCxnSpPr>
            <p:cNvPr id="26" name="Straight Arrow Connector 25">
              <a:extLst>
                <a:ext uri="{FF2B5EF4-FFF2-40B4-BE49-F238E27FC236}">
                  <a16:creationId xmlns:a16="http://schemas.microsoft.com/office/drawing/2014/main" id="{AE2123AA-BFF0-B228-2D10-CCF63B99489B}"/>
                </a:ext>
              </a:extLst>
            </p:cNvPr>
            <p:cNvCxnSpPr>
              <a:stCxn id="24" idx="1"/>
            </p:cNvCxnSpPr>
            <p:nvPr/>
          </p:nvCxnSpPr>
          <p:spPr>
            <a:xfrm flipH="1" flipV="1">
              <a:off x="3066473" y="4027055"/>
              <a:ext cx="983672" cy="24430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4181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9D8-563C-EAD0-A0E3-5C3A6C622862}"/>
              </a:ext>
            </a:extLst>
          </p:cNvPr>
          <p:cNvSpPr>
            <a:spLocks noGrp="1"/>
          </p:cNvSpPr>
          <p:nvPr>
            <p:ph type="title"/>
          </p:nvPr>
        </p:nvSpPr>
        <p:spPr/>
        <p:txBody>
          <a:bodyPr/>
          <a:lstStyle/>
          <a:p>
            <a:r>
              <a:rPr lang="en-US" dirty="0"/>
              <a:t>Init-Only Properties</a:t>
            </a:r>
          </a:p>
        </p:txBody>
      </p:sp>
      <p:sp>
        <p:nvSpPr>
          <p:cNvPr id="3" name="Text Placeholder 2">
            <a:extLst>
              <a:ext uri="{FF2B5EF4-FFF2-40B4-BE49-F238E27FC236}">
                <a16:creationId xmlns:a16="http://schemas.microsoft.com/office/drawing/2014/main" id="{DD8B179B-BC17-FC08-6569-9D28E3D17543}"/>
              </a:ext>
            </a:extLst>
          </p:cNvPr>
          <p:cNvSpPr>
            <a:spLocks noGrp="1"/>
          </p:cNvSpPr>
          <p:nvPr>
            <p:ph type="body" idx="1"/>
          </p:nvPr>
        </p:nvSpPr>
        <p:spPr>
          <a:xfrm>
            <a:off x="457200" y="1376281"/>
            <a:ext cx="8229600" cy="1313121"/>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To use object initialization syntax on a property, the property must be settable.</a:t>
            </a:r>
          </a:p>
          <a:p>
            <a:r>
              <a:rPr lang="en-US" sz="2000" dirty="0">
                <a:latin typeface="Calibri" panose="020F0502020204030204" pitchFamily="34" charset="0"/>
                <a:ea typeface="Calibri" panose="020F0502020204030204" pitchFamily="34" charset="0"/>
                <a:cs typeface="Times New Roman" panose="02020603050405020304" pitchFamily="18" charset="0"/>
              </a:rPr>
              <a:t>Read-only properties do not have a </a:t>
            </a:r>
            <a:r>
              <a:rPr lang="en-US" sz="2000" dirty="0">
                <a:latin typeface="Cascadia Code" panose="020B0609020000020004" pitchFamily="49" charset="0"/>
                <a:ea typeface="Calibri" panose="020F0502020204030204" pitchFamily="34" charset="0"/>
                <a:cs typeface="Cascadia Code" panose="020B0609020000020004" pitchFamily="49" charset="0"/>
              </a:rPr>
              <a:t>set</a:t>
            </a:r>
            <a:r>
              <a:rPr lang="en-US" sz="2000" dirty="0">
                <a:latin typeface="Calibri" panose="020F0502020204030204" pitchFamily="34" charset="0"/>
                <a:ea typeface="Calibri" panose="020F0502020204030204" pitchFamily="34" charset="0"/>
                <a:cs typeface="Times New Roman" panose="02020603050405020304" pitchFamily="18" charset="0"/>
              </a:rPr>
              <a:t> accessor.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To make object initialization syntax possible for read-only properties, use the </a:t>
            </a:r>
            <a:r>
              <a:rPr lang="en-US" sz="1800" dirty="0" err="1">
                <a:latin typeface="Cascadia Code" panose="020B0609020000020004" pitchFamily="49" charset="0"/>
                <a:cs typeface="Cascadia Code" panose="020B0609020000020004" pitchFamily="49" charset="0"/>
              </a:rPr>
              <a:t>init</a:t>
            </a:r>
            <a:r>
              <a:rPr lang="en-US" sz="1800" dirty="0"/>
              <a:t> accessor.</a:t>
            </a:r>
          </a:p>
        </p:txBody>
      </p:sp>
      <p:sp>
        <p:nvSpPr>
          <p:cNvPr id="4" name="TextBox 3">
            <a:extLst>
              <a:ext uri="{FF2B5EF4-FFF2-40B4-BE49-F238E27FC236}">
                <a16:creationId xmlns:a16="http://schemas.microsoft.com/office/drawing/2014/main" id="{4597D3CF-2F6E-7F14-8987-498B59369269}"/>
              </a:ext>
            </a:extLst>
          </p:cNvPr>
          <p:cNvSpPr txBox="1"/>
          <p:nvPr/>
        </p:nvSpPr>
        <p:spPr>
          <a:xfrm>
            <a:off x="744279" y="3566694"/>
            <a:ext cx="7793665" cy="2308324"/>
          </a:xfrm>
          <a:prstGeom prst="rect">
            <a:avLst/>
          </a:prstGeom>
          <a:noFill/>
        </p:spPr>
        <p:txBody>
          <a:bodyPr wrap="square" rtlCol="0">
            <a:spAutoFit/>
          </a:bodyPr>
          <a:lstStyle/>
          <a:p>
            <a:r>
              <a:rPr lang="en-US" sz="1800" dirty="0">
                <a:latin typeface="Cascadia Code" panose="020B0609020000020004" pitchFamily="49" charset="0"/>
                <a:cs typeface="Cascadia Code" panose="020B0609020000020004" pitchFamily="49" charset="0"/>
              </a:rPr>
              <a:t>class Circle</a:t>
            </a:r>
          </a:p>
          <a:p>
            <a:r>
              <a:rPr lang="en-US" sz="1800" dirty="0">
                <a:latin typeface="Cascadia Code" panose="020B0609020000020004" pitchFamily="49" charset="0"/>
                <a:cs typeface="Cascadia Code" panose="020B0609020000020004" pitchFamily="49" charset="0"/>
              </a:rPr>
              <a:t>{</a:t>
            </a:r>
          </a:p>
          <a:p>
            <a:r>
              <a:rPr lang="en-US" sz="1800" dirty="0">
                <a:latin typeface="Cascadia Code" panose="020B0609020000020004" pitchFamily="49" charset="0"/>
                <a:cs typeface="Cascadia Code" panose="020B0609020000020004" pitchFamily="49" charset="0"/>
              </a:rPr>
              <a:t>    public int </a:t>
            </a:r>
            <a:r>
              <a:rPr lang="en-US" sz="1800" dirty="0" err="1">
                <a:latin typeface="Cascadia Code" panose="020B0609020000020004" pitchFamily="49" charset="0"/>
                <a:cs typeface="Cascadia Code" panose="020B0609020000020004" pitchFamily="49" charset="0"/>
              </a:rPr>
              <a:t>CenterX</a:t>
            </a:r>
            <a:r>
              <a:rPr lang="en-US" sz="1800" dirty="0">
                <a:latin typeface="Cascadia Code" panose="020B0609020000020004" pitchFamily="49" charset="0"/>
                <a:cs typeface="Cascadia Code" panose="020B0609020000020004" pitchFamily="49" charset="0"/>
              </a:rPr>
              <a:t> { get; </a:t>
            </a:r>
            <a:r>
              <a:rPr lang="en-US" sz="1800" dirty="0" err="1">
                <a:latin typeface="Cascadia Code" panose="020B0609020000020004" pitchFamily="49" charset="0"/>
                <a:cs typeface="Cascadia Code" panose="020B0609020000020004" pitchFamily="49" charset="0"/>
              </a:rPr>
              <a:t>init</a:t>
            </a:r>
            <a:r>
              <a:rPr lang="en-US" sz="1800" dirty="0">
                <a:latin typeface="Cascadia Code" panose="020B0609020000020004" pitchFamily="49" charset="0"/>
                <a:cs typeface="Cascadia Code" panose="020B0609020000020004" pitchFamily="49" charset="0"/>
              </a:rPr>
              <a:t>; }</a:t>
            </a:r>
          </a:p>
          <a:p>
            <a:r>
              <a:rPr lang="en-US" sz="1800" dirty="0">
                <a:latin typeface="Cascadia Code" panose="020B0609020000020004" pitchFamily="49" charset="0"/>
                <a:cs typeface="Cascadia Code" panose="020B0609020000020004" pitchFamily="49" charset="0"/>
              </a:rPr>
              <a:t>    public int </a:t>
            </a:r>
            <a:r>
              <a:rPr lang="en-US" sz="1800" dirty="0" err="1">
                <a:latin typeface="Cascadia Code" panose="020B0609020000020004" pitchFamily="49" charset="0"/>
                <a:cs typeface="Cascadia Code" panose="020B0609020000020004" pitchFamily="49" charset="0"/>
              </a:rPr>
              <a:t>CenterY</a:t>
            </a:r>
            <a:r>
              <a:rPr lang="en-US" sz="1800" dirty="0">
                <a:latin typeface="Cascadia Code" panose="020B0609020000020004" pitchFamily="49" charset="0"/>
                <a:cs typeface="Cascadia Code" panose="020B0609020000020004" pitchFamily="49" charset="0"/>
              </a:rPr>
              <a:t> { get; </a:t>
            </a:r>
            <a:r>
              <a:rPr lang="en-US" sz="1800" dirty="0" err="1">
                <a:latin typeface="Cascadia Code" panose="020B0609020000020004" pitchFamily="49" charset="0"/>
                <a:cs typeface="Cascadia Code" panose="020B0609020000020004" pitchFamily="49" charset="0"/>
              </a:rPr>
              <a:t>init</a:t>
            </a:r>
            <a:r>
              <a:rPr lang="en-US" sz="1800" dirty="0">
                <a:latin typeface="Cascadia Code" panose="020B0609020000020004" pitchFamily="49" charset="0"/>
                <a:cs typeface="Cascadia Code" panose="020B0609020000020004" pitchFamily="49" charset="0"/>
              </a:rPr>
              <a:t>; }</a:t>
            </a:r>
          </a:p>
          <a:p>
            <a:r>
              <a:rPr lang="en-US" sz="1800" dirty="0">
                <a:latin typeface="Cascadia Code" panose="020B0609020000020004" pitchFamily="49" charset="0"/>
                <a:cs typeface="Cascadia Code" panose="020B0609020000020004" pitchFamily="49" charset="0"/>
              </a:rPr>
              <a:t>}</a:t>
            </a:r>
          </a:p>
          <a:p>
            <a:endParaRPr lang="en-US" sz="1800" dirty="0">
              <a:latin typeface="Cascadia Code" panose="020B0609020000020004" pitchFamily="49" charset="0"/>
              <a:cs typeface="Cascadia Code" panose="020B0609020000020004" pitchFamily="49" charset="0"/>
            </a:endParaRPr>
          </a:p>
          <a:p>
            <a:r>
              <a:rPr lang="en-US" sz="1800" dirty="0">
                <a:latin typeface="Cascadia Code" panose="020B0609020000020004" pitchFamily="49" charset="0"/>
                <a:cs typeface="Cascadia Code" panose="020B0609020000020004" pitchFamily="49" charset="0"/>
              </a:rPr>
              <a:t>var circ = new Circle() { </a:t>
            </a:r>
            <a:r>
              <a:rPr lang="en-US" sz="1800" dirty="0" err="1">
                <a:latin typeface="Cascadia Code" panose="020B0609020000020004" pitchFamily="49" charset="0"/>
                <a:cs typeface="Cascadia Code" panose="020B0609020000020004" pitchFamily="49" charset="0"/>
              </a:rPr>
              <a:t>CenterX</a:t>
            </a:r>
            <a:r>
              <a:rPr lang="en-US" sz="1800" dirty="0">
                <a:latin typeface="Cascadia Code" panose="020B0609020000020004" pitchFamily="49" charset="0"/>
                <a:cs typeface="Cascadia Code" panose="020B0609020000020004" pitchFamily="49" charset="0"/>
              </a:rPr>
              <a:t> = 100, </a:t>
            </a:r>
            <a:r>
              <a:rPr lang="en-US" sz="1800" dirty="0" err="1">
                <a:latin typeface="Cascadia Code" panose="020B0609020000020004" pitchFamily="49" charset="0"/>
                <a:cs typeface="Cascadia Code" panose="020B0609020000020004" pitchFamily="49" charset="0"/>
              </a:rPr>
              <a:t>CenterY</a:t>
            </a:r>
            <a:r>
              <a:rPr lang="en-US" sz="1800" dirty="0">
                <a:latin typeface="Cascadia Code" panose="020B0609020000020004" pitchFamily="49" charset="0"/>
                <a:cs typeface="Cascadia Code" panose="020B0609020000020004" pitchFamily="49" charset="0"/>
              </a:rPr>
              <a:t> = 50 };</a:t>
            </a:r>
          </a:p>
          <a:p>
            <a:endParaRPr lang="en-US" sz="18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946701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9D8-563C-EAD0-A0E3-5C3A6C622862}"/>
              </a:ext>
            </a:extLst>
          </p:cNvPr>
          <p:cNvSpPr>
            <a:spLocks noGrp="1"/>
          </p:cNvSpPr>
          <p:nvPr>
            <p:ph type="title"/>
          </p:nvPr>
        </p:nvSpPr>
        <p:spPr/>
        <p:txBody>
          <a:bodyPr/>
          <a:lstStyle/>
          <a:p>
            <a:r>
              <a:rPr lang="en-US" dirty="0"/>
              <a:t>Init-Only Properties</a:t>
            </a:r>
          </a:p>
        </p:txBody>
      </p:sp>
      <p:sp>
        <p:nvSpPr>
          <p:cNvPr id="3" name="Text Placeholder 2">
            <a:extLst>
              <a:ext uri="{FF2B5EF4-FFF2-40B4-BE49-F238E27FC236}">
                <a16:creationId xmlns:a16="http://schemas.microsoft.com/office/drawing/2014/main" id="{DD8B179B-BC17-FC08-6569-9D28E3D17543}"/>
              </a:ext>
            </a:extLst>
          </p:cNvPr>
          <p:cNvSpPr>
            <a:spLocks noGrp="1"/>
          </p:cNvSpPr>
          <p:nvPr>
            <p:ph type="body" idx="1"/>
          </p:nvPr>
        </p:nvSpPr>
        <p:spPr>
          <a:xfrm>
            <a:off x="457200" y="1600200"/>
            <a:ext cx="8229600" cy="4364665"/>
          </a:xfrm>
        </p:spPr>
        <p:txBody>
          <a:bodyPr/>
          <a:lstStyle/>
          <a:p>
            <a:r>
              <a:rPr lang="en-US" sz="2000" dirty="0"/>
              <a:t>When a property has an </a:t>
            </a:r>
            <a:r>
              <a:rPr lang="en-US" sz="2000" dirty="0" err="1">
                <a:latin typeface="Cascadia Code" panose="020B0609020000020004" pitchFamily="49" charset="0"/>
                <a:cs typeface="Cascadia Code" panose="020B0609020000020004" pitchFamily="49" charset="0"/>
              </a:rPr>
              <a:t>init</a:t>
            </a:r>
            <a:r>
              <a:rPr lang="en-US" sz="2000" dirty="0"/>
              <a:t> accessor, it is known as an </a:t>
            </a:r>
            <a:r>
              <a:rPr lang="en-US" sz="2000" dirty="0" err="1"/>
              <a:t>init</a:t>
            </a:r>
            <a:r>
              <a:rPr lang="en-US" sz="2000" dirty="0"/>
              <a:t>-only property.</a:t>
            </a:r>
          </a:p>
          <a:p>
            <a:r>
              <a:rPr lang="en-US" sz="2000" dirty="0"/>
              <a:t>An </a:t>
            </a:r>
            <a:r>
              <a:rPr lang="en-US" sz="2000" dirty="0" err="1">
                <a:latin typeface="Cascadia Code" panose="020B0609020000020004" pitchFamily="49" charset="0"/>
                <a:cs typeface="Cascadia Code" panose="020B0609020000020004" pitchFamily="49" charset="0"/>
              </a:rPr>
              <a:t>init</a:t>
            </a:r>
            <a:r>
              <a:rPr lang="en-US" sz="2000" dirty="0"/>
              <a:t> accessor is like a </a:t>
            </a:r>
            <a:r>
              <a:rPr lang="en-US" sz="2000" dirty="0">
                <a:latin typeface="Cascadia Code" panose="020B0609020000020004" pitchFamily="49" charset="0"/>
                <a:cs typeface="Cascadia Code" panose="020B0609020000020004" pitchFamily="49" charset="0"/>
              </a:rPr>
              <a:t>set</a:t>
            </a:r>
            <a:r>
              <a:rPr lang="en-US" sz="2000" dirty="0"/>
              <a:t> accessor, but it allows a property to be assigned a value only during the construction phase of the object. </a:t>
            </a:r>
          </a:p>
          <a:p>
            <a:r>
              <a:rPr lang="en-US" sz="2000" dirty="0"/>
              <a:t>This means an </a:t>
            </a:r>
            <a:r>
              <a:rPr lang="en-US" sz="2000" dirty="0" err="1"/>
              <a:t>init</a:t>
            </a:r>
            <a:r>
              <a:rPr lang="en-US" sz="2000" dirty="0"/>
              <a:t>-only  property can be initialized</a:t>
            </a:r>
          </a:p>
          <a:p>
            <a:pPr lvl="1"/>
            <a:r>
              <a:rPr lang="en-US" sz="2000" dirty="0"/>
              <a:t>in its declaration statement</a:t>
            </a:r>
          </a:p>
          <a:p>
            <a:pPr lvl="1"/>
            <a:r>
              <a:rPr lang="en-US" sz="2000" dirty="0"/>
              <a:t>by a constructor</a:t>
            </a:r>
          </a:p>
          <a:p>
            <a:pPr lvl="1"/>
            <a:r>
              <a:rPr lang="en-US" sz="2000" dirty="0"/>
              <a:t>by an object initializer. </a:t>
            </a:r>
          </a:p>
        </p:txBody>
      </p:sp>
    </p:spTree>
    <p:extLst>
      <p:ext uri="{BB962C8B-B14F-4D97-AF65-F5344CB8AC3E}">
        <p14:creationId xmlns:p14="http://schemas.microsoft.com/office/powerpoint/2010/main" val="535825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9D8-563C-EAD0-A0E3-5C3A6C622862}"/>
              </a:ext>
            </a:extLst>
          </p:cNvPr>
          <p:cNvSpPr>
            <a:spLocks noGrp="1"/>
          </p:cNvSpPr>
          <p:nvPr>
            <p:ph type="title"/>
          </p:nvPr>
        </p:nvSpPr>
        <p:spPr/>
        <p:txBody>
          <a:bodyPr/>
          <a:lstStyle/>
          <a:p>
            <a:r>
              <a:rPr lang="en-US" dirty="0"/>
              <a:t>Using </a:t>
            </a:r>
            <a:r>
              <a:rPr lang="en-US" dirty="0" err="1">
                <a:latin typeface="Cascadia Code" panose="020B0609020000020004" pitchFamily="49" charset="0"/>
                <a:cs typeface="Cascadia Code" panose="020B0609020000020004" pitchFamily="49" charset="0"/>
              </a:rPr>
              <a:t>init</a:t>
            </a:r>
            <a:r>
              <a:rPr lang="en-US" dirty="0"/>
              <a:t> With Fully Defined Properties</a:t>
            </a:r>
            <a:endParaRPr lang="en-US" b="0" dirty="0"/>
          </a:p>
        </p:txBody>
      </p:sp>
      <p:sp>
        <p:nvSpPr>
          <p:cNvPr id="3" name="Text Placeholder 2">
            <a:extLst>
              <a:ext uri="{FF2B5EF4-FFF2-40B4-BE49-F238E27FC236}">
                <a16:creationId xmlns:a16="http://schemas.microsoft.com/office/drawing/2014/main" id="{DD8B179B-BC17-FC08-6569-9D28E3D17543}"/>
              </a:ext>
            </a:extLst>
          </p:cNvPr>
          <p:cNvSpPr>
            <a:spLocks noGrp="1"/>
          </p:cNvSpPr>
          <p:nvPr>
            <p:ph type="body" idx="1"/>
          </p:nvPr>
        </p:nvSpPr>
        <p:spPr>
          <a:xfrm>
            <a:off x="457200" y="1600201"/>
            <a:ext cx="8229600" cy="994144"/>
          </a:xfrm>
        </p:spPr>
        <p:txBody>
          <a:bodyPr/>
          <a:lstStyle/>
          <a:p>
            <a:r>
              <a:rPr lang="en-US" sz="2400" dirty="0"/>
              <a:t>You can use the </a:t>
            </a:r>
            <a:r>
              <a:rPr lang="en-US" sz="2400" dirty="0" err="1">
                <a:latin typeface="Cascadia Code" panose="020B0609020000020004" pitchFamily="49" charset="0"/>
                <a:cs typeface="Cascadia Code" panose="020B0609020000020004" pitchFamily="49" charset="0"/>
              </a:rPr>
              <a:t>init</a:t>
            </a:r>
            <a:r>
              <a:rPr lang="en-US" sz="2400" dirty="0"/>
              <a:t> accessor with fully-defined properties. Simply substitute the word </a:t>
            </a:r>
            <a:r>
              <a:rPr lang="en-US" sz="2400" dirty="0" err="1">
                <a:latin typeface="Cascadia Code" panose="020B0609020000020004" pitchFamily="49" charset="0"/>
                <a:cs typeface="Cascadia Code" panose="020B0609020000020004" pitchFamily="49" charset="0"/>
              </a:rPr>
              <a:t>init</a:t>
            </a:r>
            <a:r>
              <a:rPr lang="en-US" sz="2400" dirty="0"/>
              <a:t> for </a:t>
            </a:r>
            <a:r>
              <a:rPr lang="en-US" sz="2400" dirty="0">
                <a:latin typeface="Cascadia Code" panose="020B0609020000020004" pitchFamily="49" charset="0"/>
                <a:cs typeface="Cascadia Code" panose="020B0609020000020004" pitchFamily="49" charset="0"/>
              </a:rPr>
              <a:t>set</a:t>
            </a:r>
            <a:r>
              <a:rPr lang="en-US" sz="2400" dirty="0"/>
              <a:t>.</a:t>
            </a:r>
          </a:p>
        </p:txBody>
      </p:sp>
    </p:spTree>
    <p:extLst>
      <p:ext uri="{BB962C8B-B14F-4D97-AF65-F5344CB8AC3E}">
        <p14:creationId xmlns:p14="http://schemas.microsoft.com/office/powerpoint/2010/main" val="4064233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9D8-563C-EAD0-A0E3-5C3A6C622862}"/>
              </a:ext>
            </a:extLst>
          </p:cNvPr>
          <p:cNvSpPr>
            <a:spLocks noGrp="1"/>
          </p:cNvSpPr>
          <p:nvPr>
            <p:ph type="title"/>
          </p:nvPr>
        </p:nvSpPr>
        <p:spPr/>
        <p:txBody>
          <a:bodyPr/>
          <a:lstStyle/>
          <a:p>
            <a:r>
              <a:rPr lang="en-US" dirty="0"/>
              <a:t>Using </a:t>
            </a:r>
            <a:r>
              <a:rPr lang="en-US" dirty="0" err="1">
                <a:latin typeface="Cascadia Code" panose="020B0609020000020004" pitchFamily="49" charset="0"/>
                <a:cs typeface="Cascadia Code" panose="020B0609020000020004" pitchFamily="49" charset="0"/>
              </a:rPr>
              <a:t>init</a:t>
            </a:r>
            <a:r>
              <a:rPr lang="en-US" dirty="0"/>
              <a:t> With Fully Defined Properties </a:t>
            </a:r>
            <a:endParaRPr lang="en-US" b="0" dirty="0"/>
          </a:p>
        </p:txBody>
      </p:sp>
      <p:sp>
        <p:nvSpPr>
          <p:cNvPr id="3" name="Text Placeholder 2">
            <a:extLst>
              <a:ext uri="{FF2B5EF4-FFF2-40B4-BE49-F238E27FC236}">
                <a16:creationId xmlns:a16="http://schemas.microsoft.com/office/drawing/2014/main" id="{DD8B179B-BC17-FC08-6569-9D28E3D17543}"/>
              </a:ext>
            </a:extLst>
          </p:cNvPr>
          <p:cNvSpPr>
            <a:spLocks noGrp="1"/>
          </p:cNvSpPr>
          <p:nvPr>
            <p:ph type="body" idx="1"/>
          </p:nvPr>
        </p:nvSpPr>
        <p:spPr>
          <a:xfrm>
            <a:off x="457200" y="1403500"/>
            <a:ext cx="8229600" cy="680482"/>
          </a:xfrm>
        </p:spPr>
        <p:txBody>
          <a:bodyPr/>
          <a:lstStyle/>
          <a:p>
            <a:r>
              <a:rPr lang="en-US" sz="2000" dirty="0"/>
              <a:t>Example:</a:t>
            </a:r>
          </a:p>
        </p:txBody>
      </p:sp>
      <p:sp>
        <p:nvSpPr>
          <p:cNvPr id="4" name="TextBox 3">
            <a:extLst>
              <a:ext uri="{FF2B5EF4-FFF2-40B4-BE49-F238E27FC236}">
                <a16:creationId xmlns:a16="http://schemas.microsoft.com/office/drawing/2014/main" id="{FF64CA33-3F47-C5A8-4CB8-228F2E4FA4CE}"/>
              </a:ext>
            </a:extLst>
          </p:cNvPr>
          <p:cNvSpPr txBox="1"/>
          <p:nvPr/>
        </p:nvSpPr>
        <p:spPr>
          <a:xfrm>
            <a:off x="2717631" y="1379650"/>
            <a:ext cx="4729543" cy="5262979"/>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class Pet</a:t>
            </a: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 Backing field for the Name property</a:t>
            </a:r>
          </a:p>
          <a:p>
            <a:r>
              <a:rPr lang="en-US" dirty="0">
                <a:latin typeface="Cascadia Code" panose="020B0609020000020004" pitchFamily="49" charset="0"/>
                <a:cs typeface="Cascadia Code" panose="020B0609020000020004" pitchFamily="49" charset="0"/>
              </a:rPr>
              <a:t>   private </a:t>
            </a:r>
            <a:r>
              <a:rPr lang="en-US" dirty="0" err="1">
                <a:latin typeface="Cascadia Code" panose="020B0609020000020004" pitchFamily="49" charset="0"/>
                <a:cs typeface="Cascadia Code" panose="020B0609020000020004" pitchFamily="49" charset="0"/>
              </a:rPr>
              <a:t>readonly</a:t>
            </a:r>
            <a:r>
              <a:rPr lang="en-US" dirty="0">
                <a:latin typeface="Cascadia Code" panose="020B0609020000020004" pitchFamily="49" charset="0"/>
                <a:cs typeface="Cascadia Code" panose="020B0609020000020004" pitchFamily="49" charset="0"/>
              </a:rPr>
              <a:t> string _name;</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 Constructor</a:t>
            </a:r>
          </a:p>
          <a:p>
            <a:r>
              <a:rPr lang="en-US" dirty="0">
                <a:latin typeface="Cascadia Code" panose="020B0609020000020004" pitchFamily="49" charset="0"/>
                <a:cs typeface="Cascadia Code" panose="020B0609020000020004" pitchFamily="49" charset="0"/>
              </a:rPr>
              <a:t>   public Pet()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Name = "";</a:t>
            </a:r>
          </a:p>
          <a:p>
            <a:r>
              <a:rPr lang="en-US" dirty="0">
                <a:latin typeface="Cascadia Code" panose="020B0609020000020004" pitchFamily="49" charset="0"/>
                <a:cs typeface="Cascadia Code" panose="020B0609020000020004" pitchFamily="49" charset="0"/>
              </a:rPr>
              <a:t>   }</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 Name property</a:t>
            </a:r>
          </a:p>
          <a:p>
            <a:r>
              <a:rPr lang="en-US" dirty="0">
                <a:latin typeface="Cascadia Code" panose="020B0609020000020004" pitchFamily="49" charset="0"/>
                <a:cs typeface="Cascadia Code" panose="020B0609020000020004" pitchFamily="49" charset="0"/>
              </a:rPr>
              <a:t>   public string Name</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get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return _name;</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init</a:t>
            </a:r>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_name = value;</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   </a:t>
            </a:r>
          </a:p>
          <a:p>
            <a:r>
              <a:rPr lang="en-US"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4048817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9D8-563C-EAD0-A0E3-5C3A6C622862}"/>
              </a:ext>
            </a:extLst>
          </p:cNvPr>
          <p:cNvSpPr>
            <a:spLocks noGrp="1"/>
          </p:cNvSpPr>
          <p:nvPr>
            <p:ph type="title"/>
          </p:nvPr>
        </p:nvSpPr>
        <p:spPr/>
        <p:txBody>
          <a:bodyPr/>
          <a:lstStyle/>
          <a:p>
            <a:r>
              <a:rPr lang="en-US" dirty="0"/>
              <a:t>Mutable and Immutable Classes</a:t>
            </a:r>
            <a:endParaRPr lang="en-US" b="0" dirty="0"/>
          </a:p>
        </p:txBody>
      </p:sp>
      <p:sp>
        <p:nvSpPr>
          <p:cNvPr id="3" name="Text Placeholder 2">
            <a:extLst>
              <a:ext uri="{FF2B5EF4-FFF2-40B4-BE49-F238E27FC236}">
                <a16:creationId xmlns:a16="http://schemas.microsoft.com/office/drawing/2014/main" id="{DD8B179B-BC17-FC08-6569-9D28E3D17543}"/>
              </a:ext>
            </a:extLst>
          </p:cNvPr>
          <p:cNvSpPr>
            <a:spLocks noGrp="1"/>
          </p:cNvSpPr>
          <p:nvPr>
            <p:ph type="body" idx="1"/>
          </p:nvPr>
        </p:nvSpPr>
        <p:spPr>
          <a:xfrm>
            <a:off x="457200" y="1403499"/>
            <a:ext cx="8229600" cy="4795281"/>
          </a:xfrm>
        </p:spPr>
        <p:txBody>
          <a:bodyPr/>
          <a:lstStyle/>
          <a:p>
            <a:r>
              <a:rPr lang="en-US" sz="2000" dirty="0"/>
              <a:t>A class that allows its fields and/or properties to be changed is known as a mutable class. </a:t>
            </a:r>
          </a:p>
          <a:p>
            <a:r>
              <a:rPr lang="en-US" sz="2000" dirty="0"/>
              <a:t>A mutable object is an instance of a mutable class.</a:t>
            </a:r>
          </a:p>
          <a:p>
            <a:pPr eaLnBrk="1" hangingPunct="1">
              <a:lnSpc>
                <a:spcPct val="90000"/>
              </a:lnSpc>
            </a:pPr>
            <a:r>
              <a:rPr lang="en-US" altLang="en-US" sz="2000" dirty="0"/>
              <a:t>An immutable class is a class that does not allow its fields </a:t>
            </a:r>
            <a:r>
              <a:rPr lang="en-US" sz="2000" dirty="0"/>
              <a:t>and/or properties </a:t>
            </a:r>
            <a:r>
              <a:rPr lang="en-US" altLang="en-US" sz="2000" dirty="0"/>
              <a:t>to be changed once they are initialized with values. </a:t>
            </a:r>
          </a:p>
          <a:p>
            <a:pPr eaLnBrk="1" hangingPunct="1">
              <a:lnSpc>
                <a:spcPct val="90000"/>
              </a:lnSpc>
            </a:pPr>
            <a:r>
              <a:rPr lang="en-US" altLang="en-US" sz="2000" dirty="0"/>
              <a:t>An immutable object is an instance of an immutable class. </a:t>
            </a:r>
          </a:p>
          <a:p>
            <a:pPr eaLnBrk="1" hangingPunct="1">
              <a:lnSpc>
                <a:spcPct val="90000"/>
              </a:lnSpc>
            </a:pPr>
            <a:r>
              <a:rPr lang="en-US" altLang="en-US" sz="2000" dirty="0"/>
              <a:t>The internal state of an immutable object cannot be changed once the object is created. </a:t>
            </a:r>
          </a:p>
          <a:p>
            <a:endParaRPr lang="en-US" sz="2000" dirty="0"/>
          </a:p>
        </p:txBody>
      </p:sp>
    </p:spTree>
    <p:extLst>
      <p:ext uri="{BB962C8B-B14F-4D97-AF65-F5344CB8AC3E}">
        <p14:creationId xmlns:p14="http://schemas.microsoft.com/office/powerpoint/2010/main" val="1960063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9D8-563C-EAD0-A0E3-5C3A6C622862}"/>
              </a:ext>
            </a:extLst>
          </p:cNvPr>
          <p:cNvSpPr>
            <a:spLocks noGrp="1"/>
          </p:cNvSpPr>
          <p:nvPr>
            <p:ph type="title"/>
          </p:nvPr>
        </p:nvSpPr>
        <p:spPr/>
        <p:txBody>
          <a:bodyPr/>
          <a:lstStyle/>
          <a:p>
            <a:r>
              <a:rPr lang="en-US" dirty="0"/>
              <a:t>Some Benefits of Immutable Classes</a:t>
            </a:r>
            <a:endParaRPr lang="en-US" b="0" dirty="0"/>
          </a:p>
        </p:txBody>
      </p:sp>
      <p:sp>
        <p:nvSpPr>
          <p:cNvPr id="3" name="Text Placeholder 2">
            <a:extLst>
              <a:ext uri="{FF2B5EF4-FFF2-40B4-BE49-F238E27FC236}">
                <a16:creationId xmlns:a16="http://schemas.microsoft.com/office/drawing/2014/main" id="{DD8B179B-BC17-FC08-6569-9D28E3D17543}"/>
              </a:ext>
            </a:extLst>
          </p:cNvPr>
          <p:cNvSpPr>
            <a:spLocks noGrp="1"/>
          </p:cNvSpPr>
          <p:nvPr>
            <p:ph type="body" idx="1"/>
          </p:nvPr>
        </p:nvSpPr>
        <p:spPr>
          <a:xfrm>
            <a:off x="457200" y="1403499"/>
            <a:ext cx="8229600" cy="4795281"/>
          </a:xfrm>
        </p:spPr>
        <p:txBody>
          <a:bodyPr/>
          <a:lstStyle/>
          <a:p>
            <a:r>
              <a:rPr lang="en-US" sz="2400" dirty="0"/>
              <a:t>Immutable classes are simple to design and easy to understand. </a:t>
            </a:r>
          </a:p>
          <a:p>
            <a:r>
              <a:rPr lang="en-US" sz="2400" dirty="0"/>
              <a:t>Because the internal state of an immutable object never changes, it is easier to debug the code that uses the object.</a:t>
            </a:r>
          </a:p>
          <a:p>
            <a:r>
              <a:rPr lang="en-US" sz="2400" dirty="0"/>
              <a:t>It is safe to have multiple variables referencing an immutable object.</a:t>
            </a:r>
          </a:p>
          <a:p>
            <a:pPr marL="0" indent="0">
              <a:buNone/>
            </a:pPr>
            <a:endParaRPr lang="en-US" sz="2400" dirty="0"/>
          </a:p>
        </p:txBody>
      </p:sp>
    </p:spTree>
    <p:extLst>
      <p:ext uri="{BB962C8B-B14F-4D97-AF65-F5344CB8AC3E}">
        <p14:creationId xmlns:p14="http://schemas.microsoft.com/office/powerpoint/2010/main" val="505833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9D8-563C-EAD0-A0E3-5C3A6C622862}"/>
              </a:ext>
            </a:extLst>
          </p:cNvPr>
          <p:cNvSpPr>
            <a:spLocks noGrp="1"/>
          </p:cNvSpPr>
          <p:nvPr>
            <p:ph type="title"/>
          </p:nvPr>
        </p:nvSpPr>
        <p:spPr/>
        <p:txBody>
          <a:bodyPr/>
          <a:lstStyle/>
          <a:p>
            <a:r>
              <a:rPr lang="en-US" dirty="0"/>
              <a:t>Guidelines for Creating Immutable Classes</a:t>
            </a:r>
            <a:endParaRPr lang="en-US" b="0" dirty="0"/>
          </a:p>
        </p:txBody>
      </p:sp>
      <p:sp>
        <p:nvSpPr>
          <p:cNvPr id="3" name="Text Placeholder 2">
            <a:extLst>
              <a:ext uri="{FF2B5EF4-FFF2-40B4-BE49-F238E27FC236}">
                <a16:creationId xmlns:a16="http://schemas.microsoft.com/office/drawing/2014/main" id="{DD8B179B-BC17-FC08-6569-9D28E3D17543}"/>
              </a:ext>
            </a:extLst>
          </p:cNvPr>
          <p:cNvSpPr>
            <a:spLocks noGrp="1"/>
          </p:cNvSpPr>
          <p:nvPr>
            <p:ph type="body" idx="1"/>
          </p:nvPr>
        </p:nvSpPr>
        <p:spPr>
          <a:xfrm>
            <a:off x="457200" y="1403499"/>
            <a:ext cx="8229600" cy="4795281"/>
          </a:xfrm>
        </p:spPr>
        <p:txBody>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All properties should be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init</a:t>
            </a:r>
            <a:r>
              <a:rPr lang="en-US" sz="2000" dirty="0">
                <a:effectLst/>
                <a:latin typeface="Calibri" panose="020F0502020204030204" pitchFamily="34" charset="0"/>
                <a:ea typeface="Calibri" panose="020F0502020204030204" pitchFamily="34" charset="0"/>
                <a:cs typeface="Times New Roman" panose="02020603050405020304" pitchFamily="18" charset="0"/>
              </a:rPr>
              <a:t>-only or read-only.</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All fields should be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readonly</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I</a:t>
            </a:r>
            <a:r>
              <a:rPr lang="en-US" sz="2000" dirty="0">
                <a:effectLst/>
                <a:latin typeface="Calibri" panose="020F0502020204030204" pitchFamily="34" charset="0"/>
                <a:ea typeface="Calibri" panose="020F0502020204030204" pitchFamily="34" charset="0"/>
                <a:cs typeface="Times New Roman" panose="02020603050405020304" pitchFamily="18" charset="0"/>
              </a:rPr>
              <a:t>nitialize all fields and properties.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class should not have a method or </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get</a:t>
            </a:r>
            <a:r>
              <a:rPr lang="en-US" sz="2000" dirty="0">
                <a:effectLst/>
                <a:latin typeface="Calibri" panose="020F0502020204030204" pitchFamily="34" charset="0"/>
                <a:ea typeface="Calibri" panose="020F0502020204030204" pitchFamily="34" charset="0"/>
                <a:cs typeface="Times New Roman" panose="02020603050405020304" pitchFamily="18" charset="0"/>
              </a:rPr>
              <a:t> accessor that returns a reference to a mutable field or property. Instead, the method or </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get</a:t>
            </a:r>
            <a:r>
              <a:rPr lang="en-US" sz="2000" dirty="0">
                <a:effectLst/>
                <a:latin typeface="Calibri" panose="020F0502020204030204" pitchFamily="34" charset="0"/>
                <a:ea typeface="Calibri" panose="020F0502020204030204" pitchFamily="34" charset="0"/>
                <a:cs typeface="Times New Roman" panose="02020603050405020304" pitchFamily="18" charset="0"/>
              </a:rPr>
              <a:t> accessor should make a copy of the mutable field or property and return a reference to the copy.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If a constructor, or any other method in the class, accepts a reference to a mutable object, that reference should not be assigned to a field or property. Instead, the constructor or method should make a copy of the mutable object and store a reference to the copy.</a:t>
            </a:r>
          </a:p>
        </p:txBody>
      </p:sp>
    </p:spTree>
    <p:extLst>
      <p:ext uri="{BB962C8B-B14F-4D97-AF65-F5344CB8AC3E}">
        <p14:creationId xmlns:p14="http://schemas.microsoft.com/office/powerpoint/2010/main" val="396067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7773-3FFE-8FC3-2B5F-1AD1DB6A606A}"/>
              </a:ext>
            </a:extLst>
          </p:cNvPr>
          <p:cNvSpPr>
            <a:spLocks noGrp="1"/>
          </p:cNvSpPr>
          <p:nvPr>
            <p:ph type="title"/>
          </p:nvPr>
        </p:nvSpPr>
        <p:spPr/>
        <p:txBody>
          <a:bodyPr/>
          <a:lstStyle/>
          <a:p>
            <a:r>
              <a:rPr lang="en-US" dirty="0"/>
              <a:t>Immutable Class Examples </a:t>
            </a:r>
            <a:r>
              <a:rPr kumimoji="0" lang="en-US" sz="2800" b="0" i="0" u="none" strike="noStrike" kern="0" cap="none" spc="0" normalizeH="0" baseline="0" noProof="0" dirty="0">
                <a:ln>
                  <a:noFill/>
                </a:ln>
                <a:solidFill>
                  <a:srgbClr val="007FA3"/>
                </a:solidFill>
                <a:effectLst/>
                <a:uLnTx/>
                <a:uFillTx/>
                <a:latin typeface="Times New Roman"/>
                <a:cs typeface="Times New Roman"/>
                <a:sym typeface="Times New Roman"/>
              </a:rPr>
              <a:t>(1 of 4)</a:t>
            </a:r>
            <a:endParaRPr lang="en-US" dirty="0"/>
          </a:p>
        </p:txBody>
      </p:sp>
      <p:sp>
        <p:nvSpPr>
          <p:cNvPr id="4" name="TextBox 3">
            <a:extLst>
              <a:ext uri="{FF2B5EF4-FFF2-40B4-BE49-F238E27FC236}">
                <a16:creationId xmlns:a16="http://schemas.microsoft.com/office/drawing/2014/main" id="{3D2EDAF2-8AC0-03E6-84C4-23A984F7FA24}"/>
              </a:ext>
            </a:extLst>
          </p:cNvPr>
          <p:cNvSpPr txBox="1"/>
          <p:nvPr/>
        </p:nvSpPr>
        <p:spPr>
          <a:xfrm>
            <a:off x="627321" y="1679944"/>
            <a:ext cx="7910623" cy="3693319"/>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Contact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Constructor</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Contact(string name, string email)</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Name = name;</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Email = email;</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Properties</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Name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Email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662423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7773-3FFE-8FC3-2B5F-1AD1DB6A606A}"/>
              </a:ext>
            </a:extLst>
          </p:cNvPr>
          <p:cNvSpPr>
            <a:spLocks noGrp="1"/>
          </p:cNvSpPr>
          <p:nvPr>
            <p:ph type="title"/>
          </p:nvPr>
        </p:nvSpPr>
        <p:spPr/>
        <p:txBody>
          <a:bodyPr/>
          <a:lstStyle/>
          <a:p>
            <a:r>
              <a:rPr lang="en-US" dirty="0"/>
              <a:t>Immutable Class Examples </a:t>
            </a:r>
            <a:r>
              <a:rPr kumimoji="0" lang="en-US" sz="2800" b="0" i="0" u="none" strike="noStrike" kern="0" cap="none" spc="0" normalizeH="0" baseline="0" noProof="0" dirty="0">
                <a:ln>
                  <a:noFill/>
                </a:ln>
                <a:solidFill>
                  <a:srgbClr val="007FA3"/>
                </a:solidFill>
                <a:effectLst/>
                <a:uLnTx/>
                <a:uFillTx/>
                <a:latin typeface="Times New Roman"/>
                <a:cs typeface="Times New Roman"/>
                <a:sym typeface="Times New Roman"/>
              </a:rPr>
              <a:t>(2 of 4)</a:t>
            </a:r>
            <a:endParaRPr lang="en-US" dirty="0"/>
          </a:p>
        </p:txBody>
      </p:sp>
      <p:sp>
        <p:nvSpPr>
          <p:cNvPr id="4" name="TextBox 3">
            <a:extLst>
              <a:ext uri="{FF2B5EF4-FFF2-40B4-BE49-F238E27FC236}">
                <a16:creationId xmlns:a16="http://schemas.microsoft.com/office/drawing/2014/main" id="{3D2EDAF2-8AC0-03E6-84C4-23A984F7FA24}"/>
              </a:ext>
            </a:extLst>
          </p:cNvPr>
          <p:cNvSpPr txBox="1"/>
          <p:nvPr/>
        </p:nvSpPr>
        <p:spPr>
          <a:xfrm>
            <a:off x="627321" y="1605513"/>
            <a:ext cx="7910623" cy="4985980"/>
          </a:xfrm>
          <a:prstGeom prst="rect">
            <a:avLst/>
          </a:prstGeom>
          <a:noFill/>
        </p:spPr>
        <p:txBody>
          <a:bodyPr wrap="square" rtlCol="0">
            <a:spAutoFit/>
          </a:bodyPr>
          <a:lstStyle/>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Circle</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private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readonly</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double radius;</a:t>
            </a:r>
          </a:p>
          <a:p>
            <a:pPr marL="0" marR="0">
              <a:spcBef>
                <a:spcPts val="0"/>
              </a:spcBef>
              <a:spcAft>
                <a:spcPts val="0"/>
              </a:spcAft>
            </a:pPr>
            <a:endPar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Circle(double r)</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radius = r;</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endPar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double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getRadius</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return radius;</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endPar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double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getDiameter</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return radius * 2;</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424829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7773-3FFE-8FC3-2B5F-1AD1DB6A606A}"/>
              </a:ext>
            </a:extLst>
          </p:cNvPr>
          <p:cNvSpPr>
            <a:spLocks noGrp="1"/>
          </p:cNvSpPr>
          <p:nvPr>
            <p:ph type="title"/>
          </p:nvPr>
        </p:nvSpPr>
        <p:spPr/>
        <p:txBody>
          <a:bodyPr/>
          <a:lstStyle/>
          <a:p>
            <a:r>
              <a:rPr lang="en-US" dirty="0"/>
              <a:t>Immutable Class Examples </a:t>
            </a:r>
            <a:r>
              <a:rPr kumimoji="0" lang="en-US" sz="2800" b="0" i="0" u="none" strike="noStrike" kern="0" cap="none" spc="0" normalizeH="0" baseline="0" noProof="0" dirty="0">
                <a:ln>
                  <a:noFill/>
                </a:ln>
                <a:solidFill>
                  <a:srgbClr val="007FA3"/>
                </a:solidFill>
                <a:effectLst/>
                <a:uLnTx/>
                <a:uFillTx/>
                <a:latin typeface="Times New Roman"/>
                <a:cs typeface="Times New Roman"/>
                <a:sym typeface="Times New Roman"/>
              </a:rPr>
              <a:t>(3 of 4)</a:t>
            </a:r>
            <a:endParaRPr lang="en-US" dirty="0"/>
          </a:p>
        </p:txBody>
      </p:sp>
      <p:sp>
        <p:nvSpPr>
          <p:cNvPr id="4" name="TextBox 3">
            <a:extLst>
              <a:ext uri="{FF2B5EF4-FFF2-40B4-BE49-F238E27FC236}">
                <a16:creationId xmlns:a16="http://schemas.microsoft.com/office/drawing/2014/main" id="{3D2EDAF2-8AC0-03E6-84C4-23A984F7FA24}"/>
              </a:ext>
            </a:extLst>
          </p:cNvPr>
          <p:cNvSpPr txBox="1"/>
          <p:nvPr/>
        </p:nvSpPr>
        <p:spPr>
          <a:xfrm>
            <a:off x="627321" y="1605513"/>
            <a:ext cx="7910623" cy="4278094"/>
          </a:xfrm>
          <a:prstGeom prst="rect">
            <a:avLst/>
          </a:prstGeom>
          <a:noFill/>
        </p:spPr>
        <p:txBody>
          <a:bodyPr wrap="square" rtlCol="0">
            <a:spAutoFit/>
          </a:bodyPr>
          <a:lstStyle/>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Pet</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Backing field for the Name property.</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private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readonly</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string _name;</a:t>
            </a:r>
          </a:p>
          <a:p>
            <a:pPr marL="0" marR="0">
              <a:spcBef>
                <a:spcPts val="0"/>
              </a:spcBef>
              <a:spcAft>
                <a:spcPts val="0"/>
              </a:spcAft>
            </a:pPr>
            <a:endPar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Constructor</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Pet(string n)</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_name = n;</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endPar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Name property</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Name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get { return _name;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295023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Sample Code</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201"/>
            <a:ext cx="8229600" cy="635000"/>
          </a:xfrm>
        </p:spPr>
        <p:txBody>
          <a:bodyPr/>
          <a:lstStyle/>
          <a:p>
            <a:r>
              <a:rPr lang="en-US" sz="2400" dirty="0"/>
              <a:t>The following statement calls the </a:t>
            </a:r>
            <a:r>
              <a:rPr lang="en-US" sz="2400" dirty="0" err="1">
                <a:latin typeface="Cascadia Code" panose="020B0609020000020004" pitchFamily="49" charset="0"/>
                <a:cs typeface="Cascadia Code" panose="020B0609020000020004" pitchFamily="49" charset="0"/>
              </a:rPr>
              <a:t>GetSampleContact</a:t>
            </a:r>
            <a:r>
              <a:rPr lang="en-US" sz="2400" dirty="0"/>
              <a:t> method. The reference that is returned from the method is assigned to the </a:t>
            </a:r>
            <a:r>
              <a:rPr lang="en-US" sz="2400" dirty="0" err="1">
                <a:latin typeface="Cascadia Code" panose="020B0609020000020004" pitchFamily="49" charset="0"/>
                <a:cs typeface="Cascadia Code" panose="020B0609020000020004" pitchFamily="49" charset="0"/>
              </a:rPr>
              <a:t>sampleContact</a:t>
            </a:r>
            <a:r>
              <a:rPr lang="en-US" sz="2400" dirty="0"/>
              <a:t> variable.</a:t>
            </a:r>
          </a:p>
        </p:txBody>
      </p:sp>
      <p:sp>
        <p:nvSpPr>
          <p:cNvPr id="4" name="TextBox 3">
            <a:extLst>
              <a:ext uri="{FF2B5EF4-FFF2-40B4-BE49-F238E27FC236}">
                <a16:creationId xmlns:a16="http://schemas.microsoft.com/office/drawing/2014/main" id="{35F40A60-B7EB-FBD7-D281-DC0F5CCE31A4}"/>
              </a:ext>
            </a:extLst>
          </p:cNvPr>
          <p:cNvSpPr txBox="1"/>
          <p:nvPr/>
        </p:nvSpPr>
        <p:spPr>
          <a:xfrm>
            <a:off x="907472" y="3336704"/>
            <a:ext cx="7329055" cy="461665"/>
          </a:xfrm>
          <a:prstGeom prst="rect">
            <a:avLst/>
          </a:prstGeom>
          <a:noFill/>
        </p:spPr>
        <p:txBody>
          <a:bodyPr wrap="square" rtlCol="0">
            <a:spAutoFit/>
          </a:bodyPr>
          <a:lstStyle/>
          <a:p>
            <a:pPr marL="0" marR="0">
              <a:spcBef>
                <a:spcPts val="0"/>
              </a:spcBef>
              <a:spcAft>
                <a:spcPts val="0"/>
              </a:spcAft>
            </a:pPr>
            <a:r>
              <a:rPr lang="en-US" sz="24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var </a:t>
            </a:r>
            <a:r>
              <a:rPr lang="en-US" sz="24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sampleContact</a:t>
            </a:r>
            <a:r>
              <a:rPr lang="en-US" sz="24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t>
            </a:r>
            <a:r>
              <a:rPr lang="en-US" sz="24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GetSampleContact</a:t>
            </a:r>
            <a:r>
              <a:rPr lang="en-US" sz="24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2400" dirty="0">
              <a:effectLst/>
              <a:latin typeface="Cascadia Code" panose="020B0609020000020004" pitchFamily="49" charset="0"/>
              <a:ea typeface="Calibri" panose="020F0502020204030204" pitchFamily="34" charset="0"/>
              <a:cs typeface="Cascadia Code" panose="020B0609020000020004" pitchFamily="49" charset="0"/>
            </a:endParaRPr>
          </a:p>
        </p:txBody>
      </p:sp>
      <p:pic>
        <p:nvPicPr>
          <p:cNvPr id="5" name="Picture 4" descr="The method definition for the Get Sample Contact method is shown. A separate line of code that calls the Get Sample Contact method is also shown. The line of code reads var sample contact equals Get Sample Contact left parenthesis right parenthesis semicolon. An arrow from the get sample contace method points to the sample contact variable indicating that a reference is returned from the get sample contact method and assigned to the sample contact variable. The reference points to a contact object containing the name Jane Doe and the email address jane at example dot com.">
            <a:extLst>
              <a:ext uri="{FF2B5EF4-FFF2-40B4-BE49-F238E27FC236}">
                <a16:creationId xmlns:a16="http://schemas.microsoft.com/office/drawing/2014/main" id="{9570E7D7-0B1B-E4AA-BFC6-FE1DD143CE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203" y="4358175"/>
            <a:ext cx="8566336" cy="1654694"/>
          </a:xfrm>
          <a:prstGeom prst="rect">
            <a:avLst/>
          </a:prstGeom>
        </p:spPr>
      </p:pic>
    </p:spTree>
    <p:extLst>
      <p:ext uri="{BB962C8B-B14F-4D97-AF65-F5344CB8AC3E}">
        <p14:creationId xmlns:p14="http://schemas.microsoft.com/office/powerpoint/2010/main" val="1833545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7773-3FFE-8FC3-2B5F-1AD1DB6A606A}"/>
              </a:ext>
            </a:extLst>
          </p:cNvPr>
          <p:cNvSpPr>
            <a:spLocks noGrp="1"/>
          </p:cNvSpPr>
          <p:nvPr>
            <p:ph type="title"/>
          </p:nvPr>
        </p:nvSpPr>
        <p:spPr/>
        <p:txBody>
          <a:bodyPr/>
          <a:lstStyle/>
          <a:p>
            <a:r>
              <a:rPr lang="en-US" dirty="0"/>
              <a:t>Immutable Class Examples </a:t>
            </a:r>
            <a:r>
              <a:rPr lang="en-US" sz="2800" b="0" dirty="0"/>
              <a:t>(4 of 4)</a:t>
            </a:r>
            <a:endParaRPr lang="en-US" b="0" dirty="0"/>
          </a:p>
        </p:txBody>
      </p:sp>
      <p:sp>
        <p:nvSpPr>
          <p:cNvPr id="4" name="TextBox 3">
            <a:extLst>
              <a:ext uri="{FF2B5EF4-FFF2-40B4-BE49-F238E27FC236}">
                <a16:creationId xmlns:a16="http://schemas.microsoft.com/office/drawing/2014/main" id="{3D2EDAF2-8AC0-03E6-84C4-23A984F7FA24}"/>
              </a:ext>
            </a:extLst>
          </p:cNvPr>
          <p:cNvSpPr txBox="1"/>
          <p:nvPr/>
        </p:nvSpPr>
        <p:spPr>
          <a:xfrm>
            <a:off x="627321" y="1822329"/>
            <a:ext cx="7910623" cy="1477328"/>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Employee</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Name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IdNumber</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607375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037-D533-6C09-B067-59EA52A99242}"/>
              </a:ext>
            </a:extLst>
          </p:cNvPr>
          <p:cNvSpPr>
            <a:spLocks noGrp="1"/>
          </p:cNvSpPr>
          <p:nvPr>
            <p:ph type="title"/>
          </p:nvPr>
        </p:nvSpPr>
        <p:spPr/>
        <p:txBody>
          <a:bodyPr/>
          <a:lstStyle/>
          <a:p>
            <a:r>
              <a:rPr lang="en-US" dirty="0"/>
              <a:t>Aggregation and Composition</a:t>
            </a:r>
          </a:p>
        </p:txBody>
      </p:sp>
      <p:sp>
        <p:nvSpPr>
          <p:cNvPr id="3" name="Text Placeholder 2">
            <a:extLst>
              <a:ext uri="{FF2B5EF4-FFF2-40B4-BE49-F238E27FC236}">
                <a16:creationId xmlns:a16="http://schemas.microsoft.com/office/drawing/2014/main" id="{B4850D8F-AE67-517F-3484-3CA1288D9351}"/>
              </a:ext>
            </a:extLst>
          </p:cNvPr>
          <p:cNvSpPr>
            <a:spLocks noGrp="1"/>
          </p:cNvSpPr>
          <p:nvPr>
            <p:ph type="body" idx="1"/>
          </p:nvPr>
        </p:nvSpPr>
        <p:spPr/>
        <p:txBody>
          <a:bodyPr/>
          <a:lstStyle/>
          <a:p>
            <a:pPr eaLnBrk="1" hangingPunct="1">
              <a:lnSpc>
                <a:spcPct val="90000"/>
              </a:lnSpc>
            </a:pPr>
            <a:r>
              <a:rPr lang="en-US" altLang="en-US" sz="2000" dirty="0"/>
              <a:t>Objects are often made of other objects.</a:t>
            </a:r>
          </a:p>
          <a:p>
            <a:pPr eaLnBrk="1" hangingPunct="1">
              <a:lnSpc>
                <a:spcPct val="90000"/>
              </a:lnSpc>
            </a:pPr>
            <a:r>
              <a:rPr lang="en-US" altLang="en-US" sz="2000" dirty="0"/>
              <a:t>An aggregate class is a class that has an instance of another class as a field or property. </a:t>
            </a:r>
          </a:p>
          <a:p>
            <a:pPr eaLnBrk="1" hangingPunct="1">
              <a:lnSpc>
                <a:spcPct val="90000"/>
              </a:lnSpc>
            </a:pPr>
            <a:r>
              <a:rPr lang="en-US" altLang="en-US" sz="2000" dirty="0"/>
              <a:t>Consider the following </a:t>
            </a:r>
            <a:r>
              <a:rPr lang="en-US" altLang="en-US" sz="2000" dirty="0">
                <a:latin typeface="Cascadia Code" panose="020B0609020000020004" pitchFamily="49" charset="0"/>
                <a:cs typeface="Cascadia Code" panose="020B0609020000020004" pitchFamily="49" charset="0"/>
              </a:rPr>
              <a:t>Address</a:t>
            </a:r>
            <a:r>
              <a:rPr lang="en-US" altLang="en-US" sz="2000" dirty="0"/>
              <a:t> class, for storing a person's address, and </a:t>
            </a:r>
            <a:r>
              <a:rPr lang="en-US" altLang="en-US" sz="2000" dirty="0">
                <a:latin typeface="Cascadia Code" panose="020B0609020000020004" pitchFamily="49" charset="0"/>
                <a:cs typeface="Cascadia Code" panose="020B0609020000020004" pitchFamily="49" charset="0"/>
              </a:rPr>
              <a:t>Customer</a:t>
            </a:r>
            <a:r>
              <a:rPr lang="en-US" altLang="en-US" sz="2000" dirty="0"/>
              <a:t> class, for storing customer information.</a:t>
            </a:r>
          </a:p>
        </p:txBody>
      </p:sp>
    </p:spTree>
    <p:extLst>
      <p:ext uri="{BB962C8B-B14F-4D97-AF65-F5344CB8AC3E}">
        <p14:creationId xmlns:p14="http://schemas.microsoft.com/office/powerpoint/2010/main" val="1018452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037-D533-6C09-B067-59EA52A99242}"/>
              </a:ext>
            </a:extLst>
          </p:cNvPr>
          <p:cNvSpPr>
            <a:spLocks noGrp="1"/>
          </p:cNvSpPr>
          <p:nvPr>
            <p:ph type="title"/>
          </p:nvPr>
        </p:nvSpPr>
        <p:spPr/>
        <p:txBody>
          <a:bodyPr/>
          <a:lstStyle/>
          <a:p>
            <a:r>
              <a:rPr lang="en-US" dirty="0">
                <a:latin typeface="Cascadia Code" panose="020B0609020000020004" pitchFamily="49" charset="0"/>
                <a:cs typeface="Cascadia Code" panose="020B0609020000020004" pitchFamily="49" charset="0"/>
              </a:rPr>
              <a:t>Address</a:t>
            </a:r>
            <a:r>
              <a:rPr lang="en-US" dirty="0"/>
              <a:t> Class</a:t>
            </a:r>
          </a:p>
        </p:txBody>
      </p:sp>
      <p:sp>
        <p:nvSpPr>
          <p:cNvPr id="6" name="TextBox 5">
            <a:extLst>
              <a:ext uri="{FF2B5EF4-FFF2-40B4-BE49-F238E27FC236}">
                <a16:creationId xmlns:a16="http://schemas.microsoft.com/office/drawing/2014/main" id="{AFB10A77-6C24-6926-81F0-6357BD873DB0}"/>
              </a:ext>
            </a:extLst>
          </p:cNvPr>
          <p:cNvSpPr txBox="1"/>
          <p:nvPr/>
        </p:nvSpPr>
        <p:spPr>
          <a:xfrm>
            <a:off x="350874" y="1333915"/>
            <a:ext cx="8569842" cy="5078313"/>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Address</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Constructor</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Address(string street, string city, string state,</a:t>
            </a:r>
          </a:p>
          <a:p>
            <a:pPr marL="0" marR="0">
              <a:spcBef>
                <a:spcPts val="0"/>
              </a:spcBef>
              <a:spcAft>
                <a:spcPts val="0"/>
              </a:spcAft>
            </a:pPr>
            <a:r>
              <a:rPr lang="en-US" sz="1800" dirty="0">
                <a:latin typeface="Cascadia Code" panose="020B0609020000020004" pitchFamily="49" charset="0"/>
                <a:ea typeface="Calibri" panose="020F0502020204030204" pitchFamily="34" charset="0"/>
                <a:cs typeface="Cascadia Code" panose="020B0609020000020004" pitchFamily="49" charset="0"/>
              </a:rPr>
              <a:t>                   </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string zip)</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Street = street;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City = city;</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State = state;</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Zip = zip;</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Properties</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Street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City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State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Zip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513310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037-D533-6C09-B067-59EA52A99242}"/>
              </a:ext>
            </a:extLst>
          </p:cNvPr>
          <p:cNvSpPr>
            <a:spLocks noGrp="1"/>
          </p:cNvSpPr>
          <p:nvPr>
            <p:ph type="title"/>
          </p:nvPr>
        </p:nvSpPr>
        <p:spPr/>
        <p:txBody>
          <a:bodyPr/>
          <a:lstStyle/>
          <a:p>
            <a:r>
              <a:rPr lang="en-US" dirty="0">
                <a:latin typeface="Cascadia Code" panose="020B0609020000020004" pitchFamily="49" charset="0"/>
                <a:cs typeface="Cascadia Code" panose="020B0609020000020004" pitchFamily="49" charset="0"/>
              </a:rPr>
              <a:t>Customer</a:t>
            </a:r>
            <a:r>
              <a:rPr lang="en-US" dirty="0"/>
              <a:t> Class</a:t>
            </a:r>
          </a:p>
        </p:txBody>
      </p:sp>
      <p:sp>
        <p:nvSpPr>
          <p:cNvPr id="6" name="TextBox 5">
            <a:extLst>
              <a:ext uri="{FF2B5EF4-FFF2-40B4-BE49-F238E27FC236}">
                <a16:creationId xmlns:a16="http://schemas.microsoft.com/office/drawing/2014/main" id="{AFB10A77-6C24-6926-81F0-6357BD873DB0}"/>
              </a:ext>
            </a:extLst>
          </p:cNvPr>
          <p:cNvSpPr txBox="1"/>
          <p:nvPr/>
        </p:nvSpPr>
        <p:spPr>
          <a:xfrm>
            <a:off x="457200" y="1440240"/>
            <a:ext cx="8569842" cy="3693319"/>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Customer</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Constructor</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Customer(string name, Address address)</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Name = name;</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MailingAddress</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address;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Properties</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Name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Address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MailingAddress</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get;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p:txBody>
      </p:sp>
      <p:sp>
        <p:nvSpPr>
          <p:cNvPr id="3" name="TextBox 2">
            <a:extLst>
              <a:ext uri="{FF2B5EF4-FFF2-40B4-BE49-F238E27FC236}">
                <a16:creationId xmlns:a16="http://schemas.microsoft.com/office/drawing/2014/main" id="{2A9626A1-4DAC-8672-9930-0DBAE098000A}"/>
              </a:ext>
            </a:extLst>
          </p:cNvPr>
          <p:cNvSpPr txBox="1"/>
          <p:nvPr/>
        </p:nvSpPr>
        <p:spPr>
          <a:xfrm>
            <a:off x="616692" y="5526119"/>
            <a:ext cx="5465135" cy="369332"/>
          </a:xfrm>
          <a:prstGeom prst="rect">
            <a:avLst/>
          </a:prstGeom>
          <a:noFill/>
        </p:spPr>
        <p:txBody>
          <a:bodyPr wrap="square" rtlCol="0">
            <a:spAutoFit/>
          </a:bodyPr>
          <a:lstStyle/>
          <a:p>
            <a:r>
              <a:rPr lang="en-US" sz="1800" dirty="0">
                <a:solidFill>
                  <a:srgbClr val="FF0000"/>
                </a:solidFill>
              </a:rPr>
              <a:t>The </a:t>
            </a:r>
            <a:r>
              <a:rPr lang="en-US" sz="1800" dirty="0" err="1">
                <a:solidFill>
                  <a:srgbClr val="FF0000"/>
                </a:solidFill>
              </a:rPr>
              <a:t>MailingAddress</a:t>
            </a:r>
            <a:r>
              <a:rPr lang="en-US" sz="1800" dirty="0">
                <a:solidFill>
                  <a:srgbClr val="FF0000"/>
                </a:solidFill>
              </a:rPr>
              <a:t> property is an </a:t>
            </a:r>
            <a:r>
              <a:rPr lang="en-US" sz="1800" dirty="0">
                <a:solidFill>
                  <a:srgbClr val="FF0000"/>
                </a:solidFill>
                <a:latin typeface="Cascadia Code" panose="020B0609020000020004" pitchFamily="49" charset="0"/>
                <a:cs typeface="Cascadia Code" panose="020B0609020000020004" pitchFamily="49" charset="0"/>
              </a:rPr>
              <a:t>Address</a:t>
            </a:r>
            <a:r>
              <a:rPr lang="en-US" sz="1800" dirty="0">
                <a:solidFill>
                  <a:srgbClr val="FF0000"/>
                </a:solidFill>
              </a:rPr>
              <a:t> object.</a:t>
            </a:r>
          </a:p>
        </p:txBody>
      </p:sp>
      <p:cxnSp>
        <p:nvCxnSpPr>
          <p:cNvPr id="5" name="Straight Arrow Connector 4">
            <a:extLst>
              <a:ext uri="{FF2B5EF4-FFF2-40B4-BE49-F238E27FC236}">
                <a16:creationId xmlns:a16="http://schemas.microsoft.com/office/drawing/2014/main" id="{0BF04C3F-EF21-6DE8-6DB8-2D012675CBA7}"/>
              </a:ext>
            </a:extLst>
          </p:cNvPr>
          <p:cNvCxnSpPr/>
          <p:nvPr/>
        </p:nvCxnSpPr>
        <p:spPr>
          <a:xfrm flipV="1">
            <a:off x="3370521" y="4784651"/>
            <a:ext cx="276446" cy="712382"/>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596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037-D533-6C09-B067-59EA52A99242}"/>
              </a:ext>
            </a:extLst>
          </p:cNvPr>
          <p:cNvSpPr>
            <a:spLocks noGrp="1"/>
          </p:cNvSpPr>
          <p:nvPr>
            <p:ph type="title"/>
          </p:nvPr>
        </p:nvSpPr>
        <p:spPr/>
        <p:txBody>
          <a:bodyPr/>
          <a:lstStyle/>
          <a:p>
            <a:r>
              <a:rPr lang="en-US" dirty="0"/>
              <a:t>Instantiating the </a:t>
            </a:r>
            <a:r>
              <a:rPr lang="en-US" dirty="0">
                <a:latin typeface="Cascadia Code" panose="020B0609020000020004" pitchFamily="49" charset="0"/>
                <a:cs typeface="Cascadia Code" panose="020B0609020000020004" pitchFamily="49" charset="0"/>
              </a:rPr>
              <a:t>Customer</a:t>
            </a:r>
            <a:r>
              <a:rPr lang="en-US" dirty="0"/>
              <a:t> Class</a:t>
            </a:r>
          </a:p>
        </p:txBody>
      </p:sp>
      <p:sp>
        <p:nvSpPr>
          <p:cNvPr id="6" name="TextBox 5">
            <a:extLst>
              <a:ext uri="{FF2B5EF4-FFF2-40B4-BE49-F238E27FC236}">
                <a16:creationId xmlns:a16="http://schemas.microsoft.com/office/drawing/2014/main" id="{AFB10A77-6C24-6926-81F0-6357BD873DB0}"/>
              </a:ext>
            </a:extLst>
          </p:cNvPr>
          <p:cNvSpPr txBox="1"/>
          <p:nvPr/>
        </p:nvSpPr>
        <p:spPr>
          <a:xfrm>
            <a:off x="457200" y="1440240"/>
            <a:ext cx="8569842" cy="1754326"/>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Create an Address object.</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var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customerAddress</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new Address("123 Imaginary Lane", </a:t>
            </a:r>
          </a:p>
          <a:p>
            <a:pPr marL="0" marR="0">
              <a:spcBef>
                <a:spcPts val="0"/>
              </a:spcBef>
              <a:spcAft>
                <a:spcPts val="0"/>
              </a:spcAft>
            </a:pPr>
            <a:r>
              <a:rPr lang="en-US" sz="1800" dirty="0">
                <a:latin typeface="Cascadia Code" panose="020B0609020000020004" pitchFamily="49" charset="0"/>
                <a:ea typeface="Calibri" panose="020F0502020204030204" pitchFamily="34" charset="0"/>
                <a:cs typeface="Cascadia Code" panose="020B0609020000020004" pitchFamily="49" charset="0"/>
              </a:rPr>
              <a:t>                                  </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"Woodfield", "NY", "14910");</a:t>
            </a:r>
          </a:p>
          <a:p>
            <a:pPr marL="0" marR="0">
              <a:spcBef>
                <a:spcPts val="0"/>
              </a:spcBef>
              <a:spcAft>
                <a:spcPts val="0"/>
              </a:spcAft>
            </a:pPr>
            <a:endPar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Create a Customer object.</a:t>
            </a: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var customer = new Customer("Gregory Chang", </a:t>
            </a:r>
            <a:r>
              <a:rPr lang="en-US" sz="18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customerAddress</a:t>
            </a: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1884688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037-D533-6C09-B067-59EA52A99242}"/>
              </a:ext>
            </a:extLst>
          </p:cNvPr>
          <p:cNvSpPr>
            <a:spLocks noGrp="1"/>
          </p:cNvSpPr>
          <p:nvPr>
            <p:ph type="title"/>
          </p:nvPr>
        </p:nvSpPr>
        <p:spPr/>
        <p:txBody>
          <a:bodyPr/>
          <a:lstStyle/>
          <a:p>
            <a:r>
              <a:rPr lang="en-US" dirty="0"/>
              <a:t>Retrieving the </a:t>
            </a:r>
            <a:r>
              <a:rPr lang="en-US" dirty="0">
                <a:latin typeface="Cascadia Code" panose="020B0609020000020004" pitchFamily="49" charset="0"/>
                <a:cs typeface="Cascadia Code" panose="020B0609020000020004" pitchFamily="49" charset="0"/>
              </a:rPr>
              <a:t>Customer</a:t>
            </a:r>
            <a:r>
              <a:rPr lang="en-US" dirty="0"/>
              <a:t> object's properties</a:t>
            </a:r>
          </a:p>
        </p:txBody>
      </p:sp>
      <p:sp>
        <p:nvSpPr>
          <p:cNvPr id="6" name="TextBox 5">
            <a:extLst>
              <a:ext uri="{FF2B5EF4-FFF2-40B4-BE49-F238E27FC236}">
                <a16:creationId xmlns:a16="http://schemas.microsoft.com/office/drawing/2014/main" id="{AFB10A77-6C24-6926-81F0-6357BD873DB0}"/>
              </a:ext>
            </a:extLst>
          </p:cNvPr>
          <p:cNvSpPr txBox="1"/>
          <p:nvPr/>
        </p:nvSpPr>
        <p:spPr>
          <a:xfrm>
            <a:off x="457200" y="1567830"/>
            <a:ext cx="8325293" cy="1631216"/>
          </a:xfrm>
          <a:prstGeom prst="rect">
            <a:avLst/>
          </a:prstGeom>
          <a:noFill/>
        </p:spPr>
        <p:txBody>
          <a:bodyPr wrap="square" rtlCol="0">
            <a:spAutoFit/>
          </a:bodyPr>
          <a:lstStyle/>
          <a:p>
            <a:pPr marL="0" marR="0">
              <a:spcBef>
                <a:spcPts val="0"/>
              </a:spcBef>
              <a:spcAft>
                <a:spcPts val="0"/>
              </a:spcAft>
            </a:pP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nameLabel.Text</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t>
            </a: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customer.Name</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streetLabel.Text</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t>
            </a: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customer.MailingAddress.Street</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cityLabel.Text</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t>
            </a: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customer.MailingAddress.City</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stateLabel.Text</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t>
            </a: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customer.MailingAddress.State</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zipLabel.Text</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t>
            </a:r>
            <a:r>
              <a:rPr lang="en-US" sz="20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customer.MailingAddress.Zip</a:t>
            </a: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2662340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037-D533-6C09-B067-59EA52A99242}"/>
              </a:ext>
            </a:extLst>
          </p:cNvPr>
          <p:cNvSpPr>
            <a:spLocks noGrp="1"/>
          </p:cNvSpPr>
          <p:nvPr>
            <p:ph type="title"/>
          </p:nvPr>
        </p:nvSpPr>
        <p:spPr/>
        <p:txBody>
          <a:bodyPr/>
          <a:lstStyle/>
          <a:p>
            <a:r>
              <a:rPr lang="en-US" dirty="0"/>
              <a:t>The has-a Relationship</a:t>
            </a:r>
          </a:p>
        </p:txBody>
      </p:sp>
      <p:sp>
        <p:nvSpPr>
          <p:cNvPr id="3" name="Text Placeholder 2">
            <a:extLst>
              <a:ext uri="{FF2B5EF4-FFF2-40B4-BE49-F238E27FC236}">
                <a16:creationId xmlns:a16="http://schemas.microsoft.com/office/drawing/2014/main" id="{B4850D8F-AE67-517F-3484-3CA1288D9351}"/>
              </a:ext>
            </a:extLst>
          </p:cNvPr>
          <p:cNvSpPr>
            <a:spLocks noGrp="1"/>
          </p:cNvSpPr>
          <p:nvPr>
            <p:ph type="body" idx="1"/>
          </p:nvPr>
        </p:nvSpPr>
        <p:spPr/>
        <p:txBody>
          <a:bodyPr/>
          <a:lstStyle/>
          <a:p>
            <a:pPr eaLnBrk="1" hangingPunct="1">
              <a:lnSpc>
                <a:spcPct val="90000"/>
              </a:lnSpc>
            </a:pPr>
            <a:r>
              <a:rPr lang="en-US" altLang="en-US" sz="2400" dirty="0"/>
              <a:t>When a class contains an instance of another class as a field or property, it is said there is a </a:t>
            </a:r>
            <a:r>
              <a:rPr lang="en-US" altLang="en-US" sz="2400" i="1" dirty="0"/>
              <a:t>has-a</a:t>
            </a:r>
            <a:r>
              <a:rPr lang="en-US" altLang="en-US" sz="2400" dirty="0"/>
              <a:t> relationship between the classes.</a:t>
            </a:r>
          </a:p>
          <a:p>
            <a:pPr eaLnBrk="1" hangingPunct="1">
              <a:lnSpc>
                <a:spcPct val="90000"/>
              </a:lnSpc>
            </a:pPr>
            <a:r>
              <a:rPr lang="en-US" altLang="en-US" sz="2400" dirty="0"/>
              <a:t>For example, a customer has an address, so there is a has-a relationship between the </a:t>
            </a:r>
            <a:r>
              <a:rPr lang="en-US" altLang="en-US" sz="2400" dirty="0">
                <a:latin typeface="Cascadia Code" panose="020B0609020000020004" pitchFamily="49" charset="0"/>
                <a:cs typeface="Cascadia Code" panose="020B0609020000020004" pitchFamily="49" charset="0"/>
              </a:rPr>
              <a:t>Customer</a:t>
            </a:r>
            <a:r>
              <a:rPr lang="en-US" altLang="en-US" sz="2400" dirty="0"/>
              <a:t> class and the </a:t>
            </a:r>
            <a:r>
              <a:rPr lang="en-US" altLang="en-US" sz="2400" dirty="0">
                <a:latin typeface="Cascadia Code" panose="020B0609020000020004" pitchFamily="49" charset="0"/>
                <a:cs typeface="Cascadia Code" panose="020B0609020000020004" pitchFamily="49" charset="0"/>
              </a:rPr>
              <a:t>Address</a:t>
            </a:r>
            <a:r>
              <a:rPr lang="en-US" altLang="en-US" sz="2400" dirty="0"/>
              <a:t> class.</a:t>
            </a:r>
          </a:p>
        </p:txBody>
      </p:sp>
    </p:spTree>
    <p:extLst>
      <p:ext uri="{BB962C8B-B14F-4D97-AF65-F5344CB8AC3E}">
        <p14:creationId xmlns:p14="http://schemas.microsoft.com/office/powerpoint/2010/main" val="4292301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037-D533-6C09-B067-59EA52A99242}"/>
              </a:ext>
            </a:extLst>
          </p:cNvPr>
          <p:cNvSpPr>
            <a:spLocks noGrp="1"/>
          </p:cNvSpPr>
          <p:nvPr>
            <p:ph type="title"/>
          </p:nvPr>
        </p:nvSpPr>
        <p:spPr/>
        <p:txBody>
          <a:bodyPr/>
          <a:lstStyle/>
          <a:p>
            <a:r>
              <a:rPr lang="en-US" dirty="0"/>
              <a:t>Composition</a:t>
            </a:r>
          </a:p>
        </p:txBody>
      </p:sp>
      <p:sp>
        <p:nvSpPr>
          <p:cNvPr id="3" name="Text Placeholder 2">
            <a:extLst>
              <a:ext uri="{FF2B5EF4-FFF2-40B4-BE49-F238E27FC236}">
                <a16:creationId xmlns:a16="http://schemas.microsoft.com/office/drawing/2014/main" id="{B4850D8F-AE67-517F-3484-3CA1288D9351}"/>
              </a:ext>
            </a:extLst>
          </p:cNvPr>
          <p:cNvSpPr>
            <a:spLocks noGrp="1"/>
          </p:cNvSpPr>
          <p:nvPr>
            <p:ph type="body" idx="1"/>
          </p:nvPr>
        </p:nvSpPr>
        <p:spPr/>
        <p:txBody>
          <a:bodyPr/>
          <a:lstStyle/>
          <a:p>
            <a:pPr eaLnBrk="1" hangingPunct="1">
              <a:lnSpc>
                <a:spcPct val="90000"/>
              </a:lnSpc>
            </a:pPr>
            <a:r>
              <a:rPr lang="en-US" altLang="en-US" sz="2400" dirty="0"/>
              <a:t>There is a special type of aggregation known as composition</a:t>
            </a:r>
          </a:p>
          <a:p>
            <a:pPr eaLnBrk="1" hangingPunct="1">
              <a:lnSpc>
                <a:spcPct val="90000"/>
              </a:lnSpc>
            </a:pPr>
            <a:r>
              <a:rPr lang="en-US" altLang="en-US" sz="2400" dirty="0"/>
              <a:t>In composition, the lifetime of the inner class objects is dependent on the lifetime of the outer class objects. </a:t>
            </a:r>
          </a:p>
          <a:p>
            <a:pPr lvl="1">
              <a:lnSpc>
                <a:spcPct val="90000"/>
              </a:lnSpc>
            </a:pPr>
            <a:r>
              <a:rPr lang="en-US" altLang="en-US" sz="2000" dirty="0"/>
              <a:t>The outer class is responsible for creating its instances of the inner class. </a:t>
            </a:r>
          </a:p>
          <a:p>
            <a:pPr lvl="1">
              <a:lnSpc>
                <a:spcPct val="90000"/>
              </a:lnSpc>
            </a:pPr>
            <a:r>
              <a:rPr lang="en-US" altLang="en-US" sz="2000" dirty="0"/>
              <a:t>When an instance of the outer class is destroyed, its instances of the inner class are also destroyed.</a:t>
            </a:r>
          </a:p>
          <a:p>
            <a:pPr eaLnBrk="1" hangingPunct="1">
              <a:lnSpc>
                <a:spcPct val="90000"/>
              </a:lnSpc>
            </a:pPr>
            <a:endParaRPr lang="en-US" altLang="en-US" sz="2400" dirty="0"/>
          </a:p>
        </p:txBody>
      </p:sp>
    </p:spTree>
    <p:extLst>
      <p:ext uri="{BB962C8B-B14F-4D97-AF65-F5344CB8AC3E}">
        <p14:creationId xmlns:p14="http://schemas.microsoft.com/office/powerpoint/2010/main" val="1113780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037-D533-6C09-B067-59EA52A99242}"/>
              </a:ext>
            </a:extLst>
          </p:cNvPr>
          <p:cNvSpPr>
            <a:spLocks noGrp="1"/>
          </p:cNvSpPr>
          <p:nvPr>
            <p:ph type="title"/>
          </p:nvPr>
        </p:nvSpPr>
        <p:spPr/>
        <p:txBody>
          <a:bodyPr/>
          <a:lstStyle/>
          <a:p>
            <a:r>
              <a:rPr lang="en-US" dirty="0"/>
              <a:t>Modified Version of the Customer Class Using Composition</a:t>
            </a:r>
          </a:p>
        </p:txBody>
      </p:sp>
      <p:sp>
        <p:nvSpPr>
          <p:cNvPr id="6" name="TextBox 5">
            <a:extLst>
              <a:ext uri="{FF2B5EF4-FFF2-40B4-BE49-F238E27FC236}">
                <a16:creationId xmlns:a16="http://schemas.microsoft.com/office/drawing/2014/main" id="{DF634227-2E1C-ED44-2B06-DC78FEEABB58}"/>
              </a:ext>
            </a:extLst>
          </p:cNvPr>
          <p:cNvSpPr txBox="1"/>
          <p:nvPr/>
        </p:nvSpPr>
        <p:spPr>
          <a:xfrm>
            <a:off x="680484" y="1626781"/>
            <a:ext cx="7857460" cy="3539430"/>
          </a:xfrm>
          <a:prstGeom prst="rect">
            <a:avLst/>
          </a:prstGeom>
          <a:noFill/>
        </p:spPr>
        <p:txBody>
          <a:bodyPr wrap="square" rtlCol="0">
            <a:spAutoFit/>
          </a:bodyPr>
          <a:lstStyle/>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Customer</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Constructor</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Customer(string name, string street, string city,</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string state, string zip)</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Name = name;</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MailingAddress</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new Address(street, city, state, zip);</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Properties</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Name { get;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Address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MailingAddress</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get;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init</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2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985832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5BD-DF06-5287-ED04-AA7F9DB07911}"/>
              </a:ext>
            </a:extLst>
          </p:cNvPr>
          <p:cNvSpPr>
            <a:spLocks noGrp="1"/>
          </p:cNvSpPr>
          <p:nvPr>
            <p:ph type="title"/>
          </p:nvPr>
        </p:nvSpPr>
        <p:spPr/>
        <p:txBody>
          <a:bodyPr/>
          <a:lstStyle/>
          <a:p>
            <a:r>
              <a:rPr lang="en-US" dirty="0"/>
              <a:t>Passing and Returning Anonymous Objects</a:t>
            </a:r>
          </a:p>
        </p:txBody>
      </p:sp>
      <p:sp>
        <p:nvSpPr>
          <p:cNvPr id="3" name="Text Placeholder 2">
            <a:extLst>
              <a:ext uri="{FF2B5EF4-FFF2-40B4-BE49-F238E27FC236}">
                <a16:creationId xmlns:a16="http://schemas.microsoft.com/office/drawing/2014/main" id="{A52E6764-AF61-5999-C1C2-710412C82B50}"/>
              </a:ext>
            </a:extLst>
          </p:cNvPr>
          <p:cNvSpPr>
            <a:spLocks noGrp="1"/>
          </p:cNvSpPr>
          <p:nvPr>
            <p:ph type="body" idx="1"/>
          </p:nvPr>
        </p:nvSpPr>
        <p:spPr/>
        <p:txBody>
          <a:bodyPr/>
          <a:lstStyle/>
          <a:p>
            <a:r>
              <a:rPr lang="en-US" sz="2400" dirty="0"/>
              <a:t>An anonymous object is an object that is not referenced.</a:t>
            </a:r>
          </a:p>
          <a:p>
            <a:r>
              <a:rPr lang="en-US" sz="2400" dirty="0"/>
              <a:t>There are two situations in which anonymous objects are commonly used:</a:t>
            </a:r>
          </a:p>
          <a:p>
            <a:pPr lvl="1"/>
            <a:r>
              <a:rPr lang="en-US" sz="2400" dirty="0"/>
              <a:t>To create an object just for the purpose of passing that object to a method.</a:t>
            </a:r>
          </a:p>
          <a:p>
            <a:pPr lvl="1"/>
            <a:r>
              <a:rPr lang="en-US" sz="2400" dirty="0"/>
              <a:t>To create an object just for the purpose of returning that object from a method.</a:t>
            </a:r>
          </a:p>
          <a:p>
            <a:endParaRPr lang="en-US" sz="2400" dirty="0"/>
          </a:p>
        </p:txBody>
      </p:sp>
    </p:spTree>
    <p:extLst>
      <p:ext uri="{BB962C8B-B14F-4D97-AF65-F5344CB8AC3E}">
        <p14:creationId xmlns:p14="http://schemas.microsoft.com/office/powerpoint/2010/main" val="123741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Writing a </a:t>
            </a:r>
            <a:r>
              <a:rPr lang="en-US" altLang="en-US" dirty="0" err="1">
                <a:latin typeface="Cascadia Code" panose="020B0609020000020004" pitchFamily="49" charset="0"/>
                <a:ea typeface="+mj-ea"/>
                <a:cs typeface="Cascadia Code" panose="020B0609020000020004" pitchFamily="49" charset="0"/>
              </a:rPr>
              <a:t>ToString</a:t>
            </a:r>
            <a:r>
              <a:rPr lang="en-US" altLang="en-US" dirty="0">
                <a:latin typeface="Times New Roman" panose="02020603050405020304" pitchFamily="18" charset="0"/>
                <a:ea typeface="+mj-ea"/>
                <a:cs typeface="Arial"/>
              </a:rPr>
              <a:t> Method</a:t>
            </a:r>
          </a:p>
        </p:txBody>
      </p:sp>
      <p:sp>
        <p:nvSpPr>
          <p:cNvPr id="3" name="Text Placeholder 2"/>
          <p:cNvSpPr>
            <a:spLocks noGrp="1"/>
          </p:cNvSpPr>
          <p:nvPr>
            <p:ph type="body" idx="1"/>
          </p:nvPr>
        </p:nvSpPr>
        <p:spPr>
          <a:xfrm>
            <a:off x="457200" y="1600200"/>
            <a:ext cx="8229600" cy="3524011"/>
          </a:xfrm>
        </p:spPr>
        <p:txBody>
          <a:bodyPr wrap="square" lIns="91425" tIns="91425" rIns="91425" bIns="91425">
            <a:spAutoFit/>
          </a:bodyPr>
          <a:lstStyle/>
          <a:p>
            <a:pPr fontAlgn="base">
              <a:spcAft>
                <a:spcPct val="0"/>
              </a:spcAft>
            </a:pPr>
            <a:r>
              <a:rPr lang="en-US" altLang="en-US" sz="2400" dirty="0">
                <a:solidFill>
                  <a:srgbClr val="000000"/>
                </a:solidFill>
                <a:latin typeface="Arial (Body)"/>
              </a:rPr>
              <a:t>All classes automatically have a method named </a:t>
            </a:r>
            <a:r>
              <a:rPr lang="en-US" altLang="en-US" sz="2400" dirty="0" err="1">
                <a:solidFill>
                  <a:srgbClr val="000000"/>
                </a:solidFill>
                <a:latin typeface="Cascadia Code" panose="020B0609020000020004" pitchFamily="49" charset="0"/>
                <a:cs typeface="Cascadia Code" panose="020B0609020000020004" pitchFamily="49" charset="0"/>
              </a:rPr>
              <a:t>ToString</a:t>
            </a:r>
            <a:r>
              <a:rPr lang="en-US" altLang="en-US" sz="2400" dirty="0">
                <a:solidFill>
                  <a:srgbClr val="000000"/>
                </a:solidFill>
                <a:latin typeface="Arial (Body)"/>
              </a:rPr>
              <a:t>.</a:t>
            </a:r>
            <a:br>
              <a:rPr lang="en-US" altLang="en-US" sz="2400" dirty="0">
                <a:solidFill>
                  <a:srgbClr val="000000"/>
                </a:solidFill>
                <a:latin typeface="Arial (Body)"/>
              </a:rPr>
            </a:br>
            <a:endParaRPr lang="en-US" altLang="en-US" sz="2400" dirty="0">
              <a:solidFill>
                <a:srgbClr val="000000"/>
              </a:solidFill>
              <a:latin typeface="Arial (Body)"/>
            </a:endParaRPr>
          </a:p>
          <a:p>
            <a:pPr fontAlgn="base">
              <a:spcAft>
                <a:spcPct val="0"/>
              </a:spcAft>
            </a:pPr>
            <a:r>
              <a:rPr lang="en-US" altLang="en-US" sz="2400" dirty="0">
                <a:solidFill>
                  <a:srgbClr val="000000"/>
                </a:solidFill>
                <a:latin typeface="Arial (Body)"/>
              </a:rPr>
              <a:t>The purpose of the </a:t>
            </a:r>
            <a:r>
              <a:rPr lang="en-US" altLang="en-US" sz="2400" dirty="0" err="1">
                <a:solidFill>
                  <a:srgbClr val="000000"/>
                </a:solidFill>
                <a:latin typeface="Cascadia Code" panose="020B0609020000020004" pitchFamily="49" charset="0"/>
                <a:cs typeface="Cascadia Code" panose="020B0609020000020004" pitchFamily="49" charset="0"/>
              </a:rPr>
              <a:t>ToString</a:t>
            </a:r>
            <a:r>
              <a:rPr lang="en-US" altLang="en-US" sz="2400" dirty="0">
                <a:solidFill>
                  <a:srgbClr val="000000"/>
                </a:solidFill>
                <a:latin typeface="Arial (Body)"/>
              </a:rPr>
              <a:t> method is to return a string that represents the state of an object.</a:t>
            </a:r>
            <a:br>
              <a:rPr lang="en-US" altLang="en-US" sz="2400" dirty="0">
                <a:solidFill>
                  <a:srgbClr val="000000"/>
                </a:solidFill>
                <a:latin typeface="Arial (Body)"/>
              </a:rPr>
            </a:br>
            <a:endParaRPr lang="en-US" altLang="en-US" sz="2400" dirty="0">
              <a:solidFill>
                <a:srgbClr val="000000"/>
              </a:solidFill>
              <a:latin typeface="Arial (Body)"/>
            </a:endParaRPr>
          </a:p>
          <a:p>
            <a:pPr fontAlgn="base">
              <a:spcAft>
                <a:spcPct val="0"/>
              </a:spcAft>
            </a:pPr>
            <a:r>
              <a:rPr lang="en-US" altLang="en-US" sz="2400" dirty="0">
                <a:solidFill>
                  <a:srgbClr val="000000"/>
                </a:solidFill>
                <a:latin typeface="Arial (Body)"/>
              </a:rPr>
              <a:t>By default, the </a:t>
            </a:r>
            <a:r>
              <a:rPr lang="en-US" altLang="en-US" sz="2400" dirty="0" err="1">
                <a:solidFill>
                  <a:srgbClr val="000000"/>
                </a:solidFill>
                <a:latin typeface="Cascadia Code" panose="020B0609020000020004" pitchFamily="49" charset="0"/>
                <a:cs typeface="Cascadia Code" panose="020B0609020000020004" pitchFamily="49" charset="0"/>
              </a:rPr>
              <a:t>ToString</a:t>
            </a:r>
            <a:r>
              <a:rPr lang="en-US" altLang="en-US" sz="2400" dirty="0">
                <a:solidFill>
                  <a:srgbClr val="000000"/>
                </a:solidFill>
                <a:latin typeface="Arial (Body)"/>
              </a:rPr>
              <a:t> method returns a string containing the class's fully-qualified name.</a:t>
            </a:r>
          </a:p>
        </p:txBody>
      </p:sp>
    </p:spTree>
    <p:extLst>
      <p:ext uri="{BB962C8B-B14F-4D97-AF65-F5344CB8AC3E}">
        <p14:creationId xmlns:p14="http://schemas.microsoft.com/office/powerpoint/2010/main" val="1989347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5BD-DF06-5287-ED04-AA7F9DB07911}"/>
              </a:ext>
            </a:extLst>
          </p:cNvPr>
          <p:cNvSpPr>
            <a:spLocks noGrp="1"/>
          </p:cNvSpPr>
          <p:nvPr>
            <p:ph type="title"/>
          </p:nvPr>
        </p:nvSpPr>
        <p:spPr/>
        <p:txBody>
          <a:bodyPr/>
          <a:lstStyle/>
          <a:p>
            <a:r>
              <a:rPr lang="en-US" dirty="0"/>
              <a:t>Passing an Anonymous Object to a Method </a:t>
            </a:r>
            <a:r>
              <a:rPr lang="en-US" sz="2400" b="0" dirty="0"/>
              <a:t>(1 of 2)</a:t>
            </a:r>
            <a:endParaRPr lang="en-US" b="0" dirty="0"/>
          </a:p>
        </p:txBody>
      </p:sp>
      <p:sp>
        <p:nvSpPr>
          <p:cNvPr id="3" name="Text Placeholder 2">
            <a:extLst>
              <a:ext uri="{FF2B5EF4-FFF2-40B4-BE49-F238E27FC236}">
                <a16:creationId xmlns:a16="http://schemas.microsoft.com/office/drawing/2014/main" id="{A52E6764-AF61-5999-C1C2-710412C82B50}"/>
              </a:ext>
            </a:extLst>
          </p:cNvPr>
          <p:cNvSpPr>
            <a:spLocks noGrp="1"/>
          </p:cNvSpPr>
          <p:nvPr>
            <p:ph type="body" idx="1"/>
          </p:nvPr>
        </p:nvSpPr>
        <p:spPr>
          <a:xfrm>
            <a:off x="457200" y="1600201"/>
            <a:ext cx="8229600" cy="600740"/>
          </a:xfrm>
        </p:spPr>
        <p:txBody>
          <a:bodyPr/>
          <a:lstStyle/>
          <a:p>
            <a:r>
              <a:rPr lang="en-US" sz="2000" dirty="0"/>
              <a:t>Suppose we have the following class in an application:</a:t>
            </a:r>
          </a:p>
          <a:p>
            <a:endParaRPr lang="en-US" sz="2000" dirty="0"/>
          </a:p>
        </p:txBody>
      </p:sp>
      <p:sp>
        <p:nvSpPr>
          <p:cNvPr id="4" name="TextBox 3">
            <a:extLst>
              <a:ext uri="{FF2B5EF4-FFF2-40B4-BE49-F238E27FC236}">
                <a16:creationId xmlns:a16="http://schemas.microsoft.com/office/drawing/2014/main" id="{F1E932BC-9636-8CC2-1A94-0EDC68E3C2DF}"/>
              </a:ext>
            </a:extLst>
          </p:cNvPr>
          <p:cNvSpPr txBox="1"/>
          <p:nvPr/>
        </p:nvSpPr>
        <p:spPr>
          <a:xfrm>
            <a:off x="669850" y="2328531"/>
            <a:ext cx="6347637" cy="3139321"/>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Point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Point(int x, int y)</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X = x;</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Y = y;</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int X { get;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int Y { get;  }</a:t>
            </a:r>
            <a:endParaRPr lang="en-US" sz="18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8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3488776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5BD-DF06-5287-ED04-AA7F9DB07911}"/>
              </a:ext>
            </a:extLst>
          </p:cNvPr>
          <p:cNvSpPr>
            <a:spLocks noGrp="1"/>
          </p:cNvSpPr>
          <p:nvPr>
            <p:ph type="title"/>
          </p:nvPr>
        </p:nvSpPr>
        <p:spPr/>
        <p:txBody>
          <a:bodyPr/>
          <a:lstStyle/>
          <a:p>
            <a:r>
              <a:rPr lang="en-US" dirty="0"/>
              <a:t>Passing an Anonymous Object to a Method </a:t>
            </a:r>
            <a:r>
              <a:rPr lang="en-US" sz="2400" b="0" dirty="0"/>
              <a:t>(2 of 2)</a:t>
            </a:r>
            <a:endParaRPr lang="en-US" dirty="0"/>
          </a:p>
        </p:txBody>
      </p:sp>
      <p:sp>
        <p:nvSpPr>
          <p:cNvPr id="3" name="Text Placeholder 2">
            <a:extLst>
              <a:ext uri="{FF2B5EF4-FFF2-40B4-BE49-F238E27FC236}">
                <a16:creationId xmlns:a16="http://schemas.microsoft.com/office/drawing/2014/main" id="{A52E6764-AF61-5999-C1C2-710412C82B50}"/>
              </a:ext>
            </a:extLst>
          </p:cNvPr>
          <p:cNvSpPr>
            <a:spLocks noGrp="1"/>
          </p:cNvSpPr>
          <p:nvPr>
            <p:ph type="body" idx="1"/>
          </p:nvPr>
        </p:nvSpPr>
        <p:spPr>
          <a:xfrm>
            <a:off x="457200" y="1600201"/>
            <a:ext cx="8229600" cy="600740"/>
          </a:xfrm>
        </p:spPr>
        <p:txBody>
          <a:bodyPr/>
          <a:lstStyle/>
          <a:p>
            <a:r>
              <a:rPr lang="en-US" sz="2000" dirty="0"/>
              <a:t>Suppose we also have the following method:</a:t>
            </a:r>
          </a:p>
          <a:p>
            <a:endParaRPr lang="en-US" sz="2000" dirty="0"/>
          </a:p>
        </p:txBody>
      </p:sp>
      <p:sp>
        <p:nvSpPr>
          <p:cNvPr id="5" name="TextBox 4">
            <a:extLst>
              <a:ext uri="{FF2B5EF4-FFF2-40B4-BE49-F238E27FC236}">
                <a16:creationId xmlns:a16="http://schemas.microsoft.com/office/drawing/2014/main" id="{8B8ED36F-2448-6B26-EB49-7D3602F54D73}"/>
              </a:ext>
            </a:extLst>
          </p:cNvPr>
          <p:cNvSpPr txBox="1"/>
          <p:nvPr/>
        </p:nvSpPr>
        <p:spPr>
          <a:xfrm>
            <a:off x="946298" y="2200941"/>
            <a:ext cx="5805376" cy="1200329"/>
          </a:xfrm>
          <a:prstGeom prst="rect">
            <a:avLst/>
          </a:prstGeom>
          <a:noFill/>
        </p:spPr>
        <p:txBody>
          <a:bodyPr wrap="square" rtlCol="0">
            <a:spAutoFit/>
          </a:bodyPr>
          <a:lstStyle/>
          <a:p>
            <a:r>
              <a:rPr lang="en-US" sz="1800" dirty="0">
                <a:latin typeface="Cascadia Code" panose="020B0609020000020004" pitchFamily="49" charset="0"/>
                <a:cs typeface="Cascadia Code" panose="020B0609020000020004" pitchFamily="49" charset="0"/>
              </a:rPr>
              <a:t>private void </a:t>
            </a:r>
            <a:r>
              <a:rPr lang="en-US" sz="1800" dirty="0" err="1">
                <a:latin typeface="Cascadia Code" panose="020B0609020000020004" pitchFamily="49" charset="0"/>
                <a:cs typeface="Cascadia Code" panose="020B0609020000020004" pitchFamily="49" charset="0"/>
              </a:rPr>
              <a:t>DisplayPoint</a:t>
            </a:r>
            <a:r>
              <a:rPr lang="en-US" sz="1800" dirty="0">
                <a:latin typeface="Cascadia Code" panose="020B0609020000020004" pitchFamily="49" charset="0"/>
                <a:cs typeface="Cascadia Code" panose="020B0609020000020004" pitchFamily="49" charset="0"/>
              </a:rPr>
              <a:t>(Point p)</a:t>
            </a:r>
          </a:p>
          <a:p>
            <a:r>
              <a:rPr lang="en-US" sz="1800" dirty="0">
                <a:latin typeface="Cascadia Code" panose="020B0609020000020004" pitchFamily="49" charset="0"/>
                <a:cs typeface="Cascadia Code" panose="020B0609020000020004" pitchFamily="49" charset="0"/>
              </a:rPr>
              <a:t>{</a:t>
            </a:r>
          </a:p>
          <a:p>
            <a:r>
              <a:rPr lang="en-US" sz="1800" dirty="0">
                <a:latin typeface="Cascadia Code" panose="020B0609020000020004" pitchFamily="49" charset="0"/>
                <a:cs typeface="Cascadia Code" panose="020B0609020000020004" pitchFamily="49" charset="0"/>
              </a:rPr>
              <a:t>    </a:t>
            </a:r>
            <a:r>
              <a:rPr lang="en-US" sz="1800" dirty="0" err="1">
                <a:latin typeface="Cascadia Code" panose="020B0609020000020004" pitchFamily="49" charset="0"/>
                <a:cs typeface="Cascadia Code" panose="020B0609020000020004" pitchFamily="49" charset="0"/>
              </a:rPr>
              <a:t>MessageBox.Show</a:t>
            </a:r>
            <a:r>
              <a:rPr lang="en-US" sz="1800" dirty="0">
                <a:latin typeface="Cascadia Code" panose="020B0609020000020004" pitchFamily="49" charset="0"/>
                <a:cs typeface="Cascadia Code" panose="020B0609020000020004" pitchFamily="49" charset="0"/>
              </a:rPr>
              <a:t>($"{</a:t>
            </a:r>
            <a:r>
              <a:rPr lang="en-US" sz="1800" dirty="0" err="1">
                <a:latin typeface="Cascadia Code" panose="020B0609020000020004" pitchFamily="49" charset="0"/>
                <a:cs typeface="Cascadia Code" panose="020B0609020000020004" pitchFamily="49" charset="0"/>
              </a:rPr>
              <a:t>p.X</a:t>
            </a:r>
            <a:r>
              <a:rPr lang="en-US" sz="1800" dirty="0">
                <a:latin typeface="Cascadia Code" panose="020B0609020000020004" pitchFamily="49" charset="0"/>
                <a:cs typeface="Cascadia Code" panose="020B0609020000020004" pitchFamily="49" charset="0"/>
              </a:rPr>
              <a:t>}, {</a:t>
            </a:r>
            <a:r>
              <a:rPr lang="en-US" sz="1800" dirty="0" err="1">
                <a:latin typeface="Cascadia Code" panose="020B0609020000020004" pitchFamily="49" charset="0"/>
                <a:cs typeface="Cascadia Code" panose="020B0609020000020004" pitchFamily="49" charset="0"/>
              </a:rPr>
              <a:t>p.Y</a:t>
            </a:r>
            <a:r>
              <a:rPr lang="en-US" sz="1800" dirty="0">
                <a:latin typeface="Cascadia Code" panose="020B0609020000020004" pitchFamily="49" charset="0"/>
                <a:cs typeface="Cascadia Code" panose="020B0609020000020004" pitchFamily="49" charset="0"/>
              </a:rPr>
              <a:t>}");</a:t>
            </a:r>
          </a:p>
          <a:p>
            <a:r>
              <a:rPr lang="en-US" sz="1800" dirty="0">
                <a:latin typeface="Cascadia Code" panose="020B0609020000020004" pitchFamily="49" charset="0"/>
                <a:cs typeface="Cascadia Code" panose="020B0609020000020004" pitchFamily="49" charset="0"/>
              </a:rPr>
              <a:t>}</a:t>
            </a:r>
          </a:p>
        </p:txBody>
      </p:sp>
      <p:sp>
        <p:nvSpPr>
          <p:cNvPr id="6" name="Text Placeholder 2">
            <a:extLst>
              <a:ext uri="{FF2B5EF4-FFF2-40B4-BE49-F238E27FC236}">
                <a16:creationId xmlns:a16="http://schemas.microsoft.com/office/drawing/2014/main" id="{B7662C80-A92D-6970-219E-93291C981E2E}"/>
              </a:ext>
            </a:extLst>
          </p:cNvPr>
          <p:cNvSpPr txBox="1">
            <a:spLocks/>
          </p:cNvSpPr>
          <p:nvPr/>
        </p:nvSpPr>
        <p:spPr>
          <a:xfrm>
            <a:off x="457200" y="3569165"/>
            <a:ext cx="8229600" cy="6007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5600" marR="0" lvl="0" indent="-255600" algn="l" rtl="0">
              <a:lnSpc>
                <a:spcPct val="100000"/>
              </a:lnSpc>
              <a:spcBef>
                <a:spcPts val="1500"/>
              </a:spcBef>
              <a:spcAft>
                <a:spcPts val="0"/>
              </a:spcAft>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sz="2000" dirty="0"/>
              <a:t>The following statement calls the </a:t>
            </a:r>
            <a:r>
              <a:rPr lang="en-US" sz="2000" dirty="0" err="1">
                <a:latin typeface="Cascadia Code" panose="020B0609020000020004" pitchFamily="49" charset="0"/>
                <a:cs typeface="Cascadia Code" panose="020B0609020000020004" pitchFamily="49" charset="0"/>
              </a:rPr>
              <a:t>DisplayPoint</a:t>
            </a:r>
            <a:r>
              <a:rPr lang="en-US" sz="2000" dirty="0"/>
              <a:t> method, passing an anonymous </a:t>
            </a:r>
            <a:r>
              <a:rPr lang="en-US" sz="2000" dirty="0">
                <a:latin typeface="Cascadia Code" panose="020B0609020000020004" pitchFamily="49" charset="0"/>
                <a:cs typeface="Cascadia Code" panose="020B0609020000020004" pitchFamily="49" charset="0"/>
              </a:rPr>
              <a:t>Point</a:t>
            </a:r>
            <a:r>
              <a:rPr lang="en-US" sz="2000" dirty="0"/>
              <a:t> object as an argument:</a:t>
            </a:r>
          </a:p>
          <a:p>
            <a:endParaRPr lang="en-US" sz="2000" dirty="0"/>
          </a:p>
        </p:txBody>
      </p:sp>
      <p:sp>
        <p:nvSpPr>
          <p:cNvPr id="7" name="TextBox 6">
            <a:extLst>
              <a:ext uri="{FF2B5EF4-FFF2-40B4-BE49-F238E27FC236}">
                <a16:creationId xmlns:a16="http://schemas.microsoft.com/office/drawing/2014/main" id="{DED73F03-9D1C-6830-4C83-E5ABF40F5BF3}"/>
              </a:ext>
            </a:extLst>
          </p:cNvPr>
          <p:cNvSpPr txBox="1"/>
          <p:nvPr/>
        </p:nvSpPr>
        <p:spPr>
          <a:xfrm>
            <a:off x="946298" y="4584828"/>
            <a:ext cx="5284381" cy="369332"/>
          </a:xfrm>
          <a:prstGeom prst="rect">
            <a:avLst/>
          </a:prstGeom>
          <a:noFill/>
        </p:spPr>
        <p:txBody>
          <a:bodyPr wrap="square" rtlCol="0">
            <a:spAutoFit/>
          </a:bodyPr>
          <a:lstStyle/>
          <a:p>
            <a:r>
              <a:rPr lang="en-US" sz="1800" dirty="0" err="1">
                <a:latin typeface="Cascadia Code" panose="020B0609020000020004" pitchFamily="49" charset="0"/>
                <a:cs typeface="Cascadia Code" panose="020B0609020000020004" pitchFamily="49" charset="0"/>
              </a:rPr>
              <a:t>DisplayPoint</a:t>
            </a:r>
            <a:r>
              <a:rPr lang="en-US" sz="1800" dirty="0">
                <a:latin typeface="Cascadia Code" panose="020B0609020000020004" pitchFamily="49" charset="0"/>
                <a:cs typeface="Cascadia Code" panose="020B0609020000020004" pitchFamily="49" charset="0"/>
              </a:rPr>
              <a:t>(new Point(100, 100));</a:t>
            </a:r>
          </a:p>
        </p:txBody>
      </p:sp>
    </p:spTree>
    <p:extLst>
      <p:ext uri="{BB962C8B-B14F-4D97-AF65-F5344CB8AC3E}">
        <p14:creationId xmlns:p14="http://schemas.microsoft.com/office/powerpoint/2010/main" val="3944788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5BD-DF06-5287-ED04-AA7F9DB07911}"/>
              </a:ext>
            </a:extLst>
          </p:cNvPr>
          <p:cNvSpPr>
            <a:spLocks noGrp="1"/>
          </p:cNvSpPr>
          <p:nvPr>
            <p:ph type="title"/>
          </p:nvPr>
        </p:nvSpPr>
        <p:spPr/>
        <p:txBody>
          <a:bodyPr/>
          <a:lstStyle/>
          <a:p>
            <a:r>
              <a:rPr lang="en-US" dirty="0"/>
              <a:t>Returning an Anonymous Object From a Method</a:t>
            </a:r>
          </a:p>
        </p:txBody>
      </p:sp>
      <p:sp>
        <p:nvSpPr>
          <p:cNvPr id="3" name="Text Placeholder 2">
            <a:extLst>
              <a:ext uri="{FF2B5EF4-FFF2-40B4-BE49-F238E27FC236}">
                <a16:creationId xmlns:a16="http://schemas.microsoft.com/office/drawing/2014/main" id="{A52E6764-AF61-5999-C1C2-710412C82B50}"/>
              </a:ext>
            </a:extLst>
          </p:cNvPr>
          <p:cNvSpPr>
            <a:spLocks noGrp="1"/>
          </p:cNvSpPr>
          <p:nvPr>
            <p:ph type="body" idx="1"/>
          </p:nvPr>
        </p:nvSpPr>
        <p:spPr>
          <a:xfrm>
            <a:off x="457200" y="1600201"/>
            <a:ext cx="8229600" cy="600740"/>
          </a:xfrm>
        </p:spPr>
        <p:txBody>
          <a:bodyPr/>
          <a:lstStyle/>
          <a:p>
            <a:r>
              <a:rPr lang="en-US" sz="2000" dirty="0"/>
              <a:t>The following method returns an anonymous </a:t>
            </a:r>
            <a:r>
              <a:rPr lang="en-US" sz="2000" dirty="0">
                <a:latin typeface="Cascadia Code" panose="020B0609020000020004" pitchFamily="49" charset="0"/>
                <a:cs typeface="Cascadia Code" panose="020B0609020000020004" pitchFamily="49" charset="0"/>
              </a:rPr>
              <a:t>Contact</a:t>
            </a:r>
            <a:r>
              <a:rPr lang="en-US" sz="2000" dirty="0"/>
              <a:t> object:</a:t>
            </a:r>
          </a:p>
          <a:p>
            <a:endParaRPr lang="en-US" sz="2000" dirty="0"/>
          </a:p>
        </p:txBody>
      </p:sp>
      <p:sp>
        <p:nvSpPr>
          <p:cNvPr id="5" name="TextBox 4">
            <a:extLst>
              <a:ext uri="{FF2B5EF4-FFF2-40B4-BE49-F238E27FC236}">
                <a16:creationId xmlns:a16="http://schemas.microsoft.com/office/drawing/2014/main" id="{8B8ED36F-2448-6B26-EB49-7D3602F54D73}"/>
              </a:ext>
            </a:extLst>
          </p:cNvPr>
          <p:cNvSpPr txBox="1"/>
          <p:nvPr/>
        </p:nvSpPr>
        <p:spPr>
          <a:xfrm>
            <a:off x="946297" y="2270053"/>
            <a:ext cx="7559749" cy="1200329"/>
          </a:xfrm>
          <a:prstGeom prst="rect">
            <a:avLst/>
          </a:prstGeom>
          <a:noFill/>
        </p:spPr>
        <p:txBody>
          <a:bodyPr wrap="square" rtlCol="0">
            <a:spAutoFit/>
          </a:bodyPr>
          <a:lstStyle/>
          <a:p>
            <a:r>
              <a:rPr lang="en-US" sz="1800" dirty="0">
                <a:latin typeface="Cascadia Code" panose="020B0609020000020004" pitchFamily="49" charset="0"/>
                <a:cs typeface="Cascadia Code" panose="020B0609020000020004" pitchFamily="49" charset="0"/>
              </a:rPr>
              <a:t>private Contact </a:t>
            </a:r>
            <a:r>
              <a:rPr lang="en-US" sz="1800" dirty="0" err="1">
                <a:latin typeface="Cascadia Code" panose="020B0609020000020004" pitchFamily="49" charset="0"/>
                <a:cs typeface="Cascadia Code" panose="020B0609020000020004" pitchFamily="49" charset="0"/>
              </a:rPr>
              <a:t>GetSampleContact</a:t>
            </a:r>
            <a:r>
              <a:rPr lang="en-US" sz="1800" dirty="0">
                <a:latin typeface="Cascadia Code" panose="020B0609020000020004" pitchFamily="49" charset="0"/>
                <a:cs typeface="Cascadia Code" panose="020B0609020000020004" pitchFamily="49" charset="0"/>
              </a:rPr>
              <a:t>()</a:t>
            </a:r>
          </a:p>
          <a:p>
            <a:r>
              <a:rPr lang="en-US" sz="1800" dirty="0">
                <a:latin typeface="Cascadia Code" panose="020B0609020000020004" pitchFamily="49" charset="0"/>
                <a:cs typeface="Cascadia Code" panose="020B0609020000020004" pitchFamily="49" charset="0"/>
              </a:rPr>
              <a:t>{</a:t>
            </a:r>
          </a:p>
          <a:p>
            <a:r>
              <a:rPr lang="en-US" sz="1800" dirty="0">
                <a:latin typeface="Cascadia Code" panose="020B0609020000020004" pitchFamily="49" charset="0"/>
                <a:cs typeface="Cascadia Code" panose="020B0609020000020004" pitchFamily="49" charset="0"/>
              </a:rPr>
              <a:t>    return new Contact("Jane Doe", "jane@example.com");</a:t>
            </a:r>
          </a:p>
          <a:p>
            <a:r>
              <a:rPr lang="en-US" sz="1800" dirty="0">
                <a:latin typeface="Cascadia Code" panose="020B0609020000020004" pitchFamily="49" charset="0"/>
                <a:cs typeface="Cascadia Code" panose="020B0609020000020004" pitchFamily="49" charset="0"/>
              </a:rPr>
              <a:t>}</a:t>
            </a:r>
          </a:p>
        </p:txBody>
      </p:sp>
      <p:sp>
        <p:nvSpPr>
          <p:cNvPr id="6" name="Text Placeholder 2">
            <a:extLst>
              <a:ext uri="{FF2B5EF4-FFF2-40B4-BE49-F238E27FC236}">
                <a16:creationId xmlns:a16="http://schemas.microsoft.com/office/drawing/2014/main" id="{B7662C80-A92D-6970-219E-93291C981E2E}"/>
              </a:ext>
            </a:extLst>
          </p:cNvPr>
          <p:cNvSpPr txBox="1">
            <a:spLocks/>
          </p:cNvSpPr>
          <p:nvPr/>
        </p:nvSpPr>
        <p:spPr>
          <a:xfrm>
            <a:off x="457200" y="3775678"/>
            <a:ext cx="8229600" cy="88138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5600" marR="0" lvl="0" indent="-255600" algn="l" rtl="0">
              <a:lnSpc>
                <a:spcPct val="100000"/>
              </a:lnSpc>
              <a:spcBef>
                <a:spcPts val="1500"/>
              </a:spcBef>
              <a:spcAft>
                <a:spcPts val="0"/>
              </a:spcAft>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sz="2000" dirty="0"/>
              <a:t>This statement calls the </a:t>
            </a:r>
            <a:r>
              <a:rPr lang="en-US" sz="2000" dirty="0" err="1">
                <a:latin typeface="Cascadia Code" panose="020B0609020000020004" pitchFamily="49" charset="0"/>
                <a:cs typeface="Cascadia Code" panose="020B0609020000020004" pitchFamily="49" charset="0"/>
              </a:rPr>
              <a:t>GetSampleContact</a:t>
            </a:r>
            <a:r>
              <a:rPr lang="en-US" sz="2000" dirty="0"/>
              <a:t> method and assigns the object it returns to the </a:t>
            </a:r>
            <a:r>
              <a:rPr lang="en-US" sz="2000" dirty="0" err="1">
                <a:latin typeface="Cascadia Code" panose="020B0609020000020004" pitchFamily="49" charset="0"/>
                <a:cs typeface="Cascadia Code" panose="020B0609020000020004" pitchFamily="49" charset="0"/>
              </a:rPr>
              <a:t>sampleContact</a:t>
            </a:r>
            <a:r>
              <a:rPr lang="en-US" sz="2000" dirty="0"/>
              <a:t> variable:</a:t>
            </a:r>
          </a:p>
          <a:p>
            <a:endParaRPr lang="en-US" sz="2000" dirty="0"/>
          </a:p>
        </p:txBody>
      </p:sp>
      <p:sp>
        <p:nvSpPr>
          <p:cNvPr id="7" name="TextBox 6">
            <a:extLst>
              <a:ext uri="{FF2B5EF4-FFF2-40B4-BE49-F238E27FC236}">
                <a16:creationId xmlns:a16="http://schemas.microsoft.com/office/drawing/2014/main" id="{DED73F03-9D1C-6830-4C83-E5ABF40F5BF3}"/>
              </a:ext>
            </a:extLst>
          </p:cNvPr>
          <p:cNvSpPr txBox="1"/>
          <p:nvPr/>
        </p:nvSpPr>
        <p:spPr>
          <a:xfrm>
            <a:off x="946298" y="5073133"/>
            <a:ext cx="6368902" cy="369332"/>
          </a:xfrm>
          <a:prstGeom prst="rect">
            <a:avLst/>
          </a:prstGeom>
          <a:noFill/>
        </p:spPr>
        <p:txBody>
          <a:bodyPr wrap="square" rtlCol="0">
            <a:spAutoFit/>
          </a:bodyPr>
          <a:lstStyle/>
          <a:p>
            <a:r>
              <a:rPr lang="en-US" sz="1800" dirty="0">
                <a:latin typeface="Cascadia Code" panose="020B0609020000020004" pitchFamily="49" charset="0"/>
                <a:cs typeface="Cascadia Code" panose="020B0609020000020004" pitchFamily="49" charset="0"/>
              </a:rPr>
              <a:t>var </a:t>
            </a:r>
            <a:r>
              <a:rPr lang="en-US" sz="1800" dirty="0" err="1">
                <a:latin typeface="Cascadia Code" panose="020B0609020000020004" pitchFamily="49" charset="0"/>
                <a:cs typeface="Cascadia Code" panose="020B0609020000020004" pitchFamily="49" charset="0"/>
              </a:rPr>
              <a:t>sampleContact</a:t>
            </a:r>
            <a:r>
              <a:rPr lang="en-US" sz="1800" dirty="0">
                <a:latin typeface="Cascadia Code" panose="020B0609020000020004" pitchFamily="49" charset="0"/>
                <a:cs typeface="Cascadia Code" panose="020B0609020000020004" pitchFamily="49" charset="0"/>
              </a:rPr>
              <a:t> = </a:t>
            </a:r>
            <a:r>
              <a:rPr lang="en-US" sz="1800" dirty="0" err="1">
                <a:latin typeface="Cascadia Code" panose="020B0609020000020004" pitchFamily="49" charset="0"/>
                <a:cs typeface="Cascadia Code" panose="020B0609020000020004" pitchFamily="49" charset="0"/>
              </a:rPr>
              <a:t>GetSampleContact</a:t>
            </a:r>
            <a:r>
              <a:rPr lang="en-US" sz="18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0231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8FCB-35BC-587C-123E-37F9991E0450}"/>
              </a:ext>
            </a:extLst>
          </p:cNvPr>
          <p:cNvSpPr>
            <a:spLocks noGrp="1"/>
          </p:cNvSpPr>
          <p:nvPr>
            <p:ph type="title"/>
          </p:nvPr>
        </p:nvSpPr>
        <p:spPr/>
        <p:txBody>
          <a:bodyPr/>
          <a:lstStyle/>
          <a:p>
            <a:r>
              <a:rPr lang="en-US" dirty="0"/>
              <a:t>Class Collaboration</a:t>
            </a:r>
          </a:p>
        </p:txBody>
      </p:sp>
      <p:sp>
        <p:nvSpPr>
          <p:cNvPr id="3" name="Text Placeholder 2">
            <a:extLst>
              <a:ext uri="{FF2B5EF4-FFF2-40B4-BE49-F238E27FC236}">
                <a16:creationId xmlns:a16="http://schemas.microsoft.com/office/drawing/2014/main" id="{2DB4BB4D-866F-BB0B-5609-4FC11A55A688}"/>
              </a:ext>
            </a:extLst>
          </p:cNvPr>
          <p:cNvSpPr>
            <a:spLocks noGrp="1"/>
          </p:cNvSpPr>
          <p:nvPr>
            <p:ph type="body" idx="1"/>
          </p:nvPr>
        </p:nvSpPr>
        <p:spPr/>
        <p:txBody>
          <a:bodyPr/>
          <a:lstStyle/>
          <a:p>
            <a:r>
              <a:rPr lang="en-US" sz="2000" dirty="0"/>
              <a:t>Class collaboration is simply two or more classes interacting with each other.</a:t>
            </a:r>
          </a:p>
          <a:p>
            <a:r>
              <a:rPr lang="en-US" sz="2000" dirty="0"/>
              <a:t>For example, suppose an object needs to generate random numbers and save those random numbers to a file. </a:t>
            </a:r>
          </a:p>
          <a:p>
            <a:pPr lvl="1"/>
            <a:r>
              <a:rPr lang="en-US" sz="2000" dirty="0"/>
              <a:t>The object would use the services of a </a:t>
            </a:r>
            <a:r>
              <a:rPr lang="en-US" sz="2000" dirty="0">
                <a:latin typeface="Cascadia Code" panose="020B0609020000020004" pitchFamily="49" charset="0"/>
                <a:cs typeface="Cascadia Code" panose="020B0609020000020004" pitchFamily="49" charset="0"/>
              </a:rPr>
              <a:t>Random</a:t>
            </a:r>
            <a:r>
              <a:rPr lang="en-US" sz="2000" dirty="0"/>
              <a:t> object to generate the numbers.</a:t>
            </a:r>
          </a:p>
          <a:p>
            <a:pPr lvl="1"/>
            <a:r>
              <a:rPr lang="en-US" sz="2000" dirty="0"/>
              <a:t>The object would use the services of a </a:t>
            </a:r>
            <a:r>
              <a:rPr lang="en-US" sz="2000" dirty="0" err="1">
                <a:latin typeface="Cascadia Code" panose="020B0609020000020004" pitchFamily="49" charset="0"/>
                <a:cs typeface="Cascadia Code" panose="020B0609020000020004" pitchFamily="49" charset="0"/>
              </a:rPr>
              <a:t>StreamWriter</a:t>
            </a:r>
            <a:r>
              <a:rPr lang="en-US" sz="2000" dirty="0"/>
              <a:t> object to write the numbers to a file.</a:t>
            </a:r>
          </a:p>
          <a:p>
            <a:r>
              <a:rPr lang="en-US" sz="2000" dirty="0"/>
              <a:t>Quite often the classes that you write will need to collaborate with each other.</a:t>
            </a:r>
          </a:p>
        </p:txBody>
      </p:sp>
    </p:spTree>
    <p:extLst>
      <p:ext uri="{BB962C8B-B14F-4D97-AF65-F5344CB8AC3E}">
        <p14:creationId xmlns:p14="http://schemas.microsoft.com/office/powerpoint/2010/main" val="404436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Sample Code</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201"/>
            <a:ext cx="8229600" cy="928510"/>
          </a:xfrm>
        </p:spPr>
        <p:txBody>
          <a:bodyPr/>
          <a:lstStyle/>
          <a:p>
            <a:r>
              <a:rPr lang="en-US" sz="2400" dirty="0"/>
              <a:t>Assume we have the following </a:t>
            </a:r>
            <a:r>
              <a:rPr lang="en-US" sz="2400" dirty="0">
                <a:latin typeface="Cascadia Code" panose="020B0609020000020004" pitchFamily="49" charset="0"/>
                <a:cs typeface="Cascadia Code" panose="020B0609020000020004" pitchFamily="49" charset="0"/>
              </a:rPr>
              <a:t>Point</a:t>
            </a:r>
            <a:r>
              <a:rPr lang="en-US" sz="2400" dirty="0"/>
              <a:t> class, declared in the </a:t>
            </a:r>
            <a:r>
              <a:rPr lang="en-US" sz="2400" dirty="0">
                <a:latin typeface="Cascadia Code" panose="020B0609020000020004" pitchFamily="49" charset="0"/>
                <a:cs typeface="Cascadia Code" panose="020B0609020000020004" pitchFamily="49" charset="0"/>
              </a:rPr>
              <a:t>Example</a:t>
            </a:r>
            <a:r>
              <a:rPr lang="en-US" sz="2400" dirty="0"/>
              <a:t> namespace:</a:t>
            </a:r>
          </a:p>
        </p:txBody>
      </p:sp>
      <p:sp>
        <p:nvSpPr>
          <p:cNvPr id="6" name="TextBox 5">
            <a:extLst>
              <a:ext uri="{FF2B5EF4-FFF2-40B4-BE49-F238E27FC236}">
                <a16:creationId xmlns:a16="http://schemas.microsoft.com/office/drawing/2014/main" id="{187E011C-ACE1-D937-2B77-E77849CC9A51}"/>
              </a:ext>
            </a:extLst>
          </p:cNvPr>
          <p:cNvSpPr txBox="1"/>
          <p:nvPr/>
        </p:nvSpPr>
        <p:spPr>
          <a:xfrm>
            <a:off x="716437" y="2884601"/>
            <a:ext cx="7230360" cy="2554545"/>
          </a:xfrm>
          <a:prstGeom prst="rect">
            <a:avLst/>
          </a:prstGeom>
          <a:noFill/>
        </p:spPr>
        <p:txBody>
          <a:bodyPr wrap="square" rtlCol="0">
            <a:spAutoFit/>
          </a:bodyPr>
          <a:lstStyle/>
          <a:p>
            <a:pPr marL="0" marR="0">
              <a:spcBef>
                <a:spcPts val="0"/>
              </a:spcBef>
              <a:spcAft>
                <a:spcPts val="0"/>
              </a:spcAft>
            </a:pP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namespace Example</a:t>
            </a:r>
          </a:p>
          <a:p>
            <a:pPr marL="0" marR="0">
              <a:spcBef>
                <a:spcPts val="0"/>
              </a:spcBef>
              <a:spcAft>
                <a:spcPts val="0"/>
              </a:spcAft>
            </a:pPr>
            <a:r>
              <a:rPr lang="en-US" sz="2000" dirty="0">
                <a:latin typeface="Cascadia Code" panose="020B0609020000020004" pitchFamily="49" charset="0"/>
                <a:ea typeface="Calibri" panose="020F0502020204030204" pitchFamily="34" charset="0"/>
                <a:cs typeface="Cascadia Code" panose="020B0609020000020004" pitchFamily="49" charset="0"/>
              </a:rPr>
              <a:t>{</a:t>
            </a:r>
            <a:endPar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20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class Point</a:t>
            </a:r>
            <a:endParaRPr lang="en-US" sz="2000" dirty="0">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2000" dirty="0">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2000" dirty="0">
                <a:latin typeface="Cascadia Code" panose="020B0609020000020004" pitchFamily="49" charset="0"/>
                <a:ea typeface="Calibri" panose="020F0502020204030204" pitchFamily="34" charset="0"/>
                <a:cs typeface="Cascadia Code" panose="020B0609020000020004" pitchFamily="49" charset="0"/>
              </a:rPr>
              <a:t>        public int X { get; set; }</a:t>
            </a:r>
          </a:p>
          <a:p>
            <a:pPr marL="0" marR="0">
              <a:spcBef>
                <a:spcPts val="0"/>
              </a:spcBef>
              <a:spcAft>
                <a:spcPts val="0"/>
              </a:spcAft>
            </a:pPr>
            <a:r>
              <a:rPr lang="en-US" sz="2000" dirty="0">
                <a:latin typeface="Cascadia Code" panose="020B0609020000020004" pitchFamily="49" charset="0"/>
                <a:ea typeface="Calibri" panose="020F0502020204030204" pitchFamily="34" charset="0"/>
                <a:cs typeface="Cascadia Code" panose="020B0609020000020004" pitchFamily="49" charset="0"/>
              </a:rPr>
              <a:t>        public int Y { get; set; }</a:t>
            </a:r>
          </a:p>
          <a:p>
            <a:pPr marL="0" marR="0">
              <a:spcBef>
                <a:spcPts val="0"/>
              </a:spcBef>
              <a:spcAft>
                <a:spcPts val="0"/>
              </a:spcAft>
            </a:pPr>
            <a:r>
              <a:rPr lang="en-US" sz="20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2000" dirty="0">
                <a:latin typeface="Cascadia Code" panose="020B0609020000020004" pitchFamily="49" charset="0"/>
                <a:ea typeface="Calibri" panose="020F0502020204030204" pitchFamily="34" charset="0"/>
                <a:cs typeface="Cascadia Code" panose="020B0609020000020004" pitchFamily="49" charset="0"/>
              </a:rPr>
              <a:t>}</a:t>
            </a:r>
            <a:endParaRPr lang="en-US" sz="2000" dirty="0">
              <a:effectLst/>
              <a:latin typeface="Cascadia Code" panose="020B0609020000020004" pitchFamily="49" charset="0"/>
              <a:ea typeface="Calibri" panose="020F0502020204030204" pitchFamily="34" charset="0"/>
              <a:cs typeface="Cascadia Code" panose="020B0609020000020004" pitchFamily="49" charset="0"/>
            </a:endParaRPr>
          </a:p>
        </p:txBody>
      </p:sp>
    </p:spTree>
    <p:extLst>
      <p:ext uri="{BB962C8B-B14F-4D97-AF65-F5344CB8AC3E}">
        <p14:creationId xmlns:p14="http://schemas.microsoft.com/office/powerpoint/2010/main" val="217311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Sample Code</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200"/>
            <a:ext cx="8229600" cy="917221"/>
          </a:xfrm>
        </p:spPr>
        <p:txBody>
          <a:bodyPr/>
          <a:lstStyle/>
          <a:p>
            <a:r>
              <a:rPr lang="en-US" sz="2400" dirty="0"/>
              <a:t>The following code creates a </a:t>
            </a:r>
            <a:r>
              <a:rPr lang="en-US" sz="2400" dirty="0">
                <a:latin typeface="Cascadia Code" panose="020B0609020000020004" pitchFamily="49" charset="0"/>
                <a:cs typeface="Cascadia Code" panose="020B0609020000020004" pitchFamily="49" charset="0"/>
              </a:rPr>
              <a:t>Point</a:t>
            </a:r>
            <a:r>
              <a:rPr lang="en-US" sz="2400" dirty="0"/>
              <a:t> object and displays the value returned from its </a:t>
            </a:r>
            <a:r>
              <a:rPr lang="en-US" sz="2400" dirty="0" err="1">
                <a:latin typeface="Cascadia Code" panose="020B0609020000020004" pitchFamily="49" charset="0"/>
                <a:cs typeface="Cascadia Code" panose="020B0609020000020004" pitchFamily="49" charset="0"/>
              </a:rPr>
              <a:t>ToString</a:t>
            </a:r>
            <a:r>
              <a:rPr lang="en-US" sz="2400" dirty="0"/>
              <a:t> method:</a:t>
            </a:r>
          </a:p>
        </p:txBody>
      </p:sp>
      <p:sp>
        <p:nvSpPr>
          <p:cNvPr id="7" name="TextBox 6">
            <a:extLst>
              <a:ext uri="{FF2B5EF4-FFF2-40B4-BE49-F238E27FC236}">
                <a16:creationId xmlns:a16="http://schemas.microsoft.com/office/drawing/2014/main" id="{F8CE0731-F245-B57B-1549-26D3A4084980}"/>
              </a:ext>
            </a:extLst>
          </p:cNvPr>
          <p:cNvSpPr txBox="1"/>
          <p:nvPr/>
        </p:nvSpPr>
        <p:spPr>
          <a:xfrm>
            <a:off x="457200" y="3281436"/>
            <a:ext cx="7371644" cy="1569660"/>
          </a:xfrm>
          <a:prstGeom prst="rect">
            <a:avLst/>
          </a:prstGeom>
          <a:noFill/>
        </p:spPr>
        <p:txBody>
          <a:bodyPr wrap="square" rtlCol="0">
            <a:spAutoFit/>
          </a:bodyPr>
          <a:lstStyle/>
          <a:p>
            <a:r>
              <a:rPr lang="en-US" sz="2400" dirty="0">
                <a:latin typeface="Cascadia Code" panose="020B0609020000020004" pitchFamily="49" charset="0"/>
                <a:cs typeface="Cascadia Code" panose="020B0609020000020004" pitchFamily="49" charset="0"/>
              </a:rPr>
              <a:t>var point = new Point();</a:t>
            </a:r>
          </a:p>
          <a:p>
            <a:r>
              <a:rPr lang="en-US" sz="2400" dirty="0" err="1">
                <a:latin typeface="Cascadia Code" panose="020B0609020000020004" pitchFamily="49" charset="0"/>
                <a:cs typeface="Cascadia Code" panose="020B0609020000020004" pitchFamily="49" charset="0"/>
              </a:rPr>
              <a:t>point.X</a:t>
            </a:r>
            <a:r>
              <a:rPr lang="en-US" sz="2400" dirty="0">
                <a:latin typeface="Cascadia Code" panose="020B0609020000020004" pitchFamily="49" charset="0"/>
                <a:cs typeface="Cascadia Code" panose="020B0609020000020004" pitchFamily="49" charset="0"/>
              </a:rPr>
              <a:t> = 100;</a:t>
            </a:r>
          </a:p>
          <a:p>
            <a:r>
              <a:rPr lang="en-US" sz="2400" dirty="0" err="1">
                <a:latin typeface="Cascadia Code" panose="020B0609020000020004" pitchFamily="49" charset="0"/>
                <a:cs typeface="Cascadia Code" panose="020B0609020000020004" pitchFamily="49" charset="0"/>
              </a:rPr>
              <a:t>point.Y</a:t>
            </a:r>
            <a:r>
              <a:rPr lang="en-US" sz="2400" dirty="0">
                <a:latin typeface="Cascadia Code" panose="020B0609020000020004" pitchFamily="49" charset="0"/>
                <a:cs typeface="Cascadia Code" panose="020B0609020000020004" pitchFamily="49" charset="0"/>
              </a:rPr>
              <a:t> = 200;</a:t>
            </a:r>
          </a:p>
          <a:p>
            <a:r>
              <a:rPr lang="en-US" sz="2400" dirty="0" err="1">
                <a:latin typeface="Cascadia Code" panose="020B0609020000020004" pitchFamily="49" charset="0"/>
                <a:cs typeface="Cascadia Code" panose="020B0609020000020004" pitchFamily="49" charset="0"/>
              </a:rPr>
              <a:t>MessageBox.Show</a:t>
            </a:r>
            <a:r>
              <a:rPr lang="en-US" sz="2400" dirty="0">
                <a:latin typeface="Cascadia Code" panose="020B0609020000020004" pitchFamily="49" charset="0"/>
                <a:cs typeface="Cascadia Code" panose="020B0609020000020004" pitchFamily="49" charset="0"/>
              </a:rPr>
              <a:t>(</a:t>
            </a:r>
            <a:r>
              <a:rPr lang="en-US" sz="2400" dirty="0" err="1">
                <a:latin typeface="Cascadia Code" panose="020B0609020000020004" pitchFamily="49" charset="0"/>
                <a:cs typeface="Cascadia Code" panose="020B0609020000020004" pitchFamily="49" charset="0"/>
              </a:rPr>
              <a:t>point.ToString</a:t>
            </a:r>
            <a:r>
              <a:rPr lang="en-US" sz="24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422957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Writing a Custom </a:t>
            </a:r>
            <a:r>
              <a:rPr lang="en-US" dirty="0" err="1">
                <a:latin typeface="Cascadia Code" panose="020B0609020000020004" pitchFamily="49" charset="0"/>
                <a:cs typeface="Cascadia Code" panose="020B0609020000020004" pitchFamily="49" charset="0"/>
              </a:rPr>
              <a:t>ToString</a:t>
            </a:r>
            <a:r>
              <a:rPr lang="en-US" dirty="0"/>
              <a:t> Method</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199"/>
            <a:ext cx="8229600" cy="2633133"/>
          </a:xfrm>
        </p:spPr>
        <p:txBody>
          <a:bodyPr/>
          <a:lstStyle/>
          <a:p>
            <a:r>
              <a:rPr lang="en-US" sz="2400" dirty="0"/>
              <a:t>If you want a class's </a:t>
            </a:r>
            <a:r>
              <a:rPr lang="en-US" sz="2400" dirty="0" err="1">
                <a:latin typeface="Cascadia Code" panose="020B0609020000020004" pitchFamily="49" charset="0"/>
                <a:cs typeface="Cascadia Code" panose="020B0609020000020004" pitchFamily="49" charset="0"/>
              </a:rPr>
              <a:t>ToString</a:t>
            </a:r>
            <a:r>
              <a:rPr lang="en-US" sz="2400" dirty="0"/>
              <a:t> method to return a different value, you can write a custom </a:t>
            </a:r>
            <a:r>
              <a:rPr lang="en-US" sz="2400" dirty="0" err="1">
                <a:latin typeface="Cascadia Code" panose="020B0609020000020004" pitchFamily="49" charset="0"/>
                <a:cs typeface="Cascadia Code" panose="020B0609020000020004" pitchFamily="49" charset="0"/>
              </a:rPr>
              <a:t>ToString</a:t>
            </a:r>
            <a:r>
              <a:rPr lang="en-US" sz="2400" dirty="0"/>
              <a:t> method in the class.</a:t>
            </a:r>
          </a:p>
          <a:p>
            <a:r>
              <a:rPr lang="en-US" sz="2400" dirty="0"/>
              <a:t>This is known as overriding the method.</a:t>
            </a:r>
          </a:p>
          <a:p>
            <a:r>
              <a:rPr lang="en-US" sz="2400" dirty="0"/>
              <a:t>General format of an overridden </a:t>
            </a:r>
            <a:r>
              <a:rPr lang="en-US" sz="2400" dirty="0" err="1">
                <a:latin typeface="Cascadia Code" panose="020B0609020000020004" pitchFamily="49" charset="0"/>
                <a:cs typeface="Cascadia Code" panose="020B0609020000020004" pitchFamily="49" charset="0"/>
              </a:rPr>
              <a:t>ToString</a:t>
            </a:r>
            <a:r>
              <a:rPr lang="en-US" sz="2400" dirty="0"/>
              <a:t> method:</a:t>
            </a:r>
          </a:p>
        </p:txBody>
      </p:sp>
      <p:sp>
        <p:nvSpPr>
          <p:cNvPr id="4" name="TextBox 3">
            <a:extLst>
              <a:ext uri="{FF2B5EF4-FFF2-40B4-BE49-F238E27FC236}">
                <a16:creationId xmlns:a16="http://schemas.microsoft.com/office/drawing/2014/main" id="{1D178859-910D-0D4F-42A3-4FC1688198E8}"/>
              </a:ext>
            </a:extLst>
          </p:cNvPr>
          <p:cNvSpPr txBox="1"/>
          <p:nvPr/>
        </p:nvSpPr>
        <p:spPr>
          <a:xfrm>
            <a:off x="948267" y="4362836"/>
            <a:ext cx="7247466" cy="1569660"/>
          </a:xfrm>
          <a:prstGeom prst="rect">
            <a:avLst/>
          </a:prstGeom>
          <a:noFill/>
        </p:spPr>
        <p:txBody>
          <a:bodyPr wrap="square" rtlCol="0">
            <a:spAutoFit/>
          </a:bodyPr>
          <a:lstStyle/>
          <a:p>
            <a:pPr marL="0" marR="0">
              <a:spcBef>
                <a:spcPts val="0"/>
              </a:spcBef>
              <a:spcAft>
                <a:spcPts val="0"/>
              </a:spcAft>
            </a:pPr>
            <a:r>
              <a:rPr lang="en-US" sz="2400" dirty="0">
                <a:effectLst/>
                <a:latin typeface="Cascadia Code" panose="020B0609020000020004" pitchFamily="49" charset="0"/>
                <a:ea typeface="Calibri" panose="020F0502020204030204" pitchFamily="34" charset="0"/>
                <a:cs typeface="Cascadia Code" panose="020B0609020000020004" pitchFamily="49" charset="0"/>
              </a:rPr>
              <a:t>public override string </a:t>
            </a:r>
            <a:r>
              <a:rPr lang="en-US" sz="2400" dirty="0" err="1">
                <a:effectLst/>
                <a:latin typeface="Cascadia Code" panose="020B0609020000020004" pitchFamily="49" charset="0"/>
                <a:ea typeface="Calibri" panose="020F0502020204030204" pitchFamily="34" charset="0"/>
                <a:cs typeface="Cascadia Code" panose="020B0609020000020004" pitchFamily="49" charset="0"/>
              </a:rPr>
              <a:t>ToString</a:t>
            </a:r>
            <a:r>
              <a:rPr lang="en-US" sz="2400" dirty="0">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400" dirty="0">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2400" dirty="0">
                <a:effectLst/>
                <a:latin typeface="Cascadia Code" panose="020B0609020000020004" pitchFamily="49" charset="0"/>
                <a:ea typeface="Calibri" panose="020F0502020204030204" pitchFamily="34" charset="0"/>
                <a:cs typeface="Cascadia Code" panose="020B0609020000020004" pitchFamily="49" charset="0"/>
              </a:rPr>
              <a:t>    // </a:t>
            </a:r>
            <a:r>
              <a:rPr lang="en-US" sz="2400" i="1" dirty="0">
                <a:effectLst/>
                <a:latin typeface="Cascadia Code" panose="020B0609020000020004" pitchFamily="49" charset="0"/>
                <a:ea typeface="Calibri" panose="020F0502020204030204" pitchFamily="34" charset="0"/>
                <a:cs typeface="Cascadia Code" panose="020B0609020000020004" pitchFamily="49" charset="0"/>
              </a:rPr>
              <a:t>Body of the method appears here.</a:t>
            </a:r>
            <a:endParaRPr lang="en-US" sz="24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2400" dirty="0">
                <a:effectLst/>
                <a:latin typeface="Cascadia Code" panose="020B0609020000020004" pitchFamily="49" charset="0"/>
                <a:ea typeface="Calibri" panose="020F0502020204030204" pitchFamily="34" charset="0"/>
                <a:cs typeface="Cascadia Code" panose="020B0609020000020004" pitchFamily="49" charset="0"/>
              </a:rPr>
              <a:t>}</a:t>
            </a:r>
            <a:endParaRPr lang="en-US" sz="18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1823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94A6-0C97-922E-4C8D-DE602941DD3A}"/>
              </a:ext>
            </a:extLst>
          </p:cNvPr>
          <p:cNvSpPr>
            <a:spLocks noGrp="1"/>
          </p:cNvSpPr>
          <p:nvPr>
            <p:ph type="title"/>
          </p:nvPr>
        </p:nvSpPr>
        <p:spPr/>
        <p:txBody>
          <a:bodyPr/>
          <a:lstStyle/>
          <a:p>
            <a:r>
              <a:rPr lang="en-US" dirty="0"/>
              <a:t>Writing a Custom </a:t>
            </a:r>
            <a:r>
              <a:rPr lang="en-US" dirty="0" err="1">
                <a:latin typeface="Cascadia Code" panose="020B0609020000020004" pitchFamily="49" charset="0"/>
                <a:cs typeface="Cascadia Code" panose="020B0609020000020004" pitchFamily="49" charset="0"/>
              </a:rPr>
              <a:t>ToString</a:t>
            </a:r>
            <a:r>
              <a:rPr lang="en-US" dirty="0"/>
              <a:t> Method</a:t>
            </a:r>
          </a:p>
        </p:txBody>
      </p:sp>
      <p:sp>
        <p:nvSpPr>
          <p:cNvPr id="3" name="Text Placeholder 2">
            <a:extLst>
              <a:ext uri="{FF2B5EF4-FFF2-40B4-BE49-F238E27FC236}">
                <a16:creationId xmlns:a16="http://schemas.microsoft.com/office/drawing/2014/main" id="{16500586-3D3B-90AA-4399-C899227B8691}"/>
              </a:ext>
            </a:extLst>
          </p:cNvPr>
          <p:cNvSpPr>
            <a:spLocks noGrp="1"/>
          </p:cNvSpPr>
          <p:nvPr>
            <p:ph type="body" idx="1"/>
          </p:nvPr>
        </p:nvSpPr>
        <p:spPr>
          <a:xfrm>
            <a:off x="457200" y="1600199"/>
            <a:ext cx="8229600" cy="2633133"/>
          </a:xfrm>
        </p:spPr>
        <p:txBody>
          <a:bodyPr/>
          <a:lstStyle/>
          <a:p>
            <a:r>
              <a:rPr lang="en-US" sz="2400" dirty="0"/>
              <a:t>It is common for a class's </a:t>
            </a:r>
            <a:r>
              <a:rPr lang="en-US" sz="2400" dirty="0" err="1">
                <a:latin typeface="Cascadia Code" panose="020B0609020000020004" pitchFamily="49" charset="0"/>
                <a:cs typeface="Cascadia Code" panose="020B0609020000020004" pitchFamily="49" charset="0"/>
              </a:rPr>
              <a:t>ToString</a:t>
            </a:r>
            <a:r>
              <a:rPr lang="en-US" sz="2400" dirty="0"/>
              <a:t> method to return a string that shows the object's state.</a:t>
            </a:r>
          </a:p>
          <a:p>
            <a:r>
              <a:rPr lang="en-US" sz="2400" dirty="0"/>
              <a:t>In other words, a string that shows the current values of the object's properties and/or fields.</a:t>
            </a:r>
          </a:p>
        </p:txBody>
      </p:sp>
    </p:spTree>
    <p:extLst>
      <p:ext uri="{BB962C8B-B14F-4D97-AF65-F5344CB8AC3E}">
        <p14:creationId xmlns:p14="http://schemas.microsoft.com/office/powerpoint/2010/main" val="37146950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18831</TotalTime>
  <Words>3133</Words>
  <Application>Microsoft Office PowerPoint</Application>
  <PresentationFormat>On-screen Show (4:3)</PresentationFormat>
  <Paragraphs>472</Paragraphs>
  <Slides>53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53</vt:i4>
      </vt:variant>
    </vt:vector>
  </HeadingPairs>
  <TitlesOfParts>
    <vt:vector size="65" baseType="lpstr">
      <vt:lpstr>Arial (Body)</vt:lpstr>
      <vt:lpstr>Noto Sans Symbols</vt:lpstr>
      <vt:lpstr>Arial</vt:lpstr>
      <vt:lpstr>Calibri</vt:lpstr>
      <vt:lpstr>Cascadia Code</vt:lpstr>
      <vt:lpstr>Consolas</vt:lpstr>
      <vt:lpstr>Courier New</vt:lpstr>
      <vt:lpstr>Symbol</vt:lpstr>
      <vt:lpstr>Times New Roman</vt:lpstr>
      <vt:lpstr>Verdana</vt:lpstr>
      <vt:lpstr>508 Lecture</vt:lpstr>
      <vt:lpstr>1_508 Lecture</vt:lpstr>
      <vt:lpstr>More About Classes and Objects</vt:lpstr>
      <vt:lpstr>Returning Objects From Methods</vt:lpstr>
      <vt:lpstr>Sample Code</vt:lpstr>
      <vt:lpstr>Sample Code</vt:lpstr>
      <vt:lpstr>Writing a ToString Method</vt:lpstr>
      <vt:lpstr>Sample Code</vt:lpstr>
      <vt:lpstr>Sample Code</vt:lpstr>
      <vt:lpstr>Writing a Custom ToString Method</vt:lpstr>
      <vt:lpstr>Writing a Custom ToString Method</vt:lpstr>
      <vt:lpstr>Sample Code</vt:lpstr>
      <vt:lpstr>Sample Code</vt:lpstr>
      <vt:lpstr>Implicitly Calling the ToString Method</vt:lpstr>
      <vt:lpstr>Sample Code</vt:lpstr>
      <vt:lpstr>Sample Code</vt:lpstr>
      <vt:lpstr>Working with null</vt:lpstr>
      <vt:lpstr>Working with null</vt:lpstr>
      <vt:lpstr>Working with null</vt:lpstr>
      <vt:lpstr>Working with null</vt:lpstr>
      <vt:lpstr>Garbage Collection</vt:lpstr>
      <vt:lpstr>Watch For null Strings</vt:lpstr>
      <vt:lpstr>Nullable Value Types</vt:lpstr>
      <vt:lpstr>The this Reference Variable</vt:lpstr>
      <vt:lpstr>The this Reference Variable</vt:lpstr>
      <vt:lpstr>The this Reference Variable</vt:lpstr>
      <vt:lpstr>Copying Objects</vt:lpstr>
      <vt:lpstr>Copy Constructors</vt:lpstr>
      <vt:lpstr>Copy Constructor Example</vt:lpstr>
      <vt:lpstr>Using the Copy Constructor</vt:lpstr>
      <vt:lpstr>Object Initializer Syntax and Init-Only Properties</vt:lpstr>
      <vt:lpstr>Init-Only Properties</vt:lpstr>
      <vt:lpstr>Init-Only Properties</vt:lpstr>
      <vt:lpstr>Using init With Fully Defined Properties</vt:lpstr>
      <vt:lpstr>Using init With Fully Defined Properties </vt:lpstr>
      <vt:lpstr>Mutable and Immutable Classes</vt:lpstr>
      <vt:lpstr>Some Benefits of Immutable Classes</vt:lpstr>
      <vt:lpstr>Guidelines for Creating Immutable Classes</vt:lpstr>
      <vt:lpstr>Immutable Class Examples (1 of 4)</vt:lpstr>
      <vt:lpstr>Immutable Class Examples (2 of 4)</vt:lpstr>
      <vt:lpstr>Immutable Class Examples (3 of 4)</vt:lpstr>
      <vt:lpstr>Immutable Class Examples (4 of 4)</vt:lpstr>
      <vt:lpstr>Aggregation and Composition</vt:lpstr>
      <vt:lpstr>Address Class</vt:lpstr>
      <vt:lpstr>Customer Class</vt:lpstr>
      <vt:lpstr>Instantiating the Customer Class</vt:lpstr>
      <vt:lpstr>Retrieving the Customer object's properties</vt:lpstr>
      <vt:lpstr>The has-a Relationship</vt:lpstr>
      <vt:lpstr>Composition</vt:lpstr>
      <vt:lpstr>Modified Version of the Customer Class Using Composition</vt:lpstr>
      <vt:lpstr>Passing and Returning Anonymous Objects</vt:lpstr>
      <vt:lpstr>Passing an Anonymous Object to a Method (1 of 2)</vt:lpstr>
      <vt:lpstr>Passing an Anonymous Object to a Method (2 of 2)</vt:lpstr>
      <vt:lpstr>Returning an Anonymous Object From a Method</vt:lpstr>
      <vt:lpstr>Class Collaboration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C#®, 4e</dc:title>
  <dc:subject>Computer Science</dc:subject>
  <dc:creator>Gaddis</dc:creator>
  <cp:keywords>Starting Out With Visual C#</cp:keywords>
  <cp:lastModifiedBy>Kwak, Myungjae</cp:lastModifiedBy>
  <cp:revision>1068</cp:revision>
  <dcterms:modified xsi:type="dcterms:W3CDTF">2024-07-09T03:00:24Z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