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801600" cy="9601200" type="A3"/>
  <p:notesSz cx="6858000" cy="9144000"/>
  <p:defaultTextStyle>
    <a:defPPr marL="0" marR="0" indent="0" algn="l" defTabSz="82716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2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0679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13583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20375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827166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033958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240749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447541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65433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  <a:srgbClr val="618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4"/>
    <p:restoredTop sz="94726"/>
  </p:normalViewPr>
  <p:slideViewPr>
    <p:cSldViewPr snapToGrid="0" snapToObjects="1">
      <p:cViewPr>
        <p:scale>
          <a:sx n="68" d="100"/>
          <a:sy n="68" d="100"/>
        </p:scale>
        <p:origin x="19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1pPr>
    <a:lvl2pPr indent="20679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2pPr>
    <a:lvl3pPr indent="413583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3pPr>
    <a:lvl4pPr indent="620375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4pPr>
    <a:lvl5pPr indent="827166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5pPr>
    <a:lvl6pPr indent="1033958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6pPr>
    <a:lvl7pPr indent="1240749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7pPr>
    <a:lvl8pPr indent="1447541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8pPr>
    <a:lvl9pPr indent="165433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21542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50156" y="1706463"/>
            <a:ext cx="10301289" cy="315480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4946206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50156" y="6220263"/>
            <a:ext cx="10301289" cy="22100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50156" y="4423584"/>
            <a:ext cx="10301289" cy="2444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41194"/>
            <a:ext cx="12796302" cy="931881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81447" y="747887"/>
            <a:ext cx="9626204" cy="565438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50156" y="6560011"/>
            <a:ext cx="10301289" cy="135899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7967539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74650"/>
            <a:ext cx="384320" cy="3565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50156" y="3223196"/>
            <a:ext cx="10301289" cy="3154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13326" y="747887"/>
            <a:ext cx="5250657" cy="78627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37617" y="747887"/>
            <a:ext cx="5250657" cy="3810036"/>
          </a:xfrm>
          <a:prstGeom prst="rect">
            <a:avLst/>
          </a:prstGeom>
        </p:spPr>
        <p:txBody>
          <a:bodyPr anchor="b"/>
          <a:lstStyle>
            <a:lvl1pPr>
              <a:defRPr sz="2935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617" y="4691394"/>
            <a:ext cx="5250657" cy="391924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613326" y="2628637"/>
            <a:ext cx="5250657" cy="60062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37617" y="2628637"/>
            <a:ext cx="5250657" cy="6006266"/>
          </a:xfrm>
          <a:prstGeom prst="rect">
            <a:avLst/>
          </a:prstGeom>
        </p:spPr>
        <p:txBody>
          <a:bodyPr/>
          <a:lstStyle>
            <a:lvl1pPr marL="130704" indent="-130704">
              <a:defRPr b="1"/>
            </a:lvl1pPr>
            <a:lvl2pPr marL="435679" indent="-130704">
              <a:defRPr b="1"/>
            </a:lvl2pPr>
            <a:lvl3pPr marL="740654" indent="-130704">
              <a:defRPr b="1"/>
            </a:lvl3pPr>
            <a:lvl4pPr marL="1045629" indent="-130704">
              <a:defRPr b="1"/>
            </a:lvl4pPr>
            <a:lvl5pPr marL="1350605" indent="-130704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1354581"/>
            <a:ext cx="10926366" cy="68920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937617" y="990565"/>
            <a:ext cx="5250657" cy="76200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13326" y="5006876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619447" y="990565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37617" y="565880"/>
            <a:ext cx="10926366" cy="2062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2628637"/>
            <a:ext cx="10926366" cy="600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80718"/>
            <a:ext cx="384320" cy="356555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601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0331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0663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0995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81326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01658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21990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423218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626535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3177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2711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92245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317794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713132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108470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50380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289914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29448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0331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0663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0995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81326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01658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21990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423218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626535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ics.wsj.com/infectious-diseases-and-vaccines/" TargetMode="External"/><Relationship Id="rId13" Type="http://schemas.openxmlformats.org/officeDocument/2006/relationships/hyperlink" Target="https://www.tidyverse.org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emf"/><Relationship Id="rId12" Type="http://schemas.openxmlformats.org/officeDocument/2006/relationships/hyperlink" Target="https://www.r-project.org/" TargetMode="Externa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www.stats.indiana.edu/population/PopTotals/historic_counts_states.asp" TargetMode="External"/><Relationship Id="rId5" Type="http://schemas.openxmlformats.org/officeDocument/2006/relationships/hyperlink" Target="https://michael-gastner.com/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zenodo.org/records/11452259" TargetMode="External"/><Relationship Id="rId4" Type="http://schemas.openxmlformats.org/officeDocument/2006/relationships/hyperlink" Target="mailto:michael.gastner@singaporetech.edu.sg" TargetMode="External"/><Relationship Id="rId9" Type="http://schemas.openxmlformats.org/officeDocument/2006/relationships/hyperlink" Target="https://www.mikelee.co/posts/2017-06-28-wsj-measles-vaccination-chart" TargetMode="External"/><Relationship Id="rId14" Type="http://schemas.openxmlformats.org/officeDocument/2006/relationships/hyperlink" Target="https://colorbrewer2.org/#type=sequential&amp;scheme=Reds&amp;n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9;p14">
            <a:extLst>
              <a:ext uri="{FF2B5EF4-FFF2-40B4-BE49-F238E27FC236}">
                <a16:creationId xmlns:a16="http://schemas.microsoft.com/office/drawing/2014/main" id="{E9B347BB-964F-4C32-272F-1B370681AF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266"/>
            <a:ext cx="12496800" cy="12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684505" y="9200337"/>
            <a:ext cx="9100766" cy="22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sz="900" baseline="30000" dirty="0">
                <a:solidFill>
                  <a:schemeClr val="tx1"/>
                </a:solidFill>
              </a:rPr>
              <a:t>*</a:t>
            </a:r>
            <a:r>
              <a:rPr lang="en-SG" sz="900" dirty="0">
                <a:solidFill>
                  <a:schemeClr val="tx1"/>
                </a:solidFill>
              </a:rPr>
              <a:t>Information and Communication Technology Cluster, Singapore Institute of Technology  •  </a:t>
            </a:r>
            <a:r>
              <a:rPr lang="en-SG" sz="900" dirty="0">
                <a:solidFill>
                  <a:srgbClr val="618DB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michael.gastner@singaporetech.edu.sg</a:t>
            </a:r>
            <a:r>
              <a:rPr lang="en-SG" sz="900" dirty="0">
                <a:solidFill>
                  <a:schemeClr val="tx1"/>
                </a:solidFill>
              </a:rPr>
              <a:t>  </a:t>
            </a:r>
            <a:r>
              <a:rPr sz="900" dirty="0">
                <a:solidFill>
                  <a:schemeClr val="tx1"/>
                </a:solidFill>
              </a:rPr>
              <a:t>•  </a:t>
            </a:r>
            <a:r>
              <a:rPr lang="en-SG" sz="900" dirty="0">
                <a:solidFill>
                  <a:srgbClr val="618DB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SG" sz="900" dirty="0" err="1">
                <a:solidFill>
                  <a:srgbClr val="618DB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michael-gastner.com</a:t>
            </a:r>
            <a:r>
              <a:rPr lang="en-US" sz="900" dirty="0">
                <a:solidFill>
                  <a:srgbClr val="618DB5"/>
                </a:solidFill>
              </a:rPr>
              <a:t> </a:t>
            </a:r>
            <a:r>
              <a:rPr lang="en-SG" sz="900" dirty="0">
                <a:solidFill>
                  <a:srgbClr val="618DB5"/>
                </a:solidFill>
              </a:rPr>
              <a:t> </a:t>
            </a:r>
            <a:r>
              <a:rPr lang="en-SG" sz="900" dirty="0">
                <a:solidFill>
                  <a:schemeClr val="tx1"/>
                </a:solidFill>
              </a:rPr>
              <a:t>•  </a:t>
            </a:r>
            <a:r>
              <a:rPr lang="en-US" sz="900" dirty="0">
                <a:solidFill>
                  <a:schemeClr val="tx1"/>
                </a:solidFill>
              </a:rPr>
              <a:t>Published</a:t>
            </a:r>
            <a:r>
              <a:rPr sz="900" dirty="0">
                <a:solidFill>
                  <a:schemeClr val="tx1"/>
                </a:solidFill>
              </a:rPr>
              <a:t>: 20</a:t>
            </a:r>
            <a:r>
              <a:rPr lang="en-US" sz="900" dirty="0">
                <a:solidFill>
                  <a:schemeClr val="tx1"/>
                </a:solidFill>
              </a:rPr>
              <a:t>25–</a:t>
            </a:r>
            <a:r>
              <a:rPr sz="900" dirty="0">
                <a:solidFill>
                  <a:schemeClr val="tx1"/>
                </a:solidFill>
              </a:rPr>
              <a:t>01</a:t>
            </a:r>
            <a:r>
              <a:rPr lang="en-US" sz="900" dirty="0">
                <a:solidFill>
                  <a:schemeClr val="tx1"/>
                </a:solidFill>
              </a:rPr>
              <a:t>–24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819073" y="185688"/>
            <a:ext cx="9692924" cy="934520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100000"/>
              </a:lnSpc>
              <a:spcAft>
                <a:spcPts val="3558"/>
              </a:spcAft>
            </a:pPr>
            <a:r>
              <a:rPr lang="en-SG" sz="3913" dirty="0">
                <a:solidFill>
                  <a:schemeClr val="tx1"/>
                </a:solidFill>
                <a:latin typeface="+mj-lt"/>
              </a:rPr>
              <a:t>Visualizing Measles Incidence in the USA (1928–2001)</a:t>
            </a:r>
            <a:br>
              <a:rPr lang="en-SG" sz="3913" dirty="0">
                <a:solidFill>
                  <a:schemeClr val="tx1"/>
                </a:solidFill>
                <a:latin typeface="+mj-lt"/>
              </a:rPr>
            </a:br>
            <a:r>
              <a:rPr lang="en-SG" sz="2757" dirty="0">
                <a:solidFill>
                  <a:schemeClr val="tx1"/>
                </a:solidFill>
                <a:latin typeface="+mj-lt"/>
              </a:rPr>
              <a:t>Michael T. Gastner</a:t>
            </a:r>
            <a:r>
              <a:rPr lang="en-SG" sz="2757" baseline="30000" dirty="0">
                <a:solidFill>
                  <a:schemeClr val="tx1"/>
                </a:solidFill>
                <a:latin typeface="+mj-lt"/>
              </a:rPr>
              <a:t>*</a:t>
            </a:r>
            <a:br>
              <a:rPr lang="en-SG" dirty="0">
                <a:solidFill>
                  <a:srgbClr val="000000"/>
                </a:solidFill>
                <a:effectLst/>
                <a:latin typeface="+mj-lt"/>
              </a:rPr>
            </a:br>
            <a:endParaRPr lang="en-SG" dirty="0">
              <a:latin typeface="+mj-lt"/>
            </a:endParaRPr>
          </a:p>
        </p:txBody>
      </p:sp>
      <p:sp>
        <p:nvSpPr>
          <p:cNvPr id="4" name="Group">
            <a:extLst>
              <a:ext uri="{FF2B5EF4-FFF2-40B4-BE49-F238E27FC236}">
                <a16:creationId xmlns:a16="http://schemas.microsoft.com/office/drawing/2014/main" id="{A66BED44-9EAF-B869-58FB-365809EBA3D6}"/>
              </a:ext>
            </a:extLst>
          </p:cNvPr>
          <p:cNvSpPr/>
          <p:nvPr/>
        </p:nvSpPr>
        <p:spPr>
          <a:xfrm>
            <a:off x="8483127" y="1355465"/>
            <a:ext cx="3866123" cy="7480369"/>
          </a:xfrm>
          <a:prstGeom prst="rect">
            <a:avLst/>
          </a:prstGeom>
          <a:gradFill>
            <a:gsLst>
              <a:gs pos="100000">
                <a:srgbClr val="E0EDF8"/>
              </a:gs>
              <a:gs pos="6000">
                <a:srgbClr val="EBF3FA"/>
              </a:gs>
              <a:gs pos="0">
                <a:schemeClr val="bg1"/>
              </a:gs>
            </a:gsLst>
            <a:lin ang="16200000" scaled="0"/>
          </a:gradFill>
          <a:ln w="12700"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SG" sz="889" dirty="0"/>
          </a:p>
        </p:txBody>
      </p:sp>
      <p:sp>
        <p:nvSpPr>
          <p:cNvPr id="8" name="Basics">
            <a:extLst>
              <a:ext uri="{FF2B5EF4-FFF2-40B4-BE49-F238E27FC236}">
                <a16:creationId xmlns:a16="http://schemas.microsoft.com/office/drawing/2014/main" id="{31D8C348-D745-EEEA-79AB-AADF82DF2D4C}"/>
              </a:ext>
            </a:extLst>
          </p:cNvPr>
          <p:cNvSpPr txBox="1"/>
          <p:nvPr/>
        </p:nvSpPr>
        <p:spPr>
          <a:xfrm>
            <a:off x="8794402" y="1419522"/>
            <a:ext cx="3251261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296" tIns="11296" rIns="11296" bIns="11296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sz="2224" dirty="0"/>
              <a:t>Pitch to the Editorial Board</a:t>
            </a:r>
            <a:endParaRPr sz="2224" dirty="0"/>
          </a:p>
        </p:txBody>
      </p:sp>
      <p:sp>
        <p:nvSpPr>
          <p:cNvPr id="12" name="Cheatsheets make it easy for R users…">
            <a:extLst>
              <a:ext uri="{FF2B5EF4-FFF2-40B4-BE49-F238E27FC236}">
                <a16:creationId xmlns:a16="http://schemas.microsoft.com/office/drawing/2014/main" id="{8377752F-058C-A531-9617-F1AEDA51D868}"/>
              </a:ext>
            </a:extLst>
          </p:cNvPr>
          <p:cNvSpPr txBox="1"/>
          <p:nvPr/>
        </p:nvSpPr>
        <p:spPr>
          <a:xfrm>
            <a:off x="8602059" y="1796154"/>
            <a:ext cx="3573958" cy="7289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296" tIns="11296" rIns="11296" bIns="11296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Why Should You Adopt Our Visualization?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1"/>
                </a:solidFill>
              </a:rPr>
              <a:t>Boost Reader Engagement</a:t>
            </a:r>
            <a:endParaRPr lang="en-SG" sz="1400" dirty="0">
              <a:solidFill>
                <a:schemeClr val="tx1"/>
              </a:solidFill>
            </a:endParaRP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Clearer titles to the plot and the </a:t>
            </a:r>
            <a:r>
              <a:rPr lang="en-SG" sz="1400" b="0" dirty="0" err="1">
                <a:solidFill>
                  <a:schemeClr val="tx1"/>
                </a:solidFill>
              </a:rPr>
              <a:t>color</a:t>
            </a:r>
            <a:r>
              <a:rPr lang="en-SG" sz="1400" b="0" dirty="0">
                <a:solidFill>
                  <a:schemeClr val="tx1"/>
                </a:solidFill>
              </a:rPr>
              <a:t> legend deliver immediate insight.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Including grid lines and all state abbreviations eliminates the need for guesswork.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A </a:t>
            </a:r>
            <a:r>
              <a:rPr lang="en-SG" sz="1400" b="0" dirty="0" err="1">
                <a:solidFill>
                  <a:schemeClr val="tx1"/>
                </a:solidFill>
              </a:rPr>
              <a:t>colorblind</a:t>
            </a:r>
            <a:r>
              <a:rPr lang="en-SG" sz="1400" b="0" dirty="0">
                <a:solidFill>
                  <a:schemeClr val="tx1"/>
                </a:solidFill>
              </a:rPr>
              <a:t>-friendly palette broadens accessibility.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 err="1">
                <a:solidFill>
                  <a:schemeClr val="tx1"/>
                </a:solidFill>
              </a:rPr>
              <a:t>Colors</a:t>
            </a:r>
            <a:r>
              <a:rPr lang="en-SG" sz="1400" b="0" dirty="0">
                <a:solidFill>
                  <a:schemeClr val="tx1"/>
                </a:solidFill>
              </a:rPr>
              <a:t> from a discretized sequential palette highlight the overall trend.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SG" sz="1400" b="0" dirty="0">
              <a:solidFill>
                <a:schemeClr val="tx1"/>
              </a:solidFill>
            </a:endParaRP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dirty="0">
                <a:solidFill>
                  <a:schemeClr val="tx1"/>
                </a:solidFill>
              </a:rPr>
              <a:t>Enhanced Credibility and Trust</a:t>
            </a:r>
            <a:endParaRPr lang="en-SG" sz="1400" b="0" dirty="0">
              <a:solidFill>
                <a:schemeClr val="tx1"/>
              </a:solidFill>
            </a:endParaRP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Mistakes in handling missing data have been corrected.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 clearer visual distinction between zero and missing data ensures accuracy.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A perceptually balanced </a:t>
            </a:r>
            <a:r>
              <a:rPr lang="en-SG" sz="1400" b="0" dirty="0" err="1">
                <a:solidFill>
                  <a:schemeClr val="tx1"/>
                </a:solidFill>
              </a:rPr>
              <a:t>color</a:t>
            </a:r>
            <a:r>
              <a:rPr lang="en-SG" sz="1400" b="0" dirty="0">
                <a:solidFill>
                  <a:schemeClr val="tx1"/>
                </a:solidFill>
              </a:rPr>
              <a:t> scale avoids overstating medium-level incidence.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SG" sz="1400" b="0" dirty="0">
              <a:solidFill>
                <a:schemeClr val="tx1"/>
              </a:solidFill>
            </a:endParaRP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These improvements </a:t>
            </a:r>
            <a:r>
              <a:rPr lang="en-SG" sz="1400" dirty="0">
                <a:solidFill>
                  <a:schemeClr val="tx1"/>
                </a:solidFill>
              </a:rPr>
              <a:t>strengthen the impact of and trust in journalistic reporting on public health data. </a:t>
            </a:r>
            <a:r>
              <a:rPr lang="en-SG" sz="1400" b="0" dirty="0">
                <a:solidFill>
                  <a:schemeClr val="tx1"/>
                </a:solidFill>
              </a:rPr>
              <a:t>This aspect provides a crucial advantage amid heightened vaccine </a:t>
            </a:r>
            <a:r>
              <a:rPr lang="en-SG" sz="1400" b="0" dirty="0" err="1">
                <a:solidFill>
                  <a:schemeClr val="tx1"/>
                </a:solidFill>
              </a:rPr>
              <a:t>skepticism</a:t>
            </a:r>
            <a:r>
              <a:rPr lang="en-SG" sz="1400" b="0" dirty="0">
                <a:solidFill>
                  <a:schemeClr val="tx1"/>
                </a:solidFill>
              </a:rPr>
              <a:t> </a:t>
            </a:r>
            <a:r>
              <a:rPr lang="en-SG" sz="1400" b="0" dirty="0" err="1">
                <a:solidFill>
                  <a:schemeClr val="tx1"/>
                </a:solidFill>
              </a:rPr>
              <a:t>fueled</a:t>
            </a:r>
            <a:r>
              <a:rPr lang="en-SG" sz="1400" b="0" dirty="0">
                <a:solidFill>
                  <a:schemeClr val="tx1"/>
                </a:solidFill>
              </a:rPr>
              <a:t> by misinformation.</a:t>
            </a:r>
            <a:endParaRPr lang="en-US" sz="14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1600" dirty="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0CE22A8-4C90-6BF7-1635-2FD0594E3C2D}"/>
              </a:ext>
            </a:extLst>
          </p:cNvPr>
          <p:cNvSpPr/>
          <p:nvPr/>
        </p:nvSpPr>
        <p:spPr>
          <a:xfrm>
            <a:off x="8581027" y="1364484"/>
            <a:ext cx="368251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44AAAA74-4F45-5418-A591-DFBCD31ABD18}"/>
              </a:ext>
            </a:extLst>
          </p:cNvPr>
          <p:cNvSpPr/>
          <p:nvPr/>
        </p:nvSpPr>
        <p:spPr>
          <a:xfrm>
            <a:off x="5778494" y="1361114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DED2E63B-894D-3250-B207-BCFFA73DEBFE}"/>
              </a:ext>
            </a:extLst>
          </p:cNvPr>
          <p:cNvSpPr/>
          <p:nvPr/>
        </p:nvSpPr>
        <p:spPr>
          <a:xfrm>
            <a:off x="3076394" y="1364515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7" name="Line">
            <a:extLst>
              <a:ext uri="{FF2B5EF4-FFF2-40B4-BE49-F238E27FC236}">
                <a16:creationId xmlns:a16="http://schemas.microsoft.com/office/drawing/2014/main" id="{E7FA90E3-A62C-886E-4421-30C2E98E8D89}"/>
              </a:ext>
            </a:extLst>
          </p:cNvPr>
          <p:cNvSpPr/>
          <p:nvPr/>
        </p:nvSpPr>
        <p:spPr>
          <a:xfrm>
            <a:off x="4483328" y="1819917"/>
            <a:ext cx="36136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8" name="Manipulate Variables">
            <a:extLst>
              <a:ext uri="{FF2B5EF4-FFF2-40B4-BE49-F238E27FC236}">
                <a16:creationId xmlns:a16="http://schemas.microsoft.com/office/drawing/2014/main" id="{099D8CBC-FF54-1433-2CAA-D712B7D2EA04}"/>
              </a:ext>
            </a:extLst>
          </p:cNvPr>
          <p:cNvSpPr txBox="1"/>
          <p:nvPr/>
        </p:nvSpPr>
        <p:spPr>
          <a:xfrm>
            <a:off x="3082805" y="1400453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Data</a:t>
            </a:r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8653C099-C9D4-E0D7-C78C-9382DA96E52A}"/>
              </a:ext>
            </a:extLst>
          </p:cNvPr>
          <p:cNvSpPr/>
          <p:nvPr/>
        </p:nvSpPr>
        <p:spPr>
          <a:xfrm>
            <a:off x="373152" y="1361114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5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E4E6653-C40B-54AB-D944-79C25DFC7AE2}"/>
              </a:ext>
            </a:extLst>
          </p:cNvPr>
          <p:cNvSpPr txBox="1"/>
          <p:nvPr/>
        </p:nvSpPr>
        <p:spPr>
          <a:xfrm>
            <a:off x="352472" y="1682962"/>
            <a:ext cx="2508751" cy="139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Measles is a highly infectious viral disease with significant impact on public health. However, observational studies </a:t>
            </a:r>
            <a:r>
              <a:rPr lang="en-SG" sz="1400" b="0" dirty="0">
                <a:solidFill>
                  <a:schemeClr val="tx1"/>
                </a:solidFill>
              </a:rPr>
              <a:t>confirm that vaccination is highly effective.</a:t>
            </a:r>
            <a:endParaRPr sz="1400" b="0" dirty="0">
              <a:solidFill>
                <a:schemeClr val="tx1"/>
              </a:solidFill>
            </a:endParaRPr>
          </a:p>
        </p:txBody>
      </p:sp>
      <p:sp>
        <p:nvSpPr>
          <p:cNvPr id="55" name="Quickly identify content with a package hexsticker (if available)…">
            <a:extLst>
              <a:ext uri="{FF2B5EF4-FFF2-40B4-BE49-F238E27FC236}">
                <a16:creationId xmlns:a16="http://schemas.microsoft.com/office/drawing/2014/main" id="{F6828A76-8E0D-5F03-C429-D7AE1177E19A}"/>
              </a:ext>
            </a:extLst>
          </p:cNvPr>
          <p:cNvSpPr txBox="1"/>
          <p:nvPr/>
        </p:nvSpPr>
        <p:spPr>
          <a:xfrm>
            <a:off x="5949002" y="1683037"/>
            <a:ext cx="2256980" cy="23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966" dirty="0"/>
          </a:p>
        </p:txBody>
      </p:sp>
      <p:sp>
        <p:nvSpPr>
          <p:cNvPr id="60" name="Rectangle">
            <a:extLst>
              <a:ext uri="{FF2B5EF4-FFF2-40B4-BE49-F238E27FC236}">
                <a16:creationId xmlns:a16="http://schemas.microsoft.com/office/drawing/2014/main" id="{FE9166EA-F3B2-AC56-BCEF-7FD4B173FE85}"/>
              </a:ext>
            </a:extLst>
          </p:cNvPr>
          <p:cNvSpPr/>
          <p:nvPr/>
        </p:nvSpPr>
        <p:spPr>
          <a:xfrm>
            <a:off x="373151" y="3287439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34" name="Line">
            <a:extLst>
              <a:ext uri="{FF2B5EF4-FFF2-40B4-BE49-F238E27FC236}">
                <a16:creationId xmlns:a16="http://schemas.microsoft.com/office/drawing/2014/main" id="{950D3670-B4C6-9E87-36F1-F14562884BFC}"/>
              </a:ext>
            </a:extLst>
          </p:cNvPr>
          <p:cNvSpPr/>
          <p:nvPr/>
        </p:nvSpPr>
        <p:spPr>
          <a:xfrm>
            <a:off x="373151" y="3281084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21FAB184-72F5-C17D-0BF5-BD77C3AB4387}"/>
              </a:ext>
            </a:extLst>
          </p:cNvPr>
          <p:cNvSpPr/>
          <p:nvPr/>
        </p:nvSpPr>
        <p:spPr>
          <a:xfrm>
            <a:off x="372801" y="1363861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 dirty="0"/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36A8F4D1-DD69-F7CB-BAD8-26A98BF0657D}"/>
              </a:ext>
            </a:extLst>
          </p:cNvPr>
          <p:cNvSpPr/>
          <p:nvPr/>
        </p:nvSpPr>
        <p:spPr>
          <a:xfrm>
            <a:off x="4435014" y="3283187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52" name="Logistics">
            <a:extLst>
              <a:ext uri="{FF2B5EF4-FFF2-40B4-BE49-F238E27FC236}">
                <a16:creationId xmlns:a16="http://schemas.microsoft.com/office/drawing/2014/main" id="{6CA68763-1573-0D30-B343-FB95C75E4E0F}"/>
              </a:ext>
            </a:extLst>
          </p:cNvPr>
          <p:cNvSpPr txBox="1"/>
          <p:nvPr/>
        </p:nvSpPr>
        <p:spPr>
          <a:xfrm>
            <a:off x="352472" y="3320424"/>
            <a:ext cx="3843712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Original Visualization</a:t>
            </a:r>
            <a:endParaRPr sz="2224" dirty="0"/>
          </a:p>
        </p:txBody>
      </p:sp>
      <p:sp>
        <p:nvSpPr>
          <p:cNvPr id="153" name="Useful Elements">
            <a:extLst>
              <a:ext uri="{FF2B5EF4-FFF2-40B4-BE49-F238E27FC236}">
                <a16:creationId xmlns:a16="http://schemas.microsoft.com/office/drawing/2014/main" id="{81D176C0-97FF-F84A-653C-CC9282870A24}"/>
              </a:ext>
            </a:extLst>
          </p:cNvPr>
          <p:cNvSpPr txBox="1"/>
          <p:nvPr/>
        </p:nvSpPr>
        <p:spPr>
          <a:xfrm>
            <a:off x="4411129" y="3307926"/>
            <a:ext cx="383307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Improved</a:t>
            </a:r>
            <a:r>
              <a:rPr sz="2224" dirty="0"/>
              <a:t> </a:t>
            </a:r>
            <a:r>
              <a:rPr lang="en-US" sz="2224" dirty="0"/>
              <a:t>Visualization</a:t>
            </a:r>
            <a:endParaRPr sz="2224" dirty="0"/>
          </a:p>
        </p:txBody>
      </p:sp>
      <p:sp>
        <p:nvSpPr>
          <p:cNvPr id="154" name="Layout Suggestions">
            <a:extLst>
              <a:ext uri="{FF2B5EF4-FFF2-40B4-BE49-F238E27FC236}">
                <a16:creationId xmlns:a16="http://schemas.microsoft.com/office/drawing/2014/main" id="{75AF8EBF-664C-4D24-D734-8C0001F315BE}"/>
              </a:ext>
            </a:extLst>
          </p:cNvPr>
          <p:cNvSpPr txBox="1"/>
          <p:nvPr/>
        </p:nvSpPr>
        <p:spPr>
          <a:xfrm>
            <a:off x="352472" y="1400453"/>
            <a:ext cx="2360329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Introduction</a:t>
            </a:r>
            <a:endParaRPr sz="2224" dirty="0"/>
          </a:p>
        </p:txBody>
      </p:sp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C982552C-7DA7-8C22-01E6-CFCB4A03D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1" y="4295986"/>
            <a:ext cx="3876799" cy="27499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719AF4-52DA-8161-E616-985A5513F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945" y="3677392"/>
            <a:ext cx="3917121" cy="3781109"/>
          </a:xfrm>
          <a:prstGeom prst="rect">
            <a:avLst/>
          </a:prstGeom>
        </p:spPr>
      </p:pic>
      <p:sp>
        <p:nvSpPr>
          <p:cNvPr id="17" name="Line">
            <a:extLst>
              <a:ext uri="{FF2B5EF4-FFF2-40B4-BE49-F238E27FC236}">
                <a16:creationId xmlns:a16="http://schemas.microsoft.com/office/drawing/2014/main" id="{F8C20A5B-B06E-53CB-00D6-A9E6555B3002}"/>
              </a:ext>
            </a:extLst>
          </p:cNvPr>
          <p:cNvSpPr/>
          <p:nvPr/>
        </p:nvSpPr>
        <p:spPr>
          <a:xfrm>
            <a:off x="4437892" y="3280788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A00CB28F-678C-1EAB-8CFB-1F0D44BA7099}"/>
              </a:ext>
            </a:extLst>
          </p:cNvPr>
          <p:cNvSpPr/>
          <p:nvPr/>
        </p:nvSpPr>
        <p:spPr>
          <a:xfrm>
            <a:off x="5775565" y="1364754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1" name="Manipulate Variables">
            <a:extLst>
              <a:ext uri="{FF2B5EF4-FFF2-40B4-BE49-F238E27FC236}">
                <a16:creationId xmlns:a16="http://schemas.microsoft.com/office/drawing/2014/main" id="{E7E1535F-FFD8-B9F9-E13C-B9CB5D3B7153}"/>
              </a:ext>
            </a:extLst>
          </p:cNvPr>
          <p:cNvSpPr txBox="1"/>
          <p:nvPr/>
        </p:nvSpPr>
        <p:spPr>
          <a:xfrm>
            <a:off x="5782786" y="1400400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Tools Used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BB410894-CF49-AA0A-562F-F333AA862FE6}"/>
              </a:ext>
            </a:extLst>
          </p:cNvPr>
          <p:cNvSpPr/>
          <p:nvPr/>
        </p:nvSpPr>
        <p:spPr>
          <a:xfrm>
            <a:off x="3076394" y="1363861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58A28C64-2450-5959-8F57-C4669A31833E}"/>
              </a:ext>
            </a:extLst>
          </p:cNvPr>
          <p:cNvSpPr txBox="1"/>
          <p:nvPr/>
        </p:nvSpPr>
        <p:spPr>
          <a:xfrm>
            <a:off x="348050" y="3627253"/>
            <a:ext cx="3843712" cy="76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figure below was published by 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Wall Street Journal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2015:</a:t>
            </a: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35CA977-9AF6-8190-9DC3-CCD4D394F8D5}"/>
              </a:ext>
            </a:extLst>
          </p:cNvPr>
          <p:cNvSpPr txBox="1"/>
          <p:nvPr/>
        </p:nvSpPr>
        <p:spPr>
          <a:xfrm>
            <a:off x="367832" y="7164630"/>
            <a:ext cx="3843712" cy="19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Although the heatmap layout garnered praise in the 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blogosphere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it exhibits several weaknesses: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Nearly half of the state labels are omitted.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rainbow palette lacks a 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meaningful progression through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space and is not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colorblind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-­friendly.</a:t>
            </a:r>
            <a:endParaRPr lang="en-SG" sz="14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Missing data 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are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erroneously treated as zero.</a:t>
            </a:r>
          </a:p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3AFB5E9-64ED-73F8-3B8E-FFB5C00643CC}"/>
              </a:ext>
            </a:extLst>
          </p:cNvPr>
          <p:cNvSpPr txBox="1"/>
          <p:nvPr/>
        </p:nvSpPr>
        <p:spPr>
          <a:xfrm>
            <a:off x="3295377" y="1835362"/>
            <a:ext cx="2508751" cy="291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5C043A9-A2B0-6E97-6B17-0037B72DAD0E}"/>
              </a:ext>
            </a:extLst>
          </p:cNvPr>
          <p:cNvSpPr txBox="1"/>
          <p:nvPr/>
        </p:nvSpPr>
        <p:spPr>
          <a:xfrm>
            <a:off x="3059825" y="1686635"/>
            <a:ext cx="2508751" cy="144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Tycho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Weekly counts of measles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Stats Indiana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Decennial U.S. census data for each state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B53C6B55-2ED3-9265-AE32-FE34C07DD104}"/>
              </a:ext>
            </a:extLst>
          </p:cNvPr>
          <p:cNvSpPr txBox="1"/>
          <p:nvPr/>
        </p:nvSpPr>
        <p:spPr>
          <a:xfrm>
            <a:off x="5703863" y="1690942"/>
            <a:ext cx="2508751" cy="168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Programming language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R packages for data analysis and visualization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Colour Brewer 2.0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SG" sz="1400" b="0" dirty="0">
                <a:solidFill>
                  <a:schemeClr val="tx1"/>
                </a:solidFill>
              </a:rPr>
              <a:t>“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Reds” palette</a:t>
            </a: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4419408C-15BB-0A9F-4B3A-097CA0BAB60F}"/>
              </a:ext>
            </a:extLst>
          </p:cNvPr>
          <p:cNvSpPr txBox="1"/>
          <p:nvPr/>
        </p:nvSpPr>
        <p:spPr>
          <a:xfrm>
            <a:off x="4399945" y="7524563"/>
            <a:ext cx="3843712" cy="1416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</a:rPr>
              <a:t>The </a:t>
            </a:r>
            <a:r>
              <a:rPr lang="en-SG" sz="1400" dirty="0">
                <a:solidFill>
                  <a:schemeClr val="tx1"/>
                </a:solidFill>
              </a:rPr>
              <a:t>logarithmic </a:t>
            </a:r>
            <a:r>
              <a:rPr lang="en-SG" sz="1400" dirty="0" err="1">
                <a:solidFill>
                  <a:schemeClr val="tx1"/>
                </a:solidFill>
              </a:rPr>
              <a:t>color</a:t>
            </a:r>
            <a:r>
              <a:rPr lang="en-SG" sz="1400" dirty="0">
                <a:solidFill>
                  <a:schemeClr val="tx1"/>
                </a:solidFill>
              </a:rPr>
              <a:t> scale</a:t>
            </a:r>
            <a:r>
              <a:rPr lang="en-SG" sz="1400" b="0" dirty="0">
                <a:solidFill>
                  <a:schemeClr val="tx1"/>
                </a:solidFill>
              </a:rPr>
              <a:t> addresses the skewed incidence (mostly near zero) by emphasizing subtle differences at low values.</a:t>
            </a:r>
            <a:endParaRPr lang="en-SG" sz="14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Horizontal and vertical </a:t>
            </a:r>
            <a:r>
              <a:rPr lang="en-SG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grid lines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the background facilitate retrieving the state and year for individual data points.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44" name="Picture 43" descr="A black and white sign with a person in a circle&#10;&#10;AI-generated content may be incorrect.">
            <a:extLst>
              <a:ext uri="{FF2B5EF4-FFF2-40B4-BE49-F238E27FC236}">
                <a16:creationId xmlns:a16="http://schemas.microsoft.com/office/drawing/2014/main" id="{0C6B8DEE-120F-0008-7BF5-C8BEF443E5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50" y="8915211"/>
            <a:ext cx="1219200" cy="419100"/>
          </a:xfrm>
          <a:prstGeom prst="rect">
            <a:avLst/>
          </a:prstGeom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11734D8-653E-340B-7401-1F5D560E860A}"/>
              </a:ext>
            </a:extLst>
          </p:cNvPr>
          <p:cNvSpPr/>
          <p:nvPr/>
        </p:nvSpPr>
        <p:spPr>
          <a:xfrm>
            <a:off x="1720628" y="9136928"/>
            <a:ext cx="9000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pic>
        <p:nvPicPr>
          <p:cNvPr id="177" name="Picture 176" descr="A black and red logo&#10;&#10;AI-generated content may be incorrect.">
            <a:extLst>
              <a:ext uri="{FF2B5EF4-FFF2-40B4-BE49-F238E27FC236}">
                <a16:creationId xmlns:a16="http://schemas.microsoft.com/office/drawing/2014/main" id="{D3EA94A2-5B1F-4875-F500-2D78AF59E2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4" y="8906502"/>
            <a:ext cx="994217" cy="452441"/>
          </a:xfrm>
          <a:prstGeom prst="rect">
            <a:avLst/>
          </a:prstGeom>
        </p:spPr>
      </p:pic>
      <p:pic>
        <p:nvPicPr>
          <p:cNvPr id="7" name="Google Shape;62;p14">
            <a:extLst>
              <a:ext uri="{FF2B5EF4-FFF2-40B4-BE49-F238E27FC236}">
                <a16:creationId xmlns:a16="http://schemas.microsoft.com/office/drawing/2014/main" id="{165F490F-DBE3-7618-6B88-EE9C16EE1841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 l="6859" r="6851"/>
          <a:stretch/>
        </p:blipFill>
        <p:spPr>
          <a:xfrm>
            <a:off x="122752" y="-63144"/>
            <a:ext cx="1247082" cy="144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351</Words>
  <Application>Microsoft Macintosh PowerPoint</Application>
  <PresentationFormat>A3 Paper (297x420 mm)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Helvetica Light</vt:lpstr>
      <vt:lpstr>Source Sans Pro</vt:lpstr>
      <vt:lpstr>Source Sans Pro Light</vt:lpstr>
      <vt:lpstr>Source Sans Pro Semibold</vt:lpstr>
      <vt:lpstr>White</vt:lpstr>
      <vt:lpstr>Visualizing Measles Incidence in the USA (1928–2001) Michael T. Gastner*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Michael Gastner</cp:lastModifiedBy>
  <cp:revision>153</cp:revision>
  <dcterms:modified xsi:type="dcterms:W3CDTF">2025-02-04T00:26:46Z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8e180-8f22-4ead-b44a-2d560df875da_Enabled">
    <vt:lpwstr>true</vt:lpwstr>
  </property>
  <property fmtid="{D5CDD505-2E9C-101B-9397-08002B2CF9AE}" pid="3" name="MSIP_Label_3ef8e180-8f22-4ead-b44a-2d560df875da_SetDate">
    <vt:lpwstr>2025-01-23T13:06:06Z</vt:lpwstr>
  </property>
  <property fmtid="{D5CDD505-2E9C-101B-9397-08002B2CF9AE}" pid="4" name="MSIP_Label_3ef8e180-8f22-4ead-b44a-2d560df875da_Method">
    <vt:lpwstr>Privileged</vt:lpwstr>
  </property>
  <property fmtid="{D5CDD505-2E9C-101B-9397-08002B2CF9AE}" pid="5" name="MSIP_Label_3ef8e180-8f22-4ead-b44a-2d560df875da_Name">
    <vt:lpwstr>Public</vt:lpwstr>
  </property>
  <property fmtid="{D5CDD505-2E9C-101B-9397-08002B2CF9AE}" pid="6" name="MSIP_Label_3ef8e180-8f22-4ead-b44a-2d560df875da_SiteId">
    <vt:lpwstr>64991f7f-44d6-4d8c-9cd4-7862e8cb94c6</vt:lpwstr>
  </property>
  <property fmtid="{D5CDD505-2E9C-101B-9397-08002B2CF9AE}" pid="7" name="MSIP_Label_3ef8e180-8f22-4ead-b44a-2d560df875da_ActionId">
    <vt:lpwstr>d667d2bd-bbd8-4553-adcc-1606b9953ade</vt:lpwstr>
  </property>
  <property fmtid="{D5CDD505-2E9C-101B-9397-08002B2CF9AE}" pid="8" name="MSIP_Label_3ef8e180-8f22-4ead-b44a-2d560df875da_ContentBits">
    <vt:lpwstr>0</vt:lpwstr>
  </property>
  <property fmtid="{D5CDD505-2E9C-101B-9397-08002B2CF9AE}" pid="9" name="MSIP_Label_3ef8e180-8f22-4ead-b44a-2d560df875da_Tag">
    <vt:lpwstr>50, 0, 1, 1</vt:lpwstr>
  </property>
</Properties>
</file>