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  <a:srgbClr val="618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720"/>
  </p:normalViewPr>
  <p:slideViewPr>
    <p:cSldViewPr snapToGrid="0" snapToObjects="1">
      <p:cViewPr>
        <p:scale>
          <a:sx n="129" d="100"/>
          <a:sy n="129" d="100"/>
        </p:scale>
        <p:origin x="-46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wsj.com/infectious-diseases-and-vaccines/" TargetMode="External"/><Relationship Id="rId13" Type="http://schemas.openxmlformats.org/officeDocument/2006/relationships/hyperlink" Target="https://www.tidyverse.org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12" Type="http://schemas.openxmlformats.org/officeDocument/2006/relationships/hyperlink" Target="https://www.r-project.org/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www.stats.indiana.edu/population/PopTotals/historic_counts_states.asp" TargetMode="External"/><Relationship Id="rId5" Type="http://schemas.openxmlformats.org/officeDocument/2006/relationships/hyperlink" Target="https://michael-gastner.com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zenodo.org/records/11452259" TargetMode="External"/><Relationship Id="rId4" Type="http://schemas.openxmlformats.org/officeDocument/2006/relationships/hyperlink" Target="mailto:michael.gastner@singaporetech.edu.sg" TargetMode="External"/><Relationship Id="rId9" Type="http://schemas.openxmlformats.org/officeDocument/2006/relationships/hyperlink" Target="https://www.mikelee.co/posts/2017-06-28-wsj-measles-vaccination-chart" TargetMode="External"/><Relationship Id="rId14" Type="http://schemas.openxmlformats.org/officeDocument/2006/relationships/hyperlink" Target="https://colorbrewer2.org/#type=sequential&amp;scheme=Reds&amp;n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84505" y="9200337"/>
            <a:ext cx="9100766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 </a:t>
            </a:r>
            <a:r>
              <a:rPr lang="en-SG" sz="900" dirty="0">
                <a:solidFill>
                  <a:srgbClr val="618D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michael.gastner@singaporetech.edu.sg</a:t>
            </a:r>
            <a:r>
              <a:rPr lang="en-SG" sz="900" dirty="0">
                <a:solidFill>
                  <a:schemeClr val="tx1"/>
                </a:solidFill>
              </a:rPr>
              <a:t>  </a:t>
            </a:r>
            <a:r>
              <a:rPr sz="900" dirty="0">
                <a:solidFill>
                  <a:schemeClr val="tx1"/>
                </a:solidFill>
              </a:rPr>
              <a:t>•  </a:t>
            </a:r>
            <a:r>
              <a:rPr lang="en-SG" sz="900" dirty="0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SG" sz="900" dirty="0" err="1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michael-gastner.com</a:t>
            </a:r>
            <a:r>
              <a:rPr lang="en-US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</a:t>
            </a:r>
            <a:r>
              <a:rPr sz="900" dirty="0">
                <a:solidFill>
                  <a:schemeClr val="tx1"/>
                </a:solidFill>
              </a:rPr>
              <a:t>01</a:t>
            </a:r>
            <a:r>
              <a:rPr lang="en-US" sz="900" dirty="0">
                <a:solidFill>
                  <a:schemeClr val="tx1"/>
                </a:solidFill>
              </a:rPr>
              <a:t>–24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 dirty="0">
                <a:solidFill>
                  <a:schemeClr val="tx1"/>
                </a:solidFill>
                <a:latin typeface="+mj-lt"/>
              </a:rPr>
              <a:t>Visualizing Measles Incidence in the USA (1928–2001)</a:t>
            </a:r>
            <a:br>
              <a:rPr lang="en-SG" sz="3913" dirty="0">
                <a:solidFill>
                  <a:schemeClr val="tx1"/>
                </a:solidFill>
                <a:latin typeface="+mj-lt"/>
              </a:rPr>
            </a:br>
            <a:r>
              <a:rPr lang="en-SG" sz="2757" dirty="0">
                <a:solidFill>
                  <a:schemeClr val="tx1"/>
                </a:solidFill>
                <a:latin typeface="+mj-lt"/>
              </a:rPr>
              <a:t>Michael T. Gastner</a:t>
            </a:r>
            <a:r>
              <a:rPr lang="en-SG" sz="2757" baseline="30000" dirty="0">
                <a:solidFill>
                  <a:schemeClr val="tx1"/>
                </a:solidFill>
                <a:latin typeface="+mj-lt"/>
              </a:rPr>
              <a:t>*</a:t>
            </a:r>
            <a:br>
              <a:rPr lang="en-SG" dirty="0">
                <a:solidFill>
                  <a:srgbClr val="000000"/>
                </a:solidFill>
                <a:effectLst/>
                <a:latin typeface="+mj-lt"/>
              </a:rPr>
            </a:br>
            <a:endParaRPr lang="en-SG" dirty="0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 dirty="0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 dirty="0"/>
              <a:t>Pitch to the Editorial Board</a:t>
            </a:r>
            <a:endParaRPr sz="2224" dirty="0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602059" y="1796154"/>
            <a:ext cx="3573958" cy="728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1296" tIns="11296" rIns="11296" bIns="11296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Boost Reader Engagement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Clearer titles to the plot and the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legend deliver immediate insight.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Including grid lines and all state abbreviations eliminates the need for guesswork.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</a:t>
            </a:r>
            <a:r>
              <a:rPr lang="en-SG" sz="1400" b="0" dirty="0" err="1">
                <a:solidFill>
                  <a:schemeClr val="tx1"/>
                </a:solidFill>
              </a:rPr>
              <a:t>colorblind</a:t>
            </a:r>
            <a:r>
              <a:rPr lang="en-SG" sz="1400" b="0" dirty="0">
                <a:solidFill>
                  <a:schemeClr val="tx1"/>
                </a:solidFill>
              </a:rPr>
              <a:t>-friendly palette broadens accessibility.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 err="1">
                <a:solidFill>
                  <a:schemeClr val="tx1"/>
                </a:solidFill>
              </a:rPr>
              <a:t>Colors</a:t>
            </a:r>
            <a:r>
              <a:rPr lang="en-SG" sz="1400" b="0" dirty="0">
                <a:solidFill>
                  <a:schemeClr val="tx1"/>
                </a:solidFill>
              </a:rPr>
              <a:t> from a discretized sequential palette highlight the overall trend.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Enhanced Credibility and Trust</a:t>
            </a:r>
            <a:endParaRPr lang="en-SG" sz="1400" b="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Mistakes in handling missing data have been corrected.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clearer visual distinction between zero and missing data ensures accuracy.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perceptually balanced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scale avoids overstating medium-level incidence.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</a:t>
            </a:r>
            <a:r>
              <a:rPr lang="en-SG" sz="1400" dirty="0">
                <a:solidFill>
                  <a:schemeClr val="tx1"/>
                </a:solidFill>
              </a:rPr>
              <a:t>strengthen the impact of and trust in journalistic reporting on public health data. </a:t>
            </a:r>
            <a:r>
              <a:rPr lang="en-SG" sz="1400" b="0" dirty="0">
                <a:solidFill>
                  <a:schemeClr val="tx1"/>
                </a:solidFill>
              </a:rPr>
              <a:t>This aspect provides a crucial advantage amid heightened vaccine </a:t>
            </a:r>
            <a:r>
              <a:rPr lang="en-SG" sz="1400" b="0" dirty="0" err="1">
                <a:solidFill>
                  <a:schemeClr val="tx1"/>
                </a:solidFill>
              </a:rPr>
              <a:t>skepticism</a:t>
            </a:r>
            <a:r>
              <a:rPr lang="en-SG" sz="1400" b="0" dirty="0">
                <a:solidFill>
                  <a:schemeClr val="tx1"/>
                </a:solidFill>
              </a:rPr>
              <a:t> </a:t>
            </a:r>
            <a:r>
              <a:rPr lang="en-SG" sz="1400" b="0" dirty="0" err="1">
                <a:solidFill>
                  <a:schemeClr val="tx1"/>
                </a:solidFill>
              </a:rPr>
              <a:t>fueled</a:t>
            </a:r>
            <a:r>
              <a:rPr lang="en-SG" sz="1400" b="0" dirty="0">
                <a:solidFill>
                  <a:schemeClr val="tx1"/>
                </a:solidFill>
              </a:rPr>
              <a:t> by misinformation.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Measles is a highly infectious viral disease with significant impact on public health. However, observational studies </a:t>
            </a:r>
            <a:r>
              <a:rPr lang="en-SG" sz="1400" b="0" dirty="0">
                <a:solidFill>
                  <a:schemeClr val="tx1"/>
                </a:solidFill>
              </a:rPr>
              <a:t>confirm that vaccination is highly effective.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Original Visualization</a:t>
            </a:r>
            <a:endParaRPr sz="2224" dirty="0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Improved</a:t>
            </a:r>
            <a:r>
              <a:rPr sz="2224" dirty="0"/>
              <a:t> </a:t>
            </a:r>
            <a:r>
              <a:rPr lang="en-US" sz="2224" dirty="0"/>
              <a:t>Visualization</a:t>
            </a:r>
            <a:endParaRPr sz="2224" dirty="0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Introduction</a:t>
            </a:r>
            <a:endParaRPr sz="2224" dirty="0"/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982552C-7DA7-8C22-01E6-CFCB4A03D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" y="4295986"/>
            <a:ext cx="3876799" cy="2749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19AF4-52DA-8161-E616-985A5513F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45" y="3677392"/>
            <a:ext cx="3917121" cy="3781109"/>
          </a:xfrm>
          <a:prstGeom prst="rect">
            <a:avLst/>
          </a:prstGeom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figure below was published by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Wall Street Journal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2015: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19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Although the heatmap layout garnered praise in the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blogosphere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it exhibits several weaknesses: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Nearly half of the state labels are omitted.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rainbow palette lacks a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meaningful progression through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space and is not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-­friendly.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Missing data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erroneously treated as zero.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65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Tycho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(Van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Panhuis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et al., 2018): Weekly counts of measles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 Indiana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Decennial U.S. census data for each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168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Programming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R packages for data analysis and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Brewer 2.0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</a:rPr>
              <a:t>“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Reds” palette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99945" y="7524563"/>
            <a:ext cx="3843712" cy="141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</a:t>
            </a:r>
            <a:r>
              <a:rPr lang="en-SG" sz="1400" dirty="0">
                <a:solidFill>
                  <a:schemeClr val="tx1"/>
                </a:solidFill>
              </a:rPr>
              <a:t>logarithmic </a:t>
            </a:r>
            <a:r>
              <a:rPr lang="en-SG" sz="1400" dirty="0" err="1">
                <a:solidFill>
                  <a:schemeClr val="tx1"/>
                </a:solidFill>
              </a:rPr>
              <a:t>color</a:t>
            </a:r>
            <a:r>
              <a:rPr lang="en-SG" sz="1400" dirty="0">
                <a:solidFill>
                  <a:schemeClr val="tx1"/>
                </a:solidFill>
              </a:rPr>
              <a:t> scale</a:t>
            </a:r>
            <a:r>
              <a:rPr lang="en-SG" sz="1400" b="0" dirty="0">
                <a:solidFill>
                  <a:schemeClr val="tx1"/>
                </a:solidFill>
              </a:rPr>
              <a:t> addresses the skewed incidence (mostly near zero) by emphasizing subtle differences at low values.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Horizontal and vertical </a:t>
            </a:r>
            <a:r>
              <a:rPr lang="en-SG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 lines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background facilitate retrieving the state and year for individual data points.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50" y="8915211"/>
            <a:ext cx="1219200" cy="4191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8906502"/>
            <a:ext cx="994217" cy="452441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165F490F-DBE3-7618-6B88-EE9C16EE1841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 l="6859" r="6851"/>
          <a:stretch/>
        </p:blipFill>
        <p:spPr>
          <a:xfrm>
            <a:off x="122752" y="-63144"/>
            <a:ext cx="1247082" cy="14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358</Words>
  <Application>Microsoft Macintosh PowerPoint</Application>
  <PresentationFormat>A3 Paper (297x420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Visualizing Measles Incidence in the USA (1928–2001) Michael T. Gastner*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Michael Gastner</cp:lastModifiedBy>
  <cp:revision>154</cp:revision>
  <dcterms:modified xsi:type="dcterms:W3CDTF">2025-04-20T15:54:41Z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</Properties>
</file>