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Viga"/>
      <p:regular r:id="rId40"/>
    </p:embeddedFont>
    <p:embeddedFont>
      <p:font typeface="Maven Pro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384C50-683F-4C6C-AAEF-082466D2E779}">
  <a:tblStyle styleId="{24384C50-683F-4C6C-AAEF-082466D2E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F90B127-DF05-4BA7-8E14-AA47ABB55C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Viga-regular.fntdata"/><Relationship Id="rId20" Type="http://schemas.openxmlformats.org/officeDocument/2006/relationships/slide" Target="slides/slide14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Lato-bold.fntdata"/><Relationship Id="rId14" Type="http://schemas.openxmlformats.org/officeDocument/2006/relationships/slide" Target="slides/slide8.xml"/><Relationship Id="rId36" Type="http://schemas.openxmlformats.org/officeDocument/2006/relationships/font" Target="fonts/Lato-regular.fntdata"/><Relationship Id="rId17" Type="http://schemas.openxmlformats.org/officeDocument/2006/relationships/slide" Target="slides/slide11.xml"/><Relationship Id="rId39" Type="http://schemas.openxmlformats.org/officeDocument/2006/relationships/font" Target="fonts/Lato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51210f42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251210f42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51210f423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251210f423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51210f423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51210f423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251210f423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251210f423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51210f423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51210f423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51210f423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251210f423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251210f423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251210f423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51210f423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251210f423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251210f423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251210f423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251210f423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251210f423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51210f423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251210f423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51210f42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51210f42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251210f423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251210f423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251210f423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251210f423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51210f423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251210f423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51210f423_0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251210f423_0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251210f423_0_1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251210f423_0_1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251210f423_0_1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251210f423_0_1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51210f423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51210f423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51210f423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51210f423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51210f423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51210f423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51210f423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51210f423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51210f423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51210f423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51210f423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51210f423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51210f423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51210f423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ctrTitle"/>
          </p:nvPr>
        </p:nvSpPr>
        <p:spPr>
          <a:xfrm>
            <a:off x="256950" y="891600"/>
            <a:ext cx="4641300" cy="23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105697"/>
                </a:solidFill>
              </a:rPr>
              <a:t>Raport finalny przeprowadzonego </a:t>
            </a:r>
            <a:br>
              <a:rPr lang="pl">
                <a:solidFill>
                  <a:srgbClr val="105697"/>
                </a:solidFill>
              </a:rPr>
            </a:br>
            <a:r>
              <a:rPr lang="pl">
                <a:solidFill>
                  <a:srgbClr val="105697"/>
                </a:solidFill>
              </a:rPr>
              <a:t>testu penetracyjnego </a:t>
            </a:r>
            <a:br>
              <a:rPr lang="pl">
                <a:solidFill>
                  <a:srgbClr val="105697"/>
                </a:solidFill>
              </a:rPr>
            </a:br>
            <a:r>
              <a:rPr lang="pl">
                <a:solidFill>
                  <a:srgbClr val="105697"/>
                </a:solidFill>
              </a:rPr>
              <a:t>dla organizacji MiniMicrosoft</a:t>
            </a:r>
            <a:endParaRPr>
              <a:solidFill>
                <a:srgbClr val="105697"/>
              </a:solidFill>
            </a:endParaRPr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316500" y="3293875"/>
            <a:ext cx="42555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00">
                <a:solidFill>
                  <a:srgbClr val="105697"/>
                </a:solidFill>
              </a:rPr>
              <a:t>17 styczeń 2025</a:t>
            </a:r>
            <a:endParaRPr sz="1300">
              <a:solidFill>
                <a:srgbClr val="10569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2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Aplikacja webowa - Analiza ryzyka</a:t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351" name="Google Shape;3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65825"/>
            <a:ext cx="3418175" cy="23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2"/>
          <p:cNvSpPr txBox="1"/>
          <p:nvPr/>
        </p:nvSpPr>
        <p:spPr>
          <a:xfrm>
            <a:off x="184800" y="1095625"/>
            <a:ext cx="45975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 wykresie kołowym przedstawiono proporcje wykrytych ryzyk w poszczególnych kategoriach: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b="1" lang="pl" sz="15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Ekstremalne ryzyko (Extreme):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13 przypadków (krytyczne obszary wymagające natychmiastowego działania)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b="1" lang="pl" sz="15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Wysokie ryzyko (High): 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11 przypadków (wymaga szybkiego działania)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b="1" lang="pl" sz="15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Średnie ryzyko (Moderate):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Mniejsza liczba zagrożeń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b="1" lang="pl" sz="15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Niskie ryzyko (Low): 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Niewielka liczba przypadków, które nie wymagają natychmiastowych działań</a:t>
            </a:r>
            <a:b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 podstawie przygotowanej analizie ryzyka stworzony został plan wdrożenia rekomendacji.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275" y="1027225"/>
            <a:ext cx="222532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3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Aplikacja webowa - Analiza ryzyka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360" name="Google Shape;360;p23"/>
          <p:cNvGraphicFramePr/>
          <p:nvPr/>
        </p:nvGraphicFramePr>
        <p:xfrm>
          <a:off x="391588" y="9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912350"/>
                <a:gridCol w="1212325"/>
                <a:gridCol w="1072975"/>
                <a:gridCol w="1142650"/>
                <a:gridCol w="2020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Prawdopodo-</a:t>
                      </a:r>
                      <a:br>
                        <a:rPr b="1" lang="pl" sz="1100">
                          <a:solidFill>
                            <a:schemeClr val="lt1"/>
                          </a:solidFill>
                        </a:rPr>
                      </a:b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bieństwo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Skutki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Ocena ryzyka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Poziom ryzyka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nagłówka X-Frame-Options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Publicznie dostępne katalogi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Publiczny plik robots.txt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Low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D15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flagi HTTPOnly w cookie PHPSESSID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Publiczny plik phpinfo.php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ochrony przed CSRF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Publiczne katalogi JavaScript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Moderate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Otwarty dostęp do /server-status/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flagi SameSite w ciasteczkach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Możliwość ataków brute-force na mechanizm logowania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Nieprawidłowe użycie metody GET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4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Aplikacja webowa - Analiza ryzyka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367" name="Google Shape;367;p24"/>
          <p:cNvGraphicFramePr/>
          <p:nvPr/>
        </p:nvGraphicFramePr>
        <p:xfrm>
          <a:off x="391588" y="9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912350"/>
                <a:gridCol w="1212325"/>
                <a:gridCol w="1072975"/>
                <a:gridCol w="1142650"/>
                <a:gridCol w="2020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Prawdopodo-</a:t>
                      </a:r>
                      <a:br>
                        <a:rPr b="1" lang="pl" sz="1100">
                          <a:solidFill>
                            <a:schemeClr val="lt1"/>
                          </a:solidFill>
                        </a:rPr>
                      </a:b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bieństwo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Skutki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Ocena ryzyka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Poziom ryzyka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Komentarze w kodzie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Moderate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Element HTML kontrolowany przez użytkownika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Zahardkodowane hasła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flagi Secure w ciasteczkach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Użycie słabego algorytmu hashującego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Dynamiczne wstrzykiwanie i wykonywanie kodu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Publiczne pliki web.config.bak, wp-config.bak i robots.txt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sanityzacji i walidacji danych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obsługi błędów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5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Aplikacja webowa - Analiza ryzyka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374" name="Google Shape;374;p25"/>
          <p:cNvGraphicFramePr/>
          <p:nvPr/>
        </p:nvGraphicFramePr>
        <p:xfrm>
          <a:off x="391588" y="9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912350"/>
                <a:gridCol w="1212325"/>
                <a:gridCol w="1072975"/>
                <a:gridCol w="1142650"/>
                <a:gridCol w="2020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Prawdopodo-</a:t>
                      </a:r>
                      <a:br>
                        <a:rPr b="1" lang="pl" sz="1100">
                          <a:solidFill>
                            <a:schemeClr val="lt1"/>
                          </a:solidFill>
                        </a:rPr>
                      </a:b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bieństwo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Skutki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Ocena ryzyka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Poziom ryzyka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tokenu CSRF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Podatność na XPath Injection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zabezpieczenia nagłówków HTTP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ograniczenia długości danych od użytkownika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Podatność na XML External Entity (XXE)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Podatność na Unvalidated Redirects and Forwards (URF)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Przekazywanie SessionID w adresie URL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/>
        </p:nvSpPr>
        <p:spPr>
          <a:xfrm>
            <a:off x="727500" y="3215500"/>
            <a:ext cx="3226200" cy="6351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0" y="3223127"/>
            <a:ext cx="727500" cy="635100"/>
          </a:xfrm>
          <a:prstGeom prst="rect">
            <a:avLst/>
          </a:prstGeom>
          <a:solidFill>
            <a:srgbClr val="10569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7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02</a:t>
            </a:r>
            <a:endParaRPr b="1" sz="27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825350" y="3371925"/>
            <a:ext cx="3128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rgbClr val="252525"/>
                </a:solidFill>
                <a:latin typeface="Maven Pro"/>
                <a:ea typeface="Maven Pro"/>
                <a:cs typeface="Maven Pro"/>
                <a:sym typeface="Maven Pro"/>
              </a:rPr>
              <a:t>Podsumowanie i analiza ryzyka Metasploitable</a:t>
            </a:r>
            <a:endParaRPr b="1" sz="1700">
              <a:solidFill>
                <a:srgbClr val="25252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7"/>
          <p:cNvSpPr txBox="1"/>
          <p:nvPr/>
        </p:nvSpPr>
        <p:spPr>
          <a:xfrm>
            <a:off x="478775" y="2001100"/>
            <a:ext cx="45975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Skany automatyczne przeprowadzono trzema narzędziami do tego przeznaczonymi. Zdecydowanie najlepszym narzędziem okazał się </a:t>
            </a:r>
            <a:r>
              <a:rPr b="1"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Nmap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który pomógł znaleźć aż 6 podatności. Skan za pomocą </a:t>
            </a:r>
            <a:r>
              <a:rPr b="1"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metasploit 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znalazł jedną nową podatności, a narzędzie </a:t>
            </a:r>
            <a:r>
              <a:rPr b="1"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enum4linux 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nie znalazło żadnych nowych podatności. Skan ręczny polegał na ręcznych sprawdzeniu poszczególnych portów w przeglądarce czy są dostępne, a następnie próby brute-force w celu znalezienia haseł do zasobów. Tutaj najlepiej sprawdziło się narzędzie metasploit.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27"/>
          <p:cNvSpPr txBox="1"/>
          <p:nvPr>
            <p:ph idx="4294967295" type="ctrTitle"/>
          </p:nvPr>
        </p:nvSpPr>
        <p:spPr>
          <a:xfrm>
            <a:off x="271325" y="53825"/>
            <a:ext cx="85443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Metasploitable</a:t>
            </a:r>
            <a:r>
              <a:rPr lang="pl">
                <a:solidFill>
                  <a:srgbClr val="252525"/>
                </a:solidFill>
              </a:rPr>
              <a:t> - skan automatyczny i ręczny</a:t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389" name="Google Shape;3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950" y="2395509"/>
            <a:ext cx="3589675" cy="1824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75" y="1098650"/>
            <a:ext cx="49815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8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 Skan automatyczny - znalezione podatności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397" name="Google Shape;397;p28"/>
          <p:cNvGraphicFramePr/>
          <p:nvPr/>
        </p:nvGraphicFramePr>
        <p:xfrm>
          <a:off x="587500" y="110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248550"/>
                <a:gridCol w="5830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Opis podatności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7376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MS17-010 (EternalBlue)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Podatność umożliwiająca zdalne wykonanie kodu na serwerach SMBv1. Wykorzystywana przez ransomware WannaCry.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GlassFish Server (CVE-2011-0807)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Podatność GlassFish Server umożliwiająca zdalne wykonanie kodu poprzez niezabezpieczony endpoint.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Apache mod_proxy (CVE-2011-3368)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Luka w Apache pozwalająca na obejście zabezpieczeń reverse proxy i dostęp do wewnętrznych zasobów.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Diffie-Hellman Weak Key Exchange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Użycie słabych grup Diffie-Hellmana może umożliwić podsłuchanie zaszyfrowanej komunikacji.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Slowloris DoS (CVE-2007-6750)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Atak DoS utrzymujący otwarte połączenia HTTP, powodujący wyczerpanie zasobów serwera.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MySQL root bez hasła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hasła dla konta root w MySQL umożliwia pełny dostęp do bazy danych bez autoryzacji.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29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Skan ręczny</a:t>
            </a:r>
            <a:r>
              <a:rPr lang="pl">
                <a:solidFill>
                  <a:srgbClr val="252525"/>
                </a:solidFill>
              </a:rPr>
              <a:t> - znalezione podatności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404" name="Google Shape;404;p29"/>
          <p:cNvGraphicFramePr/>
          <p:nvPr/>
        </p:nvGraphicFramePr>
        <p:xfrm>
          <a:off x="271313" y="10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385875"/>
                <a:gridCol w="6186125"/>
              </a:tblGrid>
              <a:tr h="29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000">
                          <a:solidFill>
                            <a:schemeClr val="lt1"/>
                          </a:solidFill>
                        </a:rPr>
                        <a:t>Opis podatności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73763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ElasticSearch (CVE-2014-3120)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Remote Code Execution (RCE) przez nieautoryzowane zapytania do API ElasticSearch umożliwiające wykonanie dowolnego kodu.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MySQL - Logowanie na konto root bez hasła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MySQL umożliwia logowanie na konto root bez hasła, co pozwala na pełny dostęp do bazy danych.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Apache Tomcat Manager - Domyślne dane logowania (sploit:sploit)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Dostęp do Apache Tomcat Manager bez zmienionych domyślnych danych logowania umożliwia wdrażanie złośliwych aplikacji.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Jenkins - Brak autoryzacji do konsoli skryptowej (/script)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Brak autoryzacji umożliwia dostęp do konsoli skryptowej Jenkins, co pozwala na wykonanie dowolnych skryptów.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29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Apache Axis2 (CVE-2010-0219)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Dostęp do panelu administracyjnego Apache Axis2 umożliwia przesyłanie złośliwych usług webowych.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29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Apache Struts (CVE-2016-3087)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Luka w Apache Struts umożliwiająca zdalne wykonanie kodu przez manipulację nagłówkami HTTP.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MS17-010 (EternalBlue)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Podatność umożliwiająca zdalne wykonanie kodu na serwerach SMBv1. Wykorzystywana przez ransomware WannaCry.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46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GlassFish Server - Domyślne dane logowania (admin:sploit)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/>
                        <a:t>Dostęp do konsoli administracyjnej GlassFish Server bez zmiany hasła.</a:t>
                      </a:r>
                      <a:endParaRPr sz="10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350" y="2806925"/>
            <a:ext cx="2913700" cy="21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30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Metasploitable</a:t>
            </a:r>
            <a:r>
              <a:rPr lang="pl">
                <a:solidFill>
                  <a:srgbClr val="252525"/>
                </a:solidFill>
              </a:rPr>
              <a:t> - Analiza ryzyka</a:t>
            </a:r>
            <a:endParaRPr>
              <a:solidFill>
                <a:srgbClr val="252525"/>
              </a:solidFill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184800" y="1095625"/>
            <a:ext cx="4597500" cy="3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 wykresie kołowym przedstawiono proporcje wykrytych ryzyk w poszczególnych kategoriach: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b="1" lang="pl" sz="15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Ekstremalne ryzyko (Extreme):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8 przypadków (krytyczne obszary wymagające natychmiastowego działania)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b="1" lang="pl" sz="15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Wysokie ryzyko (High): 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przypadki (wymaga szybkiego działania)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b="1" lang="pl" sz="15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Średnie ryzyko (Moderate):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Mniejsza liczba zagrożeń 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"/>
              <a:buChar char="-"/>
            </a:pPr>
            <a:r>
              <a:rPr b="1" lang="pl" sz="15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Niskie ryzyko (Low): 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Brak 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liczby przypadków</a:t>
            </a:r>
            <a:b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Na podstawie przygotowanej analizie ryzyka stworzony został plan wdrożenia rekomendacji.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3" name="Google Shape;4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8600" y="991950"/>
            <a:ext cx="222532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31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Metasploitable</a:t>
            </a:r>
            <a:r>
              <a:rPr lang="pl">
                <a:solidFill>
                  <a:srgbClr val="252525"/>
                </a:solidFill>
              </a:rPr>
              <a:t> - Analiza ryzyka</a:t>
            </a:r>
            <a:endParaRPr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420" name="Google Shape;420;p31"/>
          <p:cNvGraphicFramePr/>
          <p:nvPr/>
        </p:nvGraphicFramePr>
        <p:xfrm>
          <a:off x="391575" y="135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912350"/>
                <a:gridCol w="1212325"/>
                <a:gridCol w="1072975"/>
                <a:gridCol w="1142650"/>
                <a:gridCol w="2020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Prawdopodo-</a:t>
                      </a:r>
                      <a:br>
                        <a:rPr b="1" lang="pl" sz="1100">
                          <a:solidFill>
                            <a:schemeClr val="lt1"/>
                          </a:solidFill>
                        </a:rPr>
                      </a:b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bieństwo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Skutki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Ocena ryzyka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Poziom ryzyka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MS17-010 (EternalBlue)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GlassFish Server (CVE-2011-0807)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Apache mod_proxy (CVE-2011-3368)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Diffie-Hellman Weak Key Exchange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Moderate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Slowloris DoS (CVE-2007-6750)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1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MySQL root bez hasła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ElasticSearch (CVE-2014-3120)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159352" y="2671624"/>
            <a:ext cx="4502400" cy="5004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1159352" y="2067450"/>
            <a:ext cx="4502400" cy="5100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159352" y="1482625"/>
            <a:ext cx="4502400" cy="5004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390800" y="691100"/>
            <a:ext cx="7704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500">
                <a:solidFill>
                  <a:srgbClr val="105697"/>
                </a:solidFill>
                <a:latin typeface="Maven Pro"/>
                <a:ea typeface="Maven Pro"/>
                <a:cs typeface="Maven Pro"/>
                <a:sym typeface="Maven Pro"/>
              </a:rPr>
              <a:t>Spis treści</a:t>
            </a:r>
            <a:endParaRPr b="1" sz="3500">
              <a:solidFill>
                <a:srgbClr val="10569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390800" y="1472933"/>
            <a:ext cx="768600" cy="510000"/>
          </a:xfrm>
          <a:prstGeom prst="rect">
            <a:avLst/>
          </a:prstGeom>
          <a:solidFill>
            <a:srgbClr val="10569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7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01</a:t>
            </a:r>
            <a:endParaRPr b="1" sz="27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1229472" y="1388300"/>
            <a:ext cx="44325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252525"/>
                </a:solidFill>
                <a:latin typeface="Maven Pro"/>
                <a:ea typeface="Maven Pro"/>
                <a:cs typeface="Maven Pro"/>
                <a:sym typeface="Maven Pro"/>
              </a:rPr>
              <a:t>Podsumowanie i analiza ryzyka aplikacji webowej</a:t>
            </a:r>
            <a:endParaRPr b="1">
              <a:solidFill>
                <a:srgbClr val="25252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390800" y="2067429"/>
            <a:ext cx="768600" cy="510000"/>
          </a:xfrm>
          <a:prstGeom prst="rect">
            <a:avLst/>
          </a:prstGeom>
          <a:solidFill>
            <a:srgbClr val="10569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7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02</a:t>
            </a:r>
            <a:endParaRPr b="1" sz="27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1229469" y="2002789"/>
            <a:ext cx="4375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252525"/>
                </a:solidFill>
                <a:latin typeface="Maven Pro"/>
                <a:ea typeface="Maven Pro"/>
                <a:cs typeface="Maven Pro"/>
                <a:sym typeface="Maven Pro"/>
              </a:rPr>
              <a:t>Podsumowanie i analiza ryzyka Metasploitable</a:t>
            </a:r>
            <a:endParaRPr b="1">
              <a:solidFill>
                <a:srgbClr val="25252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390800" y="2661924"/>
            <a:ext cx="768600" cy="510000"/>
          </a:xfrm>
          <a:prstGeom prst="rect">
            <a:avLst/>
          </a:prstGeom>
          <a:solidFill>
            <a:srgbClr val="10569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7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03</a:t>
            </a:r>
            <a:endParaRPr b="1" sz="27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1248226" y="2617299"/>
            <a:ext cx="4917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252525"/>
                </a:solidFill>
                <a:latin typeface="Maven Pro"/>
                <a:ea typeface="Maven Pro"/>
                <a:cs typeface="Maven Pro"/>
                <a:sym typeface="Maven Pro"/>
              </a:rPr>
              <a:t>Rekomendacje i zalecenia</a:t>
            </a:r>
            <a:endParaRPr b="1">
              <a:solidFill>
                <a:srgbClr val="25252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32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Metasploitable - Analiza ryzyka</a:t>
            </a:r>
            <a:endParaRPr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427" name="Google Shape;427;p32"/>
          <p:cNvGraphicFramePr/>
          <p:nvPr/>
        </p:nvGraphicFramePr>
        <p:xfrm>
          <a:off x="391575" y="145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912350"/>
                <a:gridCol w="1212325"/>
                <a:gridCol w="1072975"/>
                <a:gridCol w="1142650"/>
                <a:gridCol w="2020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Prawdopodo-</a:t>
                      </a:r>
                      <a:br>
                        <a:rPr b="1" lang="pl" sz="1100">
                          <a:solidFill>
                            <a:schemeClr val="lt1"/>
                          </a:solidFill>
                        </a:rPr>
                      </a:b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bieństwo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Skutki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Ocena ryzyka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Poziom ryzyka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Apache Tomcat Manager - Domyślne dane logowania (sploit:sploit)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Jenkins - Brak autoryzacji do konsoli skryptowej (/script)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Apache Axis2 (CVE-2010-0219)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High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Apache Struts (CVE-2016-3087)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20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GlassFish Server - Domyślne dane logowania (admin:sploit)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16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Extreme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 txBox="1"/>
          <p:nvPr/>
        </p:nvSpPr>
        <p:spPr>
          <a:xfrm>
            <a:off x="727500" y="3215500"/>
            <a:ext cx="3226200" cy="6351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0" y="3223127"/>
            <a:ext cx="727500" cy="6351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7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03</a:t>
            </a:r>
            <a:endParaRPr b="1" sz="27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825350" y="3223125"/>
            <a:ext cx="31281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rgbClr val="252525"/>
                </a:solidFill>
                <a:latin typeface="Maven Pro"/>
                <a:ea typeface="Maven Pro"/>
                <a:cs typeface="Maven Pro"/>
                <a:sym typeface="Maven Pro"/>
              </a:rPr>
              <a:t>Rekomendacje i zalecenia</a:t>
            </a:r>
            <a:endParaRPr b="1" sz="1700">
              <a:solidFill>
                <a:srgbClr val="25252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34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Rekomendacje i zalecenia</a:t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441" name="Google Shape;4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63" y="813475"/>
            <a:ext cx="8084124" cy="4547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7" name="Google Shape;447;p35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Rekomendacje i zalecenia</a:t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448" name="Google Shape;4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50" y="813475"/>
            <a:ext cx="8076951" cy="4543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4" name="Google Shape;454;p36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Rekomendacje i zalecenia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455" name="Google Shape;455;p36"/>
          <p:cNvGraphicFramePr/>
          <p:nvPr/>
        </p:nvGraphicFramePr>
        <p:xfrm>
          <a:off x="316900" y="89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{9F90B127-DF05-4BA7-8E14-AA47ABB55CD2}</a:tableStyleId>
              </a:tblPr>
              <a:tblGrid>
                <a:gridCol w="1873075"/>
                <a:gridCol w="6602975"/>
              </a:tblGrid>
              <a:tr h="17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Mechanizmy monitorowania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Wdrożenie narzędzi do monitorowania, takich jak Prometheus (metryki wydajności)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Narzędzia do monitorowania logów, np. ELK Stack (ElasticSearch, Logstash, Kibana) lub Graylog (analizować zdarzeń w czasie rzeczywistym)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Użycie narzędzi takich jak Wireshark lub Zeek (analiza i wykrywanie podejrzanego ruchu sieciowego)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Konfiguracja systemów powiadamiania (np. przez e-mail, SMS) gdyby wykryto anomalie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Użycie np. PagerDuty do zarządzania incydentami.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Regularne uruchamianie testów (sprawdzenie, jak aplikacja radzi sobie z rosnącym ruchem)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6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Mechanizmy zabezpieczeń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Wdrożenie Firewalla oraz Web Application Firewall (np. AWS, Cloudflare) (ochrona przed atakami typu DDoS, SQL Injection, XSS)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Regularne aktualizowanie oprogramowania, w tym bibliotek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Użycie narzędzi takich jak Nessus, Qualys, czy OWASP ZAP do regularnego skanowania aplikacji i serwerów.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Szyfrowanie danych wrażliwych zarówno w ruchu (TLS/SSL), jak i w spoczynku (np. AES-256).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Implementacja polityki zarządzania dostępem z zasadą minimalnych uprawnień (Least Privilege).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Instalacja Snort czy Suricata (wykrywanie i automatyczne reagowanie na zagrożenia)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Regularne wykonywanie kopii zapasowych i testowanie procedur odzyskiwania danych.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-"/>
                      </a:pPr>
                      <a:r>
                        <a:rPr lang="pl" sz="1100">
                          <a:solidFill>
                            <a:schemeClr val="lt1"/>
                          </a:solidFill>
                        </a:rPr>
                        <a:t>Zintegrowanie systemu audytów i logowania (np. przy użyciu narzędzi SIEM, takich jak Splunk, Sentinel)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/>
          <p:nvPr/>
        </p:nvSpPr>
        <p:spPr>
          <a:xfrm>
            <a:off x="727500" y="3215500"/>
            <a:ext cx="3226200" cy="6351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0" y="3223127"/>
            <a:ext cx="727500" cy="6351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462" name="Google Shape;462;p37"/>
          <p:cNvSpPr txBox="1"/>
          <p:nvPr/>
        </p:nvSpPr>
        <p:spPr>
          <a:xfrm>
            <a:off x="825350" y="3223125"/>
            <a:ext cx="31281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rgbClr val="252525"/>
                </a:solidFill>
                <a:latin typeface="Maven Pro"/>
                <a:ea typeface="Maven Pro"/>
                <a:cs typeface="Maven Pro"/>
                <a:sym typeface="Maven Pro"/>
              </a:rPr>
              <a:t>Dziękujemy</a:t>
            </a:r>
            <a:endParaRPr b="1" sz="1700">
              <a:solidFill>
                <a:srgbClr val="25252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/>
        </p:nvSpPr>
        <p:spPr>
          <a:xfrm>
            <a:off x="727500" y="3215500"/>
            <a:ext cx="3226200" cy="6351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52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0" y="3223127"/>
            <a:ext cx="727500" cy="635100"/>
          </a:xfrm>
          <a:prstGeom prst="rect">
            <a:avLst/>
          </a:prstGeom>
          <a:solidFill>
            <a:srgbClr val="105697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700">
                <a:solidFill>
                  <a:srgbClr val="FFFFFF"/>
                </a:solidFill>
                <a:latin typeface="Viga"/>
                <a:ea typeface="Viga"/>
                <a:cs typeface="Viga"/>
                <a:sym typeface="Viga"/>
              </a:rPr>
              <a:t>01</a:t>
            </a:r>
            <a:endParaRPr b="1" sz="2700">
              <a:solidFill>
                <a:srgbClr val="FFFFFF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825350" y="3371925"/>
            <a:ext cx="3128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rgbClr val="252525"/>
                </a:solidFill>
                <a:latin typeface="Maven Pro"/>
                <a:ea typeface="Maven Pro"/>
                <a:cs typeface="Maven Pro"/>
                <a:sym typeface="Maven Pro"/>
              </a:rPr>
              <a:t>Podsumowanie i analiza ryzyka aplikacji webowej</a:t>
            </a:r>
            <a:endParaRPr b="1" sz="1700">
              <a:solidFill>
                <a:srgbClr val="252525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25" y="1187500"/>
            <a:ext cx="6392924" cy="4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 rotWithShape="1">
          <a:blip r:embed="rId4">
            <a:alphaModFix/>
          </a:blip>
          <a:srcRect b="49359" l="0" r="0" t="0"/>
          <a:stretch/>
        </p:blipFill>
        <p:spPr>
          <a:xfrm>
            <a:off x="5502900" y="2919251"/>
            <a:ext cx="3312700" cy="20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6"/>
          <p:cNvSpPr txBox="1"/>
          <p:nvPr/>
        </p:nvSpPr>
        <p:spPr>
          <a:xfrm>
            <a:off x="478775" y="2001100"/>
            <a:ext cx="4597500" cy="2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Skany automatyczne przeprowadzono sześcioma narzędziami do tego przeznaczonymi. Przy użyciu narzędzia Nessus wykryto 135 podatności, w tym </a:t>
            </a:r>
            <a:r>
              <a:rPr b="1"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16 krytycznych, 19 wysokich, 32 średnich, 3 niskie i 65 informacyjnych</a:t>
            </a:r>
            <a:r>
              <a:rPr lang="pl" sz="1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 Skan został przeprowadzony zgodnie z polityką "Web Application Tests", bazując na standardzie oceny CVSS v3.0, a cały proces trwał około godziny. Skan ręczny polegał na ręcznym przejrzeniu kodu w celu sprawdzenia, czy narzędzia automatyczne znalazły wszystkie podatności.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6"/>
          <p:cNvSpPr txBox="1"/>
          <p:nvPr>
            <p:ph idx="4294967295" type="ctrTitle"/>
          </p:nvPr>
        </p:nvSpPr>
        <p:spPr>
          <a:xfrm>
            <a:off x="271325" y="53825"/>
            <a:ext cx="85443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Aplikacja webowa - skan automatyczny i ręczny</a:t>
            </a:r>
            <a:endParaRPr>
              <a:solidFill>
                <a:srgbClr val="252525"/>
              </a:solidFill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8800" y="1187496"/>
            <a:ext cx="1886791" cy="13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 txBox="1"/>
          <p:nvPr>
            <p:ph idx="4294967295" type="ctrTitle"/>
          </p:nvPr>
        </p:nvSpPr>
        <p:spPr>
          <a:xfrm>
            <a:off x="271325" y="53825"/>
            <a:ext cx="84681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Skan automatyczny</a:t>
            </a:r>
            <a:r>
              <a:rPr lang="pl">
                <a:solidFill>
                  <a:srgbClr val="252525"/>
                </a:solidFill>
              </a:rPr>
              <a:t>- znalezione podatności (1/2)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316" name="Google Shape;316;p17"/>
          <p:cNvGraphicFramePr/>
          <p:nvPr/>
        </p:nvGraphicFramePr>
        <p:xfrm>
          <a:off x="434425" y="9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293750"/>
                <a:gridCol w="5947250"/>
              </a:tblGrid>
              <a:tr h="29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Opis podatności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73763"/>
                    </a:solidFill>
                  </a:tcPr>
                </a:tc>
              </a:tr>
              <a:tr h="29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X-Frame-Options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zabezpieczenia przed atakami typu Clickjacking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Publicznie dostępne katalogi (passwords, images, documents, admin, apps, db)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Wiele katalogów jest publicznie dostępnych i można je indeksować. Możliwość wycieku danych.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50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Publiczny plik robots.txt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Może zawierać wrażliwe informacje i ścieżki do poufnych zasobów. Może pomóc atakującym w zidentyfikowaniu ukrytych zasobów, takich jak katalogi administracyjne, kopie zapasowe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44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flagi HTTPOnly w cookie PHPSESSID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Zwiększenie ryzyka kradzieży sesji przez atak typu XSS.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29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Plik phpinfo.php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Plik ze szczegółowymi informacjami o konfiguracji serwera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59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ochrony CSRF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Potencjalna możliwość przeprowadzenia ataków Cross-Site Request Forgery (CSRF) na endpointach /login.php /user_new.php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44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Publiczne katalogi JavaScript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Publiczny dostęp do katalogów z bibliotekami JavaScript (/javascript/jquery) może ujawnić ich wersje. Jeśli biblioteki są przestarzałe, mogą być podatne na ataki.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37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Otwarty dostęp do /server-status/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Może ujawniać szczegóły dotyczące aktywności serwera oraz struktury katalogów.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18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Skan automatyczny</a:t>
            </a:r>
            <a:r>
              <a:rPr lang="pl">
                <a:solidFill>
                  <a:srgbClr val="252525"/>
                </a:solidFill>
              </a:rPr>
              <a:t> - znalezione podatności (2/2)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323" name="Google Shape;323;p18"/>
          <p:cNvGraphicFramePr/>
          <p:nvPr/>
        </p:nvGraphicFramePr>
        <p:xfrm>
          <a:off x="434425" y="97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293750"/>
                <a:gridCol w="5947250"/>
              </a:tblGrid>
              <a:tr h="2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Opis podatności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2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flagi SameSite w cookie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flagi SameSite w ciasteczkach oznacza, że mogą być przesyłane w żądaniach cross-origin.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2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Brute-force w mechanizmie uwierzytelniania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Wykryto żądania uwierzytelniające, które mogą być podatne na ataki brute-force.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2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Nieprawidłowe użycie metody GET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Operacje są wykonywane metodą GET. Dane mogą być widoczne w URL i logach.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44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Komentarze w kodzie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Mogą one ujawniać informacje, które nie powinny być publiczne.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44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Element HTML kontrolowany przez użytkownika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Prowadzi to do wstrzyknięcia złośliwego kodu w atrybut HTML, co skutkuje atakiem typu XSS. Jeśli aplikacja pozwala użytkownikowi wpisać tekst (np. w polu formularza), a ten tekst jest używany do generowania atrybutu HTML bez walidacji i sanitacji, może dojść do tego ataku.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33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Zahardkodowane hasła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W kodzie wykryto hasła zapisane na stałe w kodzie.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9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Skan ręczny</a:t>
            </a:r>
            <a:r>
              <a:rPr lang="pl">
                <a:solidFill>
                  <a:srgbClr val="252525"/>
                </a:solidFill>
              </a:rPr>
              <a:t> - znalezione podatności (1/3)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330" name="Google Shape;330;p19"/>
          <p:cNvGraphicFramePr/>
          <p:nvPr/>
        </p:nvGraphicFramePr>
        <p:xfrm>
          <a:off x="445075" y="10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304150"/>
                <a:gridCol w="5974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Opis podatności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solidFill>
                      <a:srgbClr val="07376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Publicznie dostępne katalogi (passwords, images, documents, admin, apps, db)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Wiele katalogów jest publicznie dostępnych i można je indeksować. Możliwość wycieku danych.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Publicznie dostępny plik web.config.bak i wp-config.bak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Kopie zapasowe plików konfiguracyjnych. Zawierać może wrażliwe informacje, np. klucze API, dane logowania, ustawienia aplikacji itp.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Zahardkodowane hasła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W kodzie wykryto hasła zapisane na stałe w kodzie.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Publiczny plik robots.txt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Może zawierać wrażliwe informacje i ścieżki do poufnych zasobów. Może pomóc atakującym w zidentyfikowaniu ukrytych zasobów, takich jak katalogi administracyjne, kopie zapasowe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Potencjalna możliwość ataku SQL Injection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Potencjalna możliwość ataku SQL Injection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sanityzującji i walidacji danych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Narażenie na XSS lub Server-Side Injection.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Nieprawidłowe użycie metody GET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Operacje są wykonywane metodą GET. Dane mogą być widoczne w URL i logach.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obsługi błędów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Aplikacja może działać nieprzewidywalnie gdy pojawią się błędy  sieciowe lub serwera.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0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Skan ręczny </a:t>
            </a:r>
            <a:r>
              <a:rPr lang="pl">
                <a:solidFill>
                  <a:srgbClr val="252525"/>
                </a:solidFill>
              </a:rPr>
              <a:t>- znalezione podatności (2/3)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337" name="Google Shape;337;p20"/>
          <p:cNvGraphicFramePr/>
          <p:nvPr/>
        </p:nvGraphicFramePr>
        <p:xfrm>
          <a:off x="409800" y="10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313975"/>
                <a:gridCol w="5999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Opis podatności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tokenu CSRF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Token CSRF to unikalny identyfikator, generowany po stronie serwera i weryfikowany przy każdym żądaniu POST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Użycie słabego algorytmu hashującego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W kodzie wykryto użycie słabego algorytmu hashującego (MD5, SHA-1), co może prowadzić do łatwego złamania skrótów haseł.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walidacji sesji użytkownika/ walidacja tylko po stronie klienta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weryfikacji, czy użytkownik jest zalogowany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limitów logowań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Nie ma mechanizmu który ograniczy ilość logowań i ochroni przed brute-force.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XPath Injection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Wartość  jest wstawiana do zapytania XPath bez walidacji lub sanitizacji. Pozwala to na wstrzyknięcie kodu XPath.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zabezpieczenia nagłówków HTTP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Samo ustawienie Content-Type nie wystarcza do ochrony przed atakami.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Brak ograniczenia długości danych od użytkownika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Może to prowadzić do przeciążenia serwera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/>
          <p:nvPr/>
        </p:nvSpPr>
        <p:spPr>
          <a:xfrm>
            <a:off x="-34025" y="-69725"/>
            <a:ext cx="9177900" cy="883200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1"/>
          <p:cNvSpPr txBox="1"/>
          <p:nvPr>
            <p:ph idx="4294967295" type="ctrTitle"/>
          </p:nvPr>
        </p:nvSpPr>
        <p:spPr>
          <a:xfrm>
            <a:off x="271325" y="53825"/>
            <a:ext cx="87126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252525"/>
                </a:solidFill>
              </a:rPr>
              <a:t>Skan ręczny </a:t>
            </a:r>
            <a:r>
              <a:rPr lang="pl">
                <a:solidFill>
                  <a:srgbClr val="252525"/>
                </a:solidFill>
              </a:rPr>
              <a:t>- znalezione podatności (3/3)</a:t>
            </a:r>
            <a:endParaRPr>
              <a:solidFill>
                <a:srgbClr val="252525"/>
              </a:solidFill>
            </a:endParaRPr>
          </a:p>
        </p:txBody>
      </p:sp>
      <p:graphicFrame>
        <p:nvGraphicFramePr>
          <p:cNvPr id="344" name="Google Shape;344;p21"/>
          <p:cNvGraphicFramePr/>
          <p:nvPr/>
        </p:nvGraphicFramePr>
        <p:xfrm>
          <a:off x="362750" y="10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{24384C50-683F-4C6C-AAEF-082466D2E779}</a:tableStyleId>
              </a:tblPr>
              <a:tblGrid>
                <a:gridCol w="2327075"/>
                <a:gridCol w="6033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Podatność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chemeClr val="lt1"/>
                          </a:solidFill>
                        </a:rPr>
                        <a:t>Opis podatności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7376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XML External Entity (XXE)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Aplikacja parsuje niezaufane dane XML i pozwala na deklarację zewnętrznych encji. Można to wykorzystać do odczytu plików i  przeprowadzenia ataku DoS (billion laughs attack)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Unvalidated Redirects and Forwards (URF)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Atak polega na braku sprawdzania lub ograniczania danych wejściowych, które są używane do generowania przekierowań.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Przekazywanie SessionID w adresie URL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/>
                        <a:t>Możliwość łatwego przejęcia SessionID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