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3" r:id="rId3"/>
    <p:sldId id="257" r:id="rId4"/>
    <p:sldId id="259" r:id="rId5"/>
    <p:sldId id="265" r:id="rId6"/>
    <p:sldId id="264" r:id="rId7"/>
    <p:sldId id="266"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36"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89A56-E9F0-4210-9CCF-ED8D823DB081}"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8F091-8CF4-49E8-8D37-A60CA5CF8F45}" type="slidenum">
              <a:rPr lang="en-US" smtClean="0"/>
              <a:t>‹#›</a:t>
            </a:fld>
            <a:endParaRPr lang="en-US"/>
          </a:p>
        </p:txBody>
      </p:sp>
    </p:spTree>
    <p:extLst>
      <p:ext uri="{BB962C8B-B14F-4D97-AF65-F5344CB8AC3E}">
        <p14:creationId xmlns:p14="http://schemas.microsoft.com/office/powerpoint/2010/main" val="324162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6553-968C-46B3-B128-2A2E66BF4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F556E-1D49-4763-8343-08DD1DC1FB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36FFA0-9084-4648-AA0B-85663029A310}"/>
              </a:ext>
            </a:extLst>
          </p:cNvPr>
          <p:cNvSpPr>
            <a:spLocks noGrp="1"/>
          </p:cNvSpPr>
          <p:nvPr>
            <p:ph type="dt" sz="half" idx="10"/>
          </p:nvPr>
        </p:nvSpPr>
        <p:spPr/>
        <p:txBody>
          <a:bodyPr/>
          <a:lstStyle/>
          <a:p>
            <a:fld id="{141823D5-E8F4-48E1-9E93-311BC28C876C}" type="datetime1">
              <a:rPr lang="en-US" smtClean="0"/>
              <a:t>8/13/2019</a:t>
            </a:fld>
            <a:endParaRPr lang="en-US"/>
          </a:p>
        </p:txBody>
      </p:sp>
      <p:sp>
        <p:nvSpPr>
          <p:cNvPr id="5" name="Footer Placeholder 4">
            <a:extLst>
              <a:ext uri="{FF2B5EF4-FFF2-40B4-BE49-F238E27FC236}">
                <a16:creationId xmlns:a16="http://schemas.microsoft.com/office/drawing/2014/main" id="{FCC7012A-781C-4FC5-89FB-CD6E47658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A66EC-CB6D-46EA-A19D-288872A3B90A}"/>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194345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48F3-CB58-46C5-8EEE-7B512F03D9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8ABA1A-D690-45F0-9039-C977B7730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01069-4631-4ADB-A9D0-7EBFE7FF6DBC}"/>
              </a:ext>
            </a:extLst>
          </p:cNvPr>
          <p:cNvSpPr>
            <a:spLocks noGrp="1"/>
          </p:cNvSpPr>
          <p:nvPr>
            <p:ph type="dt" sz="half" idx="10"/>
          </p:nvPr>
        </p:nvSpPr>
        <p:spPr/>
        <p:txBody>
          <a:bodyPr/>
          <a:lstStyle/>
          <a:p>
            <a:fld id="{1A53C5D6-7F9E-4568-883D-68AFB3DC28B9}" type="datetime1">
              <a:rPr lang="en-US" smtClean="0"/>
              <a:t>8/13/2019</a:t>
            </a:fld>
            <a:endParaRPr lang="en-US"/>
          </a:p>
        </p:txBody>
      </p:sp>
      <p:sp>
        <p:nvSpPr>
          <p:cNvPr id="5" name="Footer Placeholder 4">
            <a:extLst>
              <a:ext uri="{FF2B5EF4-FFF2-40B4-BE49-F238E27FC236}">
                <a16:creationId xmlns:a16="http://schemas.microsoft.com/office/drawing/2014/main" id="{6450131F-50A7-4692-9521-BCD368A01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E4996-FE03-4FDD-90F0-30AB088049B3}"/>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2817165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F6852-C558-4C39-8F9B-8E53D086DF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F34855-0EA9-4A64-AAF1-905AC4FE1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80A32-A730-449C-B777-C0E3DE524631}"/>
              </a:ext>
            </a:extLst>
          </p:cNvPr>
          <p:cNvSpPr>
            <a:spLocks noGrp="1"/>
          </p:cNvSpPr>
          <p:nvPr>
            <p:ph type="dt" sz="half" idx="10"/>
          </p:nvPr>
        </p:nvSpPr>
        <p:spPr/>
        <p:txBody>
          <a:bodyPr/>
          <a:lstStyle/>
          <a:p>
            <a:fld id="{F76BA51D-6592-4F43-929D-DD9A699F27FC}" type="datetime1">
              <a:rPr lang="en-US" smtClean="0"/>
              <a:t>8/13/2019</a:t>
            </a:fld>
            <a:endParaRPr lang="en-US"/>
          </a:p>
        </p:txBody>
      </p:sp>
      <p:sp>
        <p:nvSpPr>
          <p:cNvPr id="5" name="Footer Placeholder 4">
            <a:extLst>
              <a:ext uri="{FF2B5EF4-FFF2-40B4-BE49-F238E27FC236}">
                <a16:creationId xmlns:a16="http://schemas.microsoft.com/office/drawing/2014/main" id="{0FA8158E-A2C6-47A9-8127-C382F11CB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85FDF-360B-4C4E-BAC3-4A208CCED4A6}"/>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300046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FE46-5428-496A-9FCA-4F4A35A704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8C82A0-3808-4C5B-8F80-5308B094F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C709-0A4E-4B0D-8994-A69D365C3472}"/>
              </a:ext>
            </a:extLst>
          </p:cNvPr>
          <p:cNvSpPr>
            <a:spLocks noGrp="1"/>
          </p:cNvSpPr>
          <p:nvPr>
            <p:ph type="dt" sz="half" idx="10"/>
          </p:nvPr>
        </p:nvSpPr>
        <p:spPr/>
        <p:txBody>
          <a:bodyPr/>
          <a:lstStyle/>
          <a:p>
            <a:fld id="{14E18666-7A0D-43AF-BD42-443E58D24CD2}" type="datetime1">
              <a:rPr lang="en-US" smtClean="0"/>
              <a:t>8/13/2019</a:t>
            </a:fld>
            <a:endParaRPr lang="en-US"/>
          </a:p>
        </p:txBody>
      </p:sp>
      <p:sp>
        <p:nvSpPr>
          <p:cNvPr id="5" name="Footer Placeholder 4">
            <a:extLst>
              <a:ext uri="{FF2B5EF4-FFF2-40B4-BE49-F238E27FC236}">
                <a16:creationId xmlns:a16="http://schemas.microsoft.com/office/drawing/2014/main" id="{679208EC-2B64-43D7-A007-5C0E99296D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9042A-EC2E-4326-943F-3E583DB31DB3}"/>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215296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B43A0-EC30-4B9E-A04C-2ADA321B3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98832C-6E38-46BA-80EC-325D8D1CA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0B27C4-3EE0-4A08-A47D-491C027F06A2}"/>
              </a:ext>
            </a:extLst>
          </p:cNvPr>
          <p:cNvSpPr>
            <a:spLocks noGrp="1"/>
          </p:cNvSpPr>
          <p:nvPr>
            <p:ph type="dt" sz="half" idx="10"/>
          </p:nvPr>
        </p:nvSpPr>
        <p:spPr/>
        <p:txBody>
          <a:bodyPr/>
          <a:lstStyle/>
          <a:p>
            <a:fld id="{1DEB765A-CCA2-45E7-9C62-64B2ED95DBEE}" type="datetime1">
              <a:rPr lang="en-US" smtClean="0"/>
              <a:t>8/13/2019</a:t>
            </a:fld>
            <a:endParaRPr lang="en-US"/>
          </a:p>
        </p:txBody>
      </p:sp>
      <p:sp>
        <p:nvSpPr>
          <p:cNvPr id="5" name="Footer Placeholder 4">
            <a:extLst>
              <a:ext uri="{FF2B5EF4-FFF2-40B4-BE49-F238E27FC236}">
                <a16:creationId xmlns:a16="http://schemas.microsoft.com/office/drawing/2014/main" id="{280A86FD-A8B2-4B5C-8AE8-140B7BF1C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C2450-9026-458D-B2FD-0C96FC36904C}"/>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318759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7B31-9D2D-4DCF-A186-39F77C79D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8AA58-7942-4A7F-949A-E8618BE07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10A94F-B1DE-4055-9CB0-A9438238B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6056-85CB-42E7-B3CC-C94B7E0D8B35}"/>
              </a:ext>
            </a:extLst>
          </p:cNvPr>
          <p:cNvSpPr>
            <a:spLocks noGrp="1"/>
          </p:cNvSpPr>
          <p:nvPr>
            <p:ph type="dt" sz="half" idx="10"/>
          </p:nvPr>
        </p:nvSpPr>
        <p:spPr/>
        <p:txBody>
          <a:bodyPr/>
          <a:lstStyle/>
          <a:p>
            <a:fld id="{7234283A-58BC-4CCC-A186-CA79DDB49EB7}" type="datetime1">
              <a:rPr lang="en-US" smtClean="0"/>
              <a:t>8/13/2019</a:t>
            </a:fld>
            <a:endParaRPr lang="en-US"/>
          </a:p>
        </p:txBody>
      </p:sp>
      <p:sp>
        <p:nvSpPr>
          <p:cNvPr id="6" name="Footer Placeholder 5">
            <a:extLst>
              <a:ext uri="{FF2B5EF4-FFF2-40B4-BE49-F238E27FC236}">
                <a16:creationId xmlns:a16="http://schemas.microsoft.com/office/drawing/2014/main" id="{8F046813-CB1D-42AC-9B6D-EB4667314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62ED5-98A7-47BE-BAB1-8CB9CA3E0364}"/>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372831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CAD8-138A-4BFF-A08C-5409FACCD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FD7F7E-0368-4B3C-ABC0-8896E0225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597AC8-D565-4F02-9DFB-448A1708C2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137B65-D3C3-4A14-9558-57987653E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A7C86-1011-427E-ACB2-81B1D5726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09BDE-F5DE-4BB5-B56F-35F6FE87129E}"/>
              </a:ext>
            </a:extLst>
          </p:cNvPr>
          <p:cNvSpPr>
            <a:spLocks noGrp="1"/>
          </p:cNvSpPr>
          <p:nvPr>
            <p:ph type="dt" sz="half" idx="10"/>
          </p:nvPr>
        </p:nvSpPr>
        <p:spPr/>
        <p:txBody>
          <a:bodyPr/>
          <a:lstStyle/>
          <a:p>
            <a:fld id="{FC60626B-6A3C-4839-B950-A565B72B7282}" type="datetime1">
              <a:rPr lang="en-US" smtClean="0"/>
              <a:t>8/13/2019</a:t>
            </a:fld>
            <a:endParaRPr lang="en-US"/>
          </a:p>
        </p:txBody>
      </p:sp>
      <p:sp>
        <p:nvSpPr>
          <p:cNvPr id="8" name="Footer Placeholder 7">
            <a:extLst>
              <a:ext uri="{FF2B5EF4-FFF2-40B4-BE49-F238E27FC236}">
                <a16:creationId xmlns:a16="http://schemas.microsoft.com/office/drawing/2014/main" id="{F53277B6-BEFB-4866-807E-CD16B489BE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1CD63-5472-4ABC-992B-773DBD3DA5A7}"/>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316321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1229C-C0B5-4EB9-84DC-2E1C41BCBF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B96339-9B80-4302-BFE7-842A15EEA162}"/>
              </a:ext>
            </a:extLst>
          </p:cNvPr>
          <p:cNvSpPr>
            <a:spLocks noGrp="1"/>
          </p:cNvSpPr>
          <p:nvPr>
            <p:ph type="dt" sz="half" idx="10"/>
          </p:nvPr>
        </p:nvSpPr>
        <p:spPr/>
        <p:txBody>
          <a:bodyPr/>
          <a:lstStyle/>
          <a:p>
            <a:fld id="{C0973F25-C1BA-4A80-9B32-5AB2821E21CE}" type="datetime1">
              <a:rPr lang="en-US" smtClean="0"/>
              <a:t>8/13/2019</a:t>
            </a:fld>
            <a:endParaRPr lang="en-US"/>
          </a:p>
        </p:txBody>
      </p:sp>
      <p:sp>
        <p:nvSpPr>
          <p:cNvPr id="4" name="Footer Placeholder 3">
            <a:extLst>
              <a:ext uri="{FF2B5EF4-FFF2-40B4-BE49-F238E27FC236}">
                <a16:creationId xmlns:a16="http://schemas.microsoft.com/office/drawing/2014/main" id="{BF50689E-82C1-452B-9225-BF7C77C5C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A9D1F-8618-4AB4-BD99-F1217E04D3BF}"/>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153861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DECAA-AF3C-44EC-B205-F67D34BDA8ED}"/>
              </a:ext>
            </a:extLst>
          </p:cNvPr>
          <p:cNvSpPr>
            <a:spLocks noGrp="1"/>
          </p:cNvSpPr>
          <p:nvPr>
            <p:ph type="dt" sz="half" idx="10"/>
          </p:nvPr>
        </p:nvSpPr>
        <p:spPr/>
        <p:txBody>
          <a:bodyPr/>
          <a:lstStyle/>
          <a:p>
            <a:fld id="{7331A2E6-313D-4D54-92F5-7A1FA314065D}" type="datetime1">
              <a:rPr lang="en-US" smtClean="0"/>
              <a:t>8/13/2019</a:t>
            </a:fld>
            <a:endParaRPr lang="en-US"/>
          </a:p>
        </p:txBody>
      </p:sp>
      <p:sp>
        <p:nvSpPr>
          <p:cNvPr id="3" name="Footer Placeholder 2">
            <a:extLst>
              <a:ext uri="{FF2B5EF4-FFF2-40B4-BE49-F238E27FC236}">
                <a16:creationId xmlns:a16="http://schemas.microsoft.com/office/drawing/2014/main" id="{2AE9C9FF-5B8B-4B40-8831-85AB29BAEA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DCD08C-2AAF-4C27-9F89-2D1CD032B141}"/>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262235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0879-5674-41C9-B584-FBF205EC6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AE572B-199D-4235-A609-A1CB921DA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BA836-264D-4DBB-9D97-C8B4D2C7D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53762-6B8C-444C-A7A7-C478C7BCC35D}"/>
              </a:ext>
            </a:extLst>
          </p:cNvPr>
          <p:cNvSpPr>
            <a:spLocks noGrp="1"/>
          </p:cNvSpPr>
          <p:nvPr>
            <p:ph type="dt" sz="half" idx="10"/>
          </p:nvPr>
        </p:nvSpPr>
        <p:spPr/>
        <p:txBody>
          <a:bodyPr/>
          <a:lstStyle/>
          <a:p>
            <a:fld id="{3C05771C-C539-4BBD-8384-913FE4C43DBB}" type="datetime1">
              <a:rPr lang="en-US" smtClean="0"/>
              <a:t>8/13/2019</a:t>
            </a:fld>
            <a:endParaRPr lang="en-US"/>
          </a:p>
        </p:txBody>
      </p:sp>
      <p:sp>
        <p:nvSpPr>
          <p:cNvPr id="6" name="Footer Placeholder 5">
            <a:extLst>
              <a:ext uri="{FF2B5EF4-FFF2-40B4-BE49-F238E27FC236}">
                <a16:creationId xmlns:a16="http://schemas.microsoft.com/office/drawing/2014/main" id="{36FEFF68-D0C4-4AA1-B49A-E55DBDE7D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5C474-3875-4C63-A601-4C8C58ABC97F}"/>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385143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D95D-6049-4255-89CE-676E1A354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D3607-777D-4B96-A209-F40F3E850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638BD-9FEF-4B3F-8621-66256371F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DFB77-8B3E-40D3-8E3C-A7B0D121601C}"/>
              </a:ext>
            </a:extLst>
          </p:cNvPr>
          <p:cNvSpPr>
            <a:spLocks noGrp="1"/>
          </p:cNvSpPr>
          <p:nvPr>
            <p:ph type="dt" sz="half" idx="10"/>
          </p:nvPr>
        </p:nvSpPr>
        <p:spPr/>
        <p:txBody>
          <a:bodyPr/>
          <a:lstStyle/>
          <a:p>
            <a:fld id="{23223CD3-C3AD-49C6-BBFD-A504C652B8C7}" type="datetime1">
              <a:rPr lang="en-US" smtClean="0"/>
              <a:t>8/13/2019</a:t>
            </a:fld>
            <a:endParaRPr lang="en-US"/>
          </a:p>
        </p:txBody>
      </p:sp>
      <p:sp>
        <p:nvSpPr>
          <p:cNvPr id="6" name="Footer Placeholder 5">
            <a:extLst>
              <a:ext uri="{FF2B5EF4-FFF2-40B4-BE49-F238E27FC236}">
                <a16:creationId xmlns:a16="http://schemas.microsoft.com/office/drawing/2014/main" id="{3592D761-BBB2-4E99-9170-946747DE40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347B4-E721-46DC-8DF6-7A0F611308D1}"/>
              </a:ext>
            </a:extLst>
          </p:cNvPr>
          <p:cNvSpPr>
            <a:spLocks noGrp="1"/>
          </p:cNvSpPr>
          <p:nvPr>
            <p:ph type="sldNum" sz="quarter" idx="12"/>
          </p:nvPr>
        </p:nvSpPr>
        <p:spPr/>
        <p:txBody>
          <a:bodyPr/>
          <a:lstStyle/>
          <a:p>
            <a:fld id="{54278CF0-D371-4870-A996-CC76F47743A0}" type="slidenum">
              <a:rPr lang="en-US" smtClean="0"/>
              <a:t>‹#›</a:t>
            </a:fld>
            <a:endParaRPr lang="en-US"/>
          </a:p>
        </p:txBody>
      </p:sp>
    </p:spTree>
    <p:extLst>
      <p:ext uri="{BB962C8B-B14F-4D97-AF65-F5344CB8AC3E}">
        <p14:creationId xmlns:p14="http://schemas.microsoft.com/office/powerpoint/2010/main" val="1412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A0760-C41B-4DD0-B551-0EF7BEDC9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D97CEF-F0C3-4CF7-AA42-90F29D1DF9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39892-C7BD-491A-B629-E8A003356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53E70-24D4-49D7-ABB0-AD3720478BAE}" type="datetime1">
              <a:rPr lang="en-US" smtClean="0"/>
              <a:t>8/13/2019</a:t>
            </a:fld>
            <a:endParaRPr lang="en-US"/>
          </a:p>
        </p:txBody>
      </p:sp>
      <p:sp>
        <p:nvSpPr>
          <p:cNvPr id="5" name="Footer Placeholder 4">
            <a:extLst>
              <a:ext uri="{FF2B5EF4-FFF2-40B4-BE49-F238E27FC236}">
                <a16:creationId xmlns:a16="http://schemas.microsoft.com/office/drawing/2014/main" id="{D16C97B6-506C-4040-9778-186F8399E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F3A8EB-02FC-4F90-A665-63701097A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78CF0-D371-4870-A996-CC76F47743A0}" type="slidenum">
              <a:rPr lang="en-US" smtClean="0"/>
              <a:t>‹#›</a:t>
            </a:fld>
            <a:endParaRPr lang="en-US"/>
          </a:p>
        </p:txBody>
      </p:sp>
    </p:spTree>
    <p:extLst>
      <p:ext uri="{BB962C8B-B14F-4D97-AF65-F5344CB8AC3E}">
        <p14:creationId xmlns:p14="http://schemas.microsoft.com/office/powerpoint/2010/main" val="77556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uscompanieslis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11E8-7986-4E24-9EC1-8C83B6DFAA0B}"/>
              </a:ext>
            </a:extLst>
          </p:cNvPr>
          <p:cNvSpPr>
            <a:spLocks noGrp="1"/>
          </p:cNvSpPr>
          <p:nvPr>
            <p:ph type="ctrTitle"/>
          </p:nvPr>
        </p:nvSpPr>
        <p:spPr>
          <a:xfrm>
            <a:off x="742950" y="666749"/>
            <a:ext cx="9925050" cy="3914775"/>
          </a:xfrm>
        </p:spPr>
        <p:txBody>
          <a:bodyPr>
            <a:normAutofit/>
          </a:bodyPr>
          <a:lstStyle/>
          <a:p>
            <a:r>
              <a:rPr lang="en-US" sz="4800" b="1" dirty="0"/>
              <a:t>Insights from social media presence </a:t>
            </a:r>
            <a:br>
              <a:rPr lang="en-US" sz="4400" b="1" dirty="0"/>
            </a:br>
            <a:br>
              <a:rPr lang="en-US" sz="4400" b="1" dirty="0"/>
            </a:br>
            <a:br>
              <a:rPr lang="en-US" sz="4400" b="1" dirty="0"/>
            </a:br>
            <a:r>
              <a:rPr lang="en-US" sz="2400" b="1" dirty="0"/>
              <a:t>Project Proposal for The Data Incubator Fellowship </a:t>
            </a:r>
          </a:p>
        </p:txBody>
      </p:sp>
      <p:sp>
        <p:nvSpPr>
          <p:cNvPr id="3" name="Subtitle 2">
            <a:extLst>
              <a:ext uri="{FF2B5EF4-FFF2-40B4-BE49-F238E27FC236}">
                <a16:creationId xmlns:a16="http://schemas.microsoft.com/office/drawing/2014/main" id="{81097312-BFE7-4F3B-9D03-1DCA50E656D0}"/>
              </a:ext>
            </a:extLst>
          </p:cNvPr>
          <p:cNvSpPr>
            <a:spLocks noGrp="1"/>
          </p:cNvSpPr>
          <p:nvPr>
            <p:ph type="subTitle" idx="1"/>
          </p:nvPr>
        </p:nvSpPr>
        <p:spPr>
          <a:xfrm>
            <a:off x="1952625" y="5030788"/>
            <a:ext cx="9144000" cy="1655762"/>
          </a:xfrm>
        </p:spPr>
        <p:txBody>
          <a:bodyPr/>
          <a:lstStyle/>
          <a:p>
            <a:pPr algn="r"/>
            <a:r>
              <a:rPr lang="en-US" dirty="0"/>
              <a:t>By:  Muluemebet G Ayalew </a:t>
            </a:r>
          </a:p>
          <a:p>
            <a:pPr algn="r"/>
            <a:r>
              <a:rPr lang="en-US" dirty="0"/>
              <a:t>August, 2019</a:t>
            </a:r>
          </a:p>
          <a:p>
            <a:pPr algn="r"/>
            <a:r>
              <a:rPr lang="en-US" dirty="0"/>
              <a:t>Boston, MA </a:t>
            </a:r>
          </a:p>
          <a:p>
            <a:endParaRPr lang="en-US" dirty="0"/>
          </a:p>
        </p:txBody>
      </p:sp>
    </p:spTree>
    <p:extLst>
      <p:ext uri="{BB962C8B-B14F-4D97-AF65-F5344CB8AC3E}">
        <p14:creationId xmlns:p14="http://schemas.microsoft.com/office/powerpoint/2010/main" val="139027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DF4D-D47A-4269-9204-D87110D81E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6932C4-18A6-4CCE-977F-3978D896244D}"/>
              </a:ext>
            </a:extLst>
          </p:cNvPr>
          <p:cNvSpPr>
            <a:spLocks noGrp="1"/>
          </p:cNvSpPr>
          <p:nvPr>
            <p:ph idx="1"/>
          </p:nvPr>
        </p:nvSpPr>
        <p:spPr/>
        <p:txBody>
          <a:bodyPr/>
          <a:lstStyle/>
          <a:p>
            <a:r>
              <a:rPr lang="en-US" dirty="0"/>
              <a:t>About me </a:t>
            </a:r>
          </a:p>
          <a:p>
            <a:r>
              <a:rPr lang="en-US" dirty="0"/>
              <a:t>Project proposal </a:t>
            </a:r>
          </a:p>
        </p:txBody>
      </p:sp>
      <p:sp>
        <p:nvSpPr>
          <p:cNvPr id="4" name="Slide Number Placeholder 3">
            <a:extLst>
              <a:ext uri="{FF2B5EF4-FFF2-40B4-BE49-F238E27FC236}">
                <a16:creationId xmlns:a16="http://schemas.microsoft.com/office/drawing/2014/main" id="{E37C8E18-6961-4C86-BF88-11746939EA96}"/>
              </a:ext>
            </a:extLst>
          </p:cNvPr>
          <p:cNvSpPr>
            <a:spLocks noGrp="1"/>
          </p:cNvSpPr>
          <p:nvPr>
            <p:ph type="sldNum" sz="quarter" idx="12"/>
          </p:nvPr>
        </p:nvSpPr>
        <p:spPr/>
        <p:txBody>
          <a:bodyPr/>
          <a:lstStyle/>
          <a:p>
            <a:fld id="{54278CF0-D371-4870-A996-CC76F47743A0}" type="slidenum">
              <a:rPr lang="en-US" smtClean="0"/>
              <a:t>2</a:t>
            </a:fld>
            <a:endParaRPr lang="en-US"/>
          </a:p>
        </p:txBody>
      </p:sp>
    </p:spTree>
    <p:extLst>
      <p:ext uri="{BB962C8B-B14F-4D97-AF65-F5344CB8AC3E}">
        <p14:creationId xmlns:p14="http://schemas.microsoft.com/office/powerpoint/2010/main" val="37576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8E7D-9672-4C1A-9EC8-41650A64A86A}"/>
              </a:ext>
            </a:extLst>
          </p:cNvPr>
          <p:cNvSpPr>
            <a:spLocks noGrp="1"/>
          </p:cNvSpPr>
          <p:nvPr>
            <p:ph type="title"/>
          </p:nvPr>
        </p:nvSpPr>
        <p:spPr/>
        <p:txBody>
          <a:bodyPr/>
          <a:lstStyle/>
          <a:p>
            <a:r>
              <a:rPr lang="en-US" dirty="0"/>
              <a:t>About me </a:t>
            </a:r>
          </a:p>
        </p:txBody>
      </p:sp>
      <p:sp>
        <p:nvSpPr>
          <p:cNvPr id="3" name="Content Placeholder 2">
            <a:extLst>
              <a:ext uri="{FF2B5EF4-FFF2-40B4-BE49-F238E27FC236}">
                <a16:creationId xmlns:a16="http://schemas.microsoft.com/office/drawing/2014/main" id="{018F2726-623F-4EB9-B2E3-59B94D32B611}"/>
              </a:ext>
            </a:extLst>
          </p:cNvPr>
          <p:cNvSpPr>
            <a:spLocks noGrp="1"/>
          </p:cNvSpPr>
          <p:nvPr>
            <p:ph idx="1"/>
          </p:nvPr>
        </p:nvSpPr>
        <p:spPr>
          <a:xfrm>
            <a:off x="828675" y="1825625"/>
            <a:ext cx="10515600" cy="4351338"/>
          </a:xfrm>
        </p:spPr>
        <p:txBody>
          <a:bodyPr>
            <a:normAutofit/>
          </a:bodyPr>
          <a:lstStyle/>
          <a:p>
            <a:r>
              <a:rPr lang="en-US" dirty="0"/>
              <a:t>Education : MS in Industrial Engineering , MS in Engineering and Policy Analysis</a:t>
            </a:r>
          </a:p>
          <a:p>
            <a:endParaRPr lang="en-US" dirty="0"/>
          </a:p>
          <a:p>
            <a:r>
              <a:rPr lang="en-US" dirty="0"/>
              <a:t>Work Experience:</a:t>
            </a:r>
          </a:p>
          <a:p>
            <a:pPr lvl="1"/>
            <a:r>
              <a:rPr lang="en-US" dirty="0"/>
              <a:t>More than 3 years experience in teaching and researching, taught statistics and engineering courses at Mekelle University, </a:t>
            </a:r>
          </a:p>
          <a:p>
            <a:pPr lvl="1"/>
            <a:r>
              <a:rPr lang="en-US" dirty="0"/>
              <a:t>teaching fellow at Harvard Extension School, Harvard University since Aug, 2017- taught and assisted python programming course. </a:t>
            </a:r>
          </a:p>
          <a:p>
            <a:pPr lvl="1"/>
            <a:endParaRPr lang="en-US" dirty="0"/>
          </a:p>
          <a:p>
            <a:endParaRPr lang="en-US" dirty="0"/>
          </a:p>
        </p:txBody>
      </p:sp>
      <p:sp>
        <p:nvSpPr>
          <p:cNvPr id="4" name="Slide Number Placeholder 3">
            <a:extLst>
              <a:ext uri="{FF2B5EF4-FFF2-40B4-BE49-F238E27FC236}">
                <a16:creationId xmlns:a16="http://schemas.microsoft.com/office/drawing/2014/main" id="{87B8699C-38B4-455C-89A9-EB4D9087B861}"/>
              </a:ext>
            </a:extLst>
          </p:cNvPr>
          <p:cNvSpPr>
            <a:spLocks noGrp="1"/>
          </p:cNvSpPr>
          <p:nvPr>
            <p:ph type="sldNum" sz="quarter" idx="12"/>
          </p:nvPr>
        </p:nvSpPr>
        <p:spPr/>
        <p:txBody>
          <a:bodyPr/>
          <a:lstStyle/>
          <a:p>
            <a:fld id="{54278CF0-D371-4870-A996-CC76F47743A0}" type="slidenum">
              <a:rPr lang="en-US" smtClean="0"/>
              <a:t>3</a:t>
            </a:fld>
            <a:endParaRPr lang="en-US"/>
          </a:p>
        </p:txBody>
      </p:sp>
    </p:spTree>
    <p:extLst>
      <p:ext uri="{BB962C8B-B14F-4D97-AF65-F5344CB8AC3E}">
        <p14:creationId xmlns:p14="http://schemas.microsoft.com/office/powerpoint/2010/main" val="75854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4D0EB-EA55-40CD-BB0B-CBD115F82024}"/>
              </a:ext>
            </a:extLst>
          </p:cNvPr>
          <p:cNvSpPr>
            <a:spLocks noGrp="1"/>
          </p:cNvSpPr>
          <p:nvPr>
            <p:ph type="title"/>
          </p:nvPr>
        </p:nvSpPr>
        <p:spPr/>
        <p:txBody>
          <a:bodyPr/>
          <a:lstStyle/>
          <a:p>
            <a:r>
              <a:rPr lang="en-US" b="1" dirty="0"/>
              <a:t>Project Proposal  </a:t>
            </a:r>
          </a:p>
        </p:txBody>
      </p:sp>
      <p:sp>
        <p:nvSpPr>
          <p:cNvPr id="3" name="Content Placeholder 2">
            <a:extLst>
              <a:ext uri="{FF2B5EF4-FFF2-40B4-BE49-F238E27FC236}">
                <a16:creationId xmlns:a16="http://schemas.microsoft.com/office/drawing/2014/main" id="{5EA13EF8-C0E1-4E90-A681-9ED87B4FF721}"/>
              </a:ext>
            </a:extLst>
          </p:cNvPr>
          <p:cNvSpPr>
            <a:spLocks noGrp="1"/>
          </p:cNvSpPr>
          <p:nvPr>
            <p:ph idx="1"/>
          </p:nvPr>
        </p:nvSpPr>
        <p:spPr>
          <a:xfrm>
            <a:off x="987287" y="1847850"/>
            <a:ext cx="10515600" cy="4351338"/>
          </a:xfrm>
        </p:spPr>
        <p:txBody>
          <a:bodyPr>
            <a:normAutofit/>
          </a:bodyPr>
          <a:lstStyle/>
          <a:p>
            <a:r>
              <a:rPr lang="en-US" b="1" dirty="0"/>
              <a:t>Data</a:t>
            </a:r>
            <a:r>
              <a:rPr lang="en-US" dirty="0"/>
              <a:t>: </a:t>
            </a:r>
          </a:p>
          <a:p>
            <a:pPr lvl="1"/>
            <a:r>
              <a:rPr lang="en-US" dirty="0"/>
              <a:t>I am planning to work on ”Facebook Followers dataset” and more. </a:t>
            </a:r>
          </a:p>
          <a:p>
            <a:pPr lvl="1"/>
            <a:r>
              <a:rPr lang="en-US" dirty="0"/>
              <a:t>The date contains information about company name, number of check-ins for specific day, were- here -counts, likes and talking about counts</a:t>
            </a:r>
            <a:endParaRPr lang="en-US" b="1" dirty="0"/>
          </a:p>
          <a:p>
            <a:r>
              <a:rPr lang="en-US" dirty="0"/>
              <a:t>The project can help companies to understand their social-media share, how relevant is this share and how to increase it, what the talk about them implies, do this all affect their stock price. All this information can be used for marketing and strategic planning and allow them to play better in the market. </a:t>
            </a:r>
          </a:p>
          <a:p>
            <a:pPr marL="457200" lvl="1"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E778ED9-F3D6-4A8B-B2B4-63B371A8EE03}"/>
              </a:ext>
            </a:extLst>
          </p:cNvPr>
          <p:cNvSpPr>
            <a:spLocks noGrp="1"/>
          </p:cNvSpPr>
          <p:nvPr>
            <p:ph type="sldNum" sz="quarter" idx="12"/>
          </p:nvPr>
        </p:nvSpPr>
        <p:spPr/>
        <p:txBody>
          <a:bodyPr/>
          <a:lstStyle/>
          <a:p>
            <a:fld id="{54278CF0-D371-4870-A996-CC76F47743A0}" type="slidenum">
              <a:rPr lang="en-US" smtClean="0"/>
              <a:t>4</a:t>
            </a:fld>
            <a:endParaRPr lang="en-US"/>
          </a:p>
        </p:txBody>
      </p:sp>
    </p:spTree>
    <p:extLst>
      <p:ext uri="{BB962C8B-B14F-4D97-AF65-F5344CB8AC3E}">
        <p14:creationId xmlns:p14="http://schemas.microsoft.com/office/powerpoint/2010/main" val="428606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A4A6-D896-4D0F-87D5-A0C24F2229B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BC7EF15-F4D0-4432-A79F-221B01EAB0D2}"/>
              </a:ext>
            </a:extLst>
          </p:cNvPr>
          <p:cNvSpPr>
            <a:spLocks noGrp="1"/>
          </p:cNvSpPr>
          <p:nvPr>
            <p:ph idx="1"/>
          </p:nvPr>
        </p:nvSpPr>
        <p:spPr/>
        <p:txBody>
          <a:bodyPr>
            <a:normAutofit/>
          </a:bodyPr>
          <a:lstStyle/>
          <a:p>
            <a:r>
              <a:rPr lang="en-US" b="1" dirty="0"/>
              <a:t>Objective</a:t>
            </a:r>
            <a:r>
              <a:rPr lang="en-US" dirty="0"/>
              <a:t> :  is to maximize the benefits of social media presence</a:t>
            </a:r>
          </a:p>
          <a:p>
            <a:r>
              <a:rPr lang="en-US" b="1" dirty="0"/>
              <a:t>Research Question</a:t>
            </a:r>
            <a:r>
              <a:rPr lang="en-US" dirty="0"/>
              <a:t>s </a:t>
            </a:r>
          </a:p>
          <a:p>
            <a:pPr lvl="1"/>
            <a:r>
              <a:rPr lang="en-US" dirty="0"/>
              <a:t>What the trend looks like, which  month gets most number  </a:t>
            </a:r>
          </a:p>
          <a:p>
            <a:pPr lvl="1"/>
            <a:r>
              <a:rPr lang="en-US" dirty="0"/>
              <a:t>Share compared to competitors</a:t>
            </a:r>
          </a:p>
          <a:p>
            <a:pPr lvl="1"/>
            <a:r>
              <a:rPr lang="en-US" dirty="0"/>
              <a:t>Which variables are relevant to predict stock price</a:t>
            </a:r>
          </a:p>
          <a:p>
            <a:pPr lvl="1"/>
            <a:r>
              <a:rPr lang="en-US" dirty="0"/>
              <a:t>Does the talk about a company has positive or negative sentiment?</a:t>
            </a:r>
          </a:p>
          <a:p>
            <a:endParaRPr lang="en-US" dirty="0"/>
          </a:p>
          <a:p>
            <a:endParaRPr lang="en-US" dirty="0"/>
          </a:p>
        </p:txBody>
      </p:sp>
      <p:sp>
        <p:nvSpPr>
          <p:cNvPr id="4" name="Slide Number Placeholder 3">
            <a:extLst>
              <a:ext uri="{FF2B5EF4-FFF2-40B4-BE49-F238E27FC236}">
                <a16:creationId xmlns:a16="http://schemas.microsoft.com/office/drawing/2014/main" id="{57C11D96-2D6E-452E-8253-3374E052FF0B}"/>
              </a:ext>
            </a:extLst>
          </p:cNvPr>
          <p:cNvSpPr>
            <a:spLocks noGrp="1"/>
          </p:cNvSpPr>
          <p:nvPr>
            <p:ph type="sldNum" sz="quarter" idx="12"/>
          </p:nvPr>
        </p:nvSpPr>
        <p:spPr/>
        <p:txBody>
          <a:bodyPr/>
          <a:lstStyle/>
          <a:p>
            <a:fld id="{54278CF0-D371-4870-A996-CC76F47743A0}" type="slidenum">
              <a:rPr lang="en-US" smtClean="0"/>
              <a:t>5</a:t>
            </a:fld>
            <a:endParaRPr lang="en-US"/>
          </a:p>
        </p:txBody>
      </p:sp>
    </p:spTree>
    <p:extLst>
      <p:ext uri="{BB962C8B-B14F-4D97-AF65-F5344CB8AC3E}">
        <p14:creationId xmlns:p14="http://schemas.microsoft.com/office/powerpoint/2010/main" val="95136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CA73-520D-45CB-B464-5B4B1434618D}"/>
              </a:ext>
            </a:extLst>
          </p:cNvPr>
          <p:cNvSpPr>
            <a:spLocks noGrp="1"/>
          </p:cNvSpPr>
          <p:nvPr>
            <p:ph type="title"/>
          </p:nvPr>
        </p:nvSpPr>
        <p:spPr/>
        <p:txBody>
          <a:bodyPr/>
          <a:lstStyle/>
          <a:p>
            <a:r>
              <a:rPr lang="en-US" dirty="0"/>
              <a:t>Potential stakeholders benefited by the analysis </a:t>
            </a:r>
          </a:p>
        </p:txBody>
      </p:sp>
      <p:sp>
        <p:nvSpPr>
          <p:cNvPr id="3" name="Content Placeholder 2">
            <a:extLst>
              <a:ext uri="{FF2B5EF4-FFF2-40B4-BE49-F238E27FC236}">
                <a16:creationId xmlns:a16="http://schemas.microsoft.com/office/drawing/2014/main" id="{7BD537E2-D01B-4BD4-86B6-1DBFC6E9B713}"/>
              </a:ext>
            </a:extLst>
          </p:cNvPr>
          <p:cNvSpPr>
            <a:spLocks noGrp="1"/>
          </p:cNvSpPr>
          <p:nvPr>
            <p:ph idx="1"/>
          </p:nvPr>
        </p:nvSpPr>
        <p:spPr/>
        <p:txBody>
          <a:bodyPr/>
          <a:lstStyle/>
          <a:p>
            <a:r>
              <a:rPr lang="en-US" b="1" dirty="0"/>
              <a:t>Facebook</a:t>
            </a:r>
            <a:r>
              <a:rPr lang="en-US" dirty="0"/>
              <a:t>, social media service provider</a:t>
            </a:r>
          </a:p>
          <a:p>
            <a:pPr lvl="1"/>
            <a:r>
              <a:rPr lang="en-US" dirty="0"/>
              <a:t>Add more features that provide statistics about companies social media share </a:t>
            </a:r>
          </a:p>
          <a:p>
            <a:pPr lvl="1"/>
            <a:r>
              <a:rPr lang="en-US" dirty="0"/>
              <a:t>Add premium option to get more info about competitor, make company recommendation </a:t>
            </a:r>
          </a:p>
          <a:p>
            <a:r>
              <a:rPr lang="en-US" b="1" dirty="0"/>
              <a:t>Companies</a:t>
            </a:r>
            <a:r>
              <a:rPr lang="en-US" dirty="0"/>
              <a:t> : know more about their social media share, competitors , get input for strategic planning (what to do to increase the share, when is a good time for marketing/promotion)</a:t>
            </a:r>
          </a:p>
          <a:p>
            <a:r>
              <a:rPr lang="en-US" b="1" dirty="0"/>
              <a:t>Job seekers</a:t>
            </a:r>
            <a:r>
              <a:rPr lang="en-US" dirty="0"/>
              <a:t>: which month is good to consider an industry (looking employee on platform) , (doubled in IT and service industry and ,5 times in banking) sept and oct</a:t>
            </a:r>
          </a:p>
        </p:txBody>
      </p:sp>
      <p:sp>
        <p:nvSpPr>
          <p:cNvPr id="4" name="Slide Number Placeholder 3">
            <a:extLst>
              <a:ext uri="{FF2B5EF4-FFF2-40B4-BE49-F238E27FC236}">
                <a16:creationId xmlns:a16="http://schemas.microsoft.com/office/drawing/2014/main" id="{0AA5558E-9870-46EF-96E4-8B3BE7DA485B}"/>
              </a:ext>
            </a:extLst>
          </p:cNvPr>
          <p:cNvSpPr>
            <a:spLocks noGrp="1"/>
          </p:cNvSpPr>
          <p:nvPr>
            <p:ph type="sldNum" sz="quarter" idx="12"/>
          </p:nvPr>
        </p:nvSpPr>
        <p:spPr/>
        <p:txBody>
          <a:bodyPr/>
          <a:lstStyle/>
          <a:p>
            <a:fld id="{54278CF0-D371-4870-A996-CC76F47743A0}" type="slidenum">
              <a:rPr lang="en-US" smtClean="0"/>
              <a:t>6</a:t>
            </a:fld>
            <a:endParaRPr lang="en-US"/>
          </a:p>
        </p:txBody>
      </p:sp>
    </p:spTree>
    <p:extLst>
      <p:ext uri="{BB962C8B-B14F-4D97-AF65-F5344CB8AC3E}">
        <p14:creationId xmlns:p14="http://schemas.microsoft.com/office/powerpoint/2010/main" val="359555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7E00-773C-440C-AAC9-1C83B5F4601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EDD076FD-4D43-40CA-A26C-299799374358}"/>
              </a:ext>
            </a:extLst>
          </p:cNvPr>
          <p:cNvSpPr>
            <a:spLocks noGrp="1"/>
          </p:cNvSpPr>
          <p:nvPr>
            <p:ph type="sldNum" sz="quarter" idx="12"/>
          </p:nvPr>
        </p:nvSpPr>
        <p:spPr/>
        <p:txBody>
          <a:bodyPr/>
          <a:lstStyle/>
          <a:p>
            <a:fld id="{54278CF0-D371-4870-A996-CC76F47743A0}" type="slidenum">
              <a:rPr lang="en-US" smtClean="0"/>
              <a:t>7</a:t>
            </a:fld>
            <a:endParaRPr lang="en-US"/>
          </a:p>
        </p:txBody>
      </p:sp>
      <p:pic>
        <p:nvPicPr>
          <p:cNvPr id="10" name="Content Placeholder 9">
            <a:extLst>
              <a:ext uri="{FF2B5EF4-FFF2-40B4-BE49-F238E27FC236}">
                <a16:creationId xmlns:a16="http://schemas.microsoft.com/office/drawing/2014/main" id="{DE0D6821-9800-4E13-9663-5BBF393D474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1574395" y="581891"/>
            <a:ext cx="8962488" cy="6192673"/>
          </a:xfrm>
          <a:prstGeom prst="rect">
            <a:avLst/>
          </a:prstGeom>
        </p:spPr>
      </p:pic>
    </p:spTree>
    <p:extLst>
      <p:ext uri="{BB962C8B-B14F-4D97-AF65-F5344CB8AC3E}">
        <p14:creationId xmlns:p14="http://schemas.microsoft.com/office/powerpoint/2010/main" val="97277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DC5A-6A44-4697-B513-F05A8415E5CE}"/>
              </a:ext>
            </a:extLst>
          </p:cNvPr>
          <p:cNvSpPr>
            <a:spLocks noGrp="1"/>
          </p:cNvSpPr>
          <p:nvPr>
            <p:ph type="title"/>
          </p:nvPr>
        </p:nvSpPr>
        <p:spPr/>
        <p:txBody>
          <a:bodyPr/>
          <a:lstStyle/>
          <a:p>
            <a:r>
              <a:rPr lang="en-US" b="1" dirty="0"/>
              <a:t>Methodology </a:t>
            </a:r>
          </a:p>
        </p:txBody>
      </p:sp>
      <p:sp>
        <p:nvSpPr>
          <p:cNvPr id="3" name="Content Placeholder 2">
            <a:extLst>
              <a:ext uri="{FF2B5EF4-FFF2-40B4-BE49-F238E27FC236}">
                <a16:creationId xmlns:a16="http://schemas.microsoft.com/office/drawing/2014/main" id="{55881A82-5699-432B-8A8E-15EC7D4FD570}"/>
              </a:ext>
            </a:extLst>
          </p:cNvPr>
          <p:cNvSpPr>
            <a:spLocks noGrp="1"/>
          </p:cNvSpPr>
          <p:nvPr>
            <p:ph idx="1"/>
          </p:nvPr>
        </p:nvSpPr>
        <p:spPr/>
        <p:txBody>
          <a:bodyPr/>
          <a:lstStyle/>
          <a:p>
            <a:r>
              <a:rPr lang="en-US" b="1" dirty="0"/>
              <a:t>Approach</a:t>
            </a:r>
            <a:r>
              <a:rPr lang="en-US" dirty="0"/>
              <a:t> : data exploration , data analysis and visualization</a:t>
            </a:r>
          </a:p>
          <a:p>
            <a:pPr lvl="1"/>
            <a:r>
              <a:rPr lang="en-US" dirty="0"/>
              <a:t>Modeling (regression, clustering and sentiment analysis )</a:t>
            </a:r>
          </a:p>
          <a:p>
            <a:r>
              <a:rPr lang="en-US" b="1" dirty="0"/>
              <a:t>Tool</a:t>
            </a:r>
            <a:r>
              <a:rPr lang="en-US" dirty="0"/>
              <a:t> :</a:t>
            </a:r>
          </a:p>
          <a:p>
            <a:pPr lvl="1"/>
            <a:r>
              <a:rPr lang="en-US" dirty="0"/>
              <a:t> python (panda, matplotlib, seaborn, </a:t>
            </a:r>
            <a:r>
              <a:rPr lang="en-US" dirty="0" err="1"/>
              <a:t>numpy</a:t>
            </a:r>
            <a:r>
              <a:rPr lang="en-US" dirty="0"/>
              <a:t>, </a:t>
            </a:r>
            <a:r>
              <a:rPr lang="en-US" dirty="0" err="1"/>
              <a:t>scikitlearn</a:t>
            </a:r>
            <a:r>
              <a:rPr lang="en-US" dirty="0"/>
              <a:t>)</a:t>
            </a:r>
          </a:p>
        </p:txBody>
      </p:sp>
      <p:sp>
        <p:nvSpPr>
          <p:cNvPr id="4" name="Slide Number Placeholder 3">
            <a:extLst>
              <a:ext uri="{FF2B5EF4-FFF2-40B4-BE49-F238E27FC236}">
                <a16:creationId xmlns:a16="http://schemas.microsoft.com/office/drawing/2014/main" id="{E6F64596-7250-48B8-98A0-B630E67AE7FB}"/>
              </a:ext>
            </a:extLst>
          </p:cNvPr>
          <p:cNvSpPr>
            <a:spLocks noGrp="1"/>
          </p:cNvSpPr>
          <p:nvPr>
            <p:ph type="sldNum" sz="quarter" idx="12"/>
          </p:nvPr>
        </p:nvSpPr>
        <p:spPr/>
        <p:txBody>
          <a:bodyPr/>
          <a:lstStyle/>
          <a:p>
            <a:fld id="{54278CF0-D371-4870-A996-CC76F47743A0}" type="slidenum">
              <a:rPr lang="en-US" smtClean="0"/>
              <a:t>8</a:t>
            </a:fld>
            <a:endParaRPr lang="en-US"/>
          </a:p>
        </p:txBody>
      </p:sp>
    </p:spTree>
    <p:extLst>
      <p:ext uri="{BB962C8B-B14F-4D97-AF65-F5344CB8AC3E}">
        <p14:creationId xmlns:p14="http://schemas.microsoft.com/office/powerpoint/2010/main" val="2280420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8C73-4FD8-4ABB-8712-643BDB2B9CD9}"/>
              </a:ext>
            </a:extLst>
          </p:cNvPr>
          <p:cNvSpPr>
            <a:spLocks noGrp="1"/>
          </p:cNvSpPr>
          <p:nvPr>
            <p:ph type="title"/>
          </p:nvPr>
        </p:nvSpPr>
        <p:spPr/>
        <p:txBody>
          <a:bodyPr/>
          <a:lstStyle/>
          <a:p>
            <a:r>
              <a:rPr lang="en-US" b="1" dirty="0"/>
              <a:t>Potential data sources  </a:t>
            </a:r>
          </a:p>
        </p:txBody>
      </p:sp>
      <p:sp>
        <p:nvSpPr>
          <p:cNvPr id="3" name="Content Placeholder 2">
            <a:extLst>
              <a:ext uri="{FF2B5EF4-FFF2-40B4-BE49-F238E27FC236}">
                <a16:creationId xmlns:a16="http://schemas.microsoft.com/office/drawing/2014/main" id="{0BB47455-832A-4ED3-94A8-6906F5497D32}"/>
              </a:ext>
            </a:extLst>
          </p:cNvPr>
          <p:cNvSpPr>
            <a:spLocks noGrp="1"/>
          </p:cNvSpPr>
          <p:nvPr>
            <p:ph idx="1"/>
          </p:nvPr>
        </p:nvSpPr>
        <p:spPr/>
        <p:txBody>
          <a:bodyPr/>
          <a:lstStyle/>
          <a:p>
            <a:r>
              <a:rPr lang="en-US" dirty="0"/>
              <a:t>Facebook followers(The Data Incubator and </a:t>
            </a:r>
            <a:r>
              <a:rPr lang="en-US" dirty="0" err="1"/>
              <a:t>Thinknum</a:t>
            </a:r>
            <a:r>
              <a:rPr lang="en-US" dirty="0"/>
              <a:t>)</a:t>
            </a:r>
          </a:p>
          <a:p>
            <a:r>
              <a:rPr lang="en-US" dirty="0" err="1"/>
              <a:t>Linkedin</a:t>
            </a:r>
            <a:r>
              <a:rPr lang="en-US" dirty="0"/>
              <a:t>  (The Data Incubator and </a:t>
            </a:r>
            <a:r>
              <a:rPr lang="en-US" dirty="0" err="1"/>
              <a:t>Thinknum</a:t>
            </a:r>
            <a:r>
              <a:rPr lang="en-US" dirty="0"/>
              <a:t> )</a:t>
            </a:r>
          </a:p>
          <a:p>
            <a:r>
              <a:rPr lang="en-US" dirty="0"/>
              <a:t>US companies repository(</a:t>
            </a:r>
            <a:r>
              <a:rPr lang="en-US" u="sng" dirty="0">
                <a:hlinkClick r:id="rId2"/>
              </a:rPr>
              <a:t>https://www.uscompanieslist.com/</a:t>
            </a:r>
            <a:r>
              <a:rPr lang="en-US" u="sng" dirty="0"/>
              <a:t>)</a:t>
            </a:r>
            <a:r>
              <a:rPr lang="en-US" dirty="0"/>
              <a:t> </a:t>
            </a:r>
          </a:p>
          <a:p>
            <a:r>
              <a:rPr lang="en-US" dirty="0"/>
              <a:t>Stock price market (yahoo finance or other)</a:t>
            </a:r>
          </a:p>
        </p:txBody>
      </p:sp>
      <p:sp>
        <p:nvSpPr>
          <p:cNvPr id="4" name="Slide Number Placeholder 3">
            <a:extLst>
              <a:ext uri="{FF2B5EF4-FFF2-40B4-BE49-F238E27FC236}">
                <a16:creationId xmlns:a16="http://schemas.microsoft.com/office/drawing/2014/main" id="{36A9C5EA-2BDA-43FC-B240-4263E6594086}"/>
              </a:ext>
            </a:extLst>
          </p:cNvPr>
          <p:cNvSpPr>
            <a:spLocks noGrp="1"/>
          </p:cNvSpPr>
          <p:nvPr>
            <p:ph type="sldNum" sz="quarter" idx="12"/>
          </p:nvPr>
        </p:nvSpPr>
        <p:spPr/>
        <p:txBody>
          <a:bodyPr/>
          <a:lstStyle/>
          <a:p>
            <a:fld id="{54278CF0-D371-4870-A996-CC76F47743A0}" type="slidenum">
              <a:rPr lang="en-US" smtClean="0"/>
              <a:t>9</a:t>
            </a:fld>
            <a:endParaRPr lang="en-US"/>
          </a:p>
        </p:txBody>
      </p:sp>
    </p:spTree>
    <p:extLst>
      <p:ext uri="{BB962C8B-B14F-4D97-AF65-F5344CB8AC3E}">
        <p14:creationId xmlns:p14="http://schemas.microsoft.com/office/powerpoint/2010/main" val="273743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418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Insights from social media presence    Project Proposal for The Data Incubator Fellowship </vt:lpstr>
      <vt:lpstr>PowerPoint Presentation</vt:lpstr>
      <vt:lpstr>About me </vt:lpstr>
      <vt:lpstr>Project Proposal  </vt:lpstr>
      <vt:lpstr>Cont.</vt:lpstr>
      <vt:lpstr>Potential stakeholders benefited by the analysis </vt:lpstr>
      <vt:lpstr>PowerPoint Presentation</vt:lpstr>
      <vt:lpstr>Methodology </vt:lpstr>
      <vt:lpstr>Potential data 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Taye Hamza</dc:creator>
  <cp:lastModifiedBy>Taye Hamza</cp:lastModifiedBy>
  <cp:revision>27</cp:revision>
  <dcterms:created xsi:type="dcterms:W3CDTF">2019-08-11T19:27:44Z</dcterms:created>
  <dcterms:modified xsi:type="dcterms:W3CDTF">2019-08-13T15:05:07Z</dcterms:modified>
</cp:coreProperties>
</file>