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73" r:id="rId12"/>
    <p:sldId id="266" r:id="rId13"/>
    <p:sldId id="267" r:id="rId14"/>
    <p:sldId id="268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7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bbfd8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bbfd81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bbfd8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bbfd81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bbfd81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bbfd81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bbfd81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bbfd81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bbfd81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bbfd81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nopes.com/?s=2017+archive+new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lmentbisaillon/fake-and-real-news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98709"/>
            <a:ext cx="8520600" cy="1729868"/>
          </a:xfrm>
        </p:spPr>
        <p:txBody>
          <a:bodyPr/>
          <a:lstStyle/>
          <a:p>
            <a:pPr lvl="0"/>
            <a:r>
              <a:rPr lang="en-US" sz="4000" b="1" dirty="0"/>
              <a:t>Identifying Fake and Real News</a:t>
            </a:r>
          </a:p>
          <a:p>
            <a:pPr lvl="0"/>
            <a:endParaRPr lang="en-US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148421" cy="2245021"/>
          </a:xfrm>
        </p:spPr>
        <p:txBody>
          <a:bodyPr/>
          <a:lstStyle/>
          <a:p>
            <a:pPr lvl="0"/>
            <a:r>
              <a:rPr lang="en-US" sz="2400" dirty="0"/>
              <a:t>Capstone project -2</a:t>
            </a:r>
            <a:endParaRPr lang="en-US" dirty="0"/>
          </a:p>
          <a:p>
            <a:pPr lvl="0"/>
            <a:endParaRPr lang="en-US" dirty="0"/>
          </a:p>
          <a:p>
            <a:pPr lvl="0" algn="r"/>
            <a:r>
              <a:rPr lang="en-US" sz="2000" dirty="0"/>
              <a:t>	</a:t>
            </a:r>
          </a:p>
          <a:p>
            <a:pPr lvl="0" algn="r"/>
            <a:r>
              <a:rPr lang="en-US" sz="2000" dirty="0"/>
              <a:t>	</a:t>
            </a:r>
            <a:r>
              <a:rPr lang="en-US" sz="1800" dirty="0"/>
              <a:t>By : Muluemebet Ayalew</a:t>
            </a:r>
          </a:p>
          <a:p>
            <a:pPr lvl="0" algn="r"/>
            <a:r>
              <a:rPr lang="en-US" sz="1800" dirty="0"/>
              <a:t>June,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76FA-26CD-4191-BD32-B7E04786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193957"/>
            <a:ext cx="8520600" cy="572700"/>
          </a:xfrm>
        </p:spPr>
        <p:txBody>
          <a:bodyPr/>
          <a:lstStyle/>
          <a:p>
            <a:r>
              <a:rPr lang="en-US" sz="3600" b="1" dirty="0"/>
              <a:t>Statistical Test</a:t>
            </a:r>
            <a:br>
              <a:rPr lang="en-US" b="1" dirty="0"/>
            </a:br>
            <a:r>
              <a:rPr lang="en-US" b="1" dirty="0"/>
              <a:t> 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5FB7C-D36A-4FE4-BFC3-96B00777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353" y="1060335"/>
            <a:ext cx="3276296" cy="3288320"/>
          </a:xfrm>
        </p:spPr>
        <p:txBody>
          <a:bodyPr/>
          <a:lstStyle/>
          <a:p>
            <a:r>
              <a:rPr lang="en-US" dirty="0"/>
              <a:t>While exploring the length of the news title after data cleaning, we found that fake news is longer than that of real news</a:t>
            </a:r>
          </a:p>
          <a:p>
            <a:r>
              <a:rPr lang="en-US" dirty="0">
                <a:solidFill>
                  <a:srgbClr val="FF0000"/>
                </a:solidFill>
              </a:rPr>
              <a:t>Is this statistically significant? 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5B80043-E024-44ED-9C50-730DC3E3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79" y="914846"/>
            <a:ext cx="5130716" cy="37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04FF0-DF2A-426F-B6C6-B673D0F4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77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FEB2-A181-41A9-838C-ACCE1A3C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make bootstrapped hypothesis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72A8-9538-44A8-A036-3ED38BA1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160" y="12820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1</a:t>
            </a:r>
            <a:r>
              <a:rPr lang="en-US" dirty="0"/>
              <a:t>: Formulate the hypothesis </a:t>
            </a:r>
            <a:endParaRPr lang="en-US" i="1" dirty="0"/>
          </a:p>
          <a:p>
            <a:pPr marL="571500" lvl="1" indent="0">
              <a:buNone/>
            </a:pPr>
            <a:r>
              <a:rPr lang="en-US" i="1" dirty="0"/>
              <a:t>The null hypothesis:  The titles of fake and real news have the same word length. </a:t>
            </a:r>
            <a:endParaRPr lang="en-US" dirty="0"/>
          </a:p>
          <a:p>
            <a:pPr marL="571500" lvl="1" indent="0">
              <a:buNone/>
            </a:pPr>
            <a:r>
              <a:rPr lang="en-US" i="1" dirty="0"/>
              <a:t>Alternative hypothesis: Real news title has shorter word length.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Step 2</a:t>
            </a:r>
            <a:r>
              <a:rPr lang="en-US" dirty="0"/>
              <a:t>:  Set significance level = 0.05 (5%)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FABF6-4952-4C85-A347-B30BFBB346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38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87AA-F5CC-4E25-9444-7A15AC0F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3200" b="1" dirty="0"/>
              <a:t>Statistical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4EA7-8D89-4E5B-B0BE-0138E2A4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204" y="1263613"/>
            <a:ext cx="3917400" cy="3554275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Step 3</a:t>
            </a:r>
            <a:r>
              <a:rPr lang="en-US" dirty="0"/>
              <a:t>: Shift the two groups by their merged mean length to get the same mean for each group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Step 4</a:t>
            </a:r>
            <a:r>
              <a:rPr lang="en-US" dirty="0"/>
              <a:t>: Get bootstrap replicates (average  number  of words) of  shifted data sets from 10,000 bootstrap samples</a:t>
            </a:r>
          </a:p>
          <a:p>
            <a:pPr marL="425450" indent="-285750"/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467AE7-FA6B-4496-B343-B718C505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446265"/>
            <a:ext cx="4898166" cy="31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09069-99F9-4973-ABD7-4D556626C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41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56D0-FAE5-4AE8-8682-3ED30742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37" y="301821"/>
            <a:ext cx="8520600" cy="572700"/>
          </a:xfrm>
        </p:spPr>
        <p:txBody>
          <a:bodyPr/>
          <a:lstStyle/>
          <a:p>
            <a:r>
              <a:rPr lang="en-US" b="1" dirty="0"/>
              <a:t>Statistical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5020-D29F-456E-A8D0-C5FF4980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5765"/>
            <a:ext cx="4175776" cy="333449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Step 5: </a:t>
            </a:r>
            <a:r>
              <a:rPr lang="en-US" dirty="0"/>
              <a:t>Compute bootstrapped mean difference (tests statistics) </a:t>
            </a:r>
          </a:p>
          <a:p>
            <a:endParaRPr lang="en-US" b="1" dirty="0"/>
          </a:p>
          <a:p>
            <a:pPr marL="114300" indent="0">
              <a:buNone/>
            </a:pPr>
            <a:r>
              <a:rPr lang="en-US" b="1" dirty="0"/>
              <a:t>Step 6: </a:t>
            </a:r>
            <a:r>
              <a:rPr lang="en-US" dirty="0"/>
              <a:t>Compute the p-value=0</a:t>
            </a:r>
          </a:p>
          <a:p>
            <a:pPr marL="114300" indent="0">
              <a:buNone/>
            </a:pPr>
            <a:r>
              <a:rPr lang="en-US" dirty="0"/>
              <a:t>(probability the mean difference is greater than the observed difference)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A55C55-AB6F-4197-A64B-DBEE3398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88" y="988439"/>
            <a:ext cx="4563091" cy="35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7E8E0-C5BD-46FB-88F6-E936F07051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551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F70-6FE4-47DC-BE1D-A17B40BA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test: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4965-1D03-4939-BDFE-486404B11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7: </a:t>
            </a:r>
            <a:r>
              <a:rPr lang="en-US" dirty="0"/>
              <a:t>Interpretation </a:t>
            </a:r>
          </a:p>
          <a:p>
            <a:pPr lvl="1"/>
            <a:r>
              <a:rPr lang="en-US" dirty="0"/>
              <a:t>p- value (0.0) &lt; significance level (0.05)</a:t>
            </a:r>
          </a:p>
          <a:p>
            <a:pPr lvl="1"/>
            <a:r>
              <a:rPr lang="en-US" dirty="0"/>
              <a:t>The mean length of fake news titles is statistically different from the mean length of real news titles. </a:t>
            </a:r>
          </a:p>
          <a:p>
            <a:pPr lvl="1"/>
            <a:r>
              <a:rPr lang="en-US" dirty="0"/>
              <a:t>-Conclude that on average fake news titles are longer than real news titles.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B23C-1E8E-4559-A670-09EAE7E5B0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029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0BF4-95DA-4EE3-8198-CE3EB717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77" y="122945"/>
            <a:ext cx="6434882" cy="753035"/>
          </a:xfrm>
        </p:spPr>
        <p:txBody>
          <a:bodyPr/>
          <a:lstStyle/>
          <a:p>
            <a:pPr algn="ctr"/>
            <a:r>
              <a:rPr lang="en-US" b="1" dirty="0"/>
              <a:t>Models and their performance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85D972-05CB-4101-9874-C29ACA7A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9837"/>
              </p:ext>
            </p:extLst>
          </p:nvPr>
        </p:nvGraphicFramePr>
        <p:xfrm>
          <a:off x="491777" y="783772"/>
          <a:ext cx="6377749" cy="41549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1951">
                  <a:extLst>
                    <a:ext uri="{9D8B030D-6E8A-4147-A177-3AD203B41FA5}">
                      <a16:colId xmlns:a16="http://schemas.microsoft.com/office/drawing/2014/main" val="2988785059"/>
                    </a:ext>
                  </a:extLst>
                </a:gridCol>
                <a:gridCol w="1380122">
                  <a:extLst>
                    <a:ext uri="{9D8B030D-6E8A-4147-A177-3AD203B41FA5}">
                      <a16:colId xmlns:a16="http://schemas.microsoft.com/office/drawing/2014/main" val="2074317484"/>
                    </a:ext>
                  </a:extLst>
                </a:gridCol>
                <a:gridCol w="1380122">
                  <a:extLst>
                    <a:ext uri="{9D8B030D-6E8A-4147-A177-3AD203B41FA5}">
                      <a16:colId xmlns:a16="http://schemas.microsoft.com/office/drawing/2014/main" val="3108425516"/>
                    </a:ext>
                  </a:extLst>
                </a:gridCol>
                <a:gridCol w="1195519">
                  <a:extLst>
                    <a:ext uri="{9D8B030D-6E8A-4147-A177-3AD203B41FA5}">
                      <a16:colId xmlns:a16="http://schemas.microsoft.com/office/drawing/2014/main" val="3650439651"/>
                    </a:ext>
                  </a:extLst>
                </a:gridCol>
                <a:gridCol w="1090035">
                  <a:extLst>
                    <a:ext uri="{9D8B030D-6E8A-4147-A177-3AD203B41FA5}">
                      <a16:colId xmlns:a16="http://schemas.microsoft.com/office/drawing/2014/main" val="3714656986"/>
                    </a:ext>
                  </a:extLst>
                </a:gridCol>
              </a:tblGrid>
              <a:tr h="45281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Type of Models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Machine learning method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25842"/>
                  </a:ext>
                </a:extLst>
              </a:tr>
              <a:tr h="6462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Data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preparation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Predictor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Vectorizer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Multinomial Naive Bayes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Logistic Regression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25145"/>
                  </a:ext>
                </a:extLst>
              </a:tr>
              <a:tr h="3171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Not cleaned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Title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 count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0.938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FF"/>
                          </a:highlight>
                        </a:rPr>
                        <a:t>0.946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445338253"/>
                  </a:ext>
                </a:extLst>
              </a:tr>
              <a:tr h="28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Tfidf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0.934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FF"/>
                          </a:highlight>
                        </a:rPr>
                        <a:t>0.941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3021701082"/>
                  </a:ext>
                </a:extLst>
              </a:tr>
              <a:tr h="31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Text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 count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0.950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0.996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3463339700"/>
                  </a:ext>
                </a:extLst>
              </a:tr>
              <a:tr h="28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Tfidf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0.937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0.984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143307075"/>
                  </a:ext>
                </a:extLst>
              </a:tr>
              <a:tr h="3171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Cleaned 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Title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 count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0.937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 0.944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1471064752"/>
                  </a:ext>
                </a:extLst>
              </a:tr>
              <a:tr h="28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Tfidf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0.934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0.938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219978109"/>
                  </a:ext>
                </a:extLst>
              </a:tr>
              <a:tr h="31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Text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 count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0.956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 0.997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2726739505"/>
                  </a:ext>
                </a:extLst>
              </a:tr>
              <a:tr h="28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Tfidf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0.947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0.985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2922606538"/>
                  </a:ext>
                </a:extLst>
              </a:tr>
              <a:tr h="3171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Word2Vec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Title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Mean vectors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0.935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2976424589"/>
                  </a:ext>
                </a:extLst>
              </a:tr>
              <a:tr h="31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Text 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Mean vectors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FF"/>
                          </a:highlight>
                        </a:rPr>
                        <a:t> 0.98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714" marR="44714" marT="44714" marB="44714"/>
                </a:tc>
                <a:extLst>
                  <a:ext uri="{0D108BD9-81ED-4DB2-BD59-A6C34878D82A}">
                    <a16:rowId xmlns:a16="http://schemas.microsoft.com/office/drawing/2014/main" val="480319591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3205B4-33BB-4992-AC0B-A81C314C7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335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48A7-1EBA-42BD-B885-38C3AA77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A569-172B-4F11-A404-6DC59A851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cleaned data performed better than the none cleaned data.</a:t>
            </a:r>
          </a:p>
          <a:p>
            <a:r>
              <a:rPr lang="en-US" dirty="0"/>
              <a:t>prediction on text outperformed that of title </a:t>
            </a:r>
          </a:p>
          <a:p>
            <a:r>
              <a:rPr lang="en-US" dirty="0"/>
              <a:t>word counts better than </a:t>
            </a:r>
            <a:r>
              <a:rPr lang="en-US" dirty="0" err="1"/>
              <a:t>tfidf</a:t>
            </a:r>
            <a:r>
              <a:rPr lang="en-US" dirty="0"/>
              <a:t>. </a:t>
            </a:r>
          </a:p>
          <a:p>
            <a:r>
              <a:rPr lang="en-US" dirty="0"/>
              <a:t>logistic regression models better multinomial naive </a:t>
            </a:r>
            <a:r>
              <a:rPr lang="en-US" dirty="0" err="1"/>
              <a:t>bayes</a:t>
            </a:r>
            <a:r>
              <a:rPr lang="en-US" dirty="0"/>
              <a:t>. </a:t>
            </a:r>
          </a:p>
          <a:p>
            <a:r>
              <a:rPr lang="en-US" dirty="0"/>
              <a:t>models based on feature vectors computed from word embedding had close but lower performance than the other models. 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6E13-99A5-4322-A492-31FF1FF7AF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284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6EF2-A88A-4EEB-8168-A420F531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using external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C427B-3384-4C91-8E47-8A3FCED22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Using archived news from Snopes; a fact-checking website (</a:t>
            </a:r>
            <a:r>
              <a:rPr lang="en-US" sz="2000" u="sng" dirty="0">
                <a:hlinkClick r:id="rId2"/>
              </a:rPr>
              <a:t>https://www.snopes.com/?s=2017+archive+news</a:t>
            </a:r>
            <a:r>
              <a:rPr lang="en-US" sz="2000" dirty="0"/>
              <a:t>)</a:t>
            </a:r>
          </a:p>
          <a:p>
            <a:r>
              <a:rPr lang="en-US" sz="2000" dirty="0"/>
              <a:t>Older news(searched by 2017) </a:t>
            </a:r>
          </a:p>
          <a:p>
            <a:r>
              <a:rPr lang="en-US" sz="2000" dirty="0"/>
              <a:t>10 news title and their rating by Snopes extracted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1C388-D742-4541-882B-3AC59A68A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54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CB56-D60E-4AA5-AEAB-CA7C3101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9" y="79989"/>
            <a:ext cx="8520600" cy="572700"/>
          </a:xfrm>
        </p:spPr>
        <p:txBody>
          <a:bodyPr/>
          <a:lstStyle/>
          <a:p>
            <a:r>
              <a:rPr lang="en-US" b="1" dirty="0"/>
              <a:t>Extracted archived news title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0A8BE7-F986-4DFE-8D81-A3DFC9C8C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48283"/>
              </p:ext>
            </p:extLst>
          </p:nvPr>
        </p:nvGraphicFramePr>
        <p:xfrm>
          <a:off x="683879" y="791003"/>
          <a:ext cx="7607193" cy="393890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97066">
                  <a:extLst>
                    <a:ext uri="{9D8B030D-6E8A-4147-A177-3AD203B41FA5}">
                      <a16:colId xmlns:a16="http://schemas.microsoft.com/office/drawing/2014/main" val="1549930791"/>
                    </a:ext>
                  </a:extLst>
                </a:gridCol>
                <a:gridCol w="6710127">
                  <a:extLst>
                    <a:ext uri="{9D8B030D-6E8A-4147-A177-3AD203B41FA5}">
                      <a16:colId xmlns:a16="http://schemas.microsoft.com/office/drawing/2014/main" val="2167471306"/>
                    </a:ext>
                  </a:extLst>
                </a:gridCol>
              </a:tblGrid>
              <a:tr h="357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News Id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Title of the news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127989"/>
                  </a:ext>
                </a:extLst>
              </a:tr>
              <a:tr h="254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Is This James Earl Jones Dressed as Darth Vad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816965"/>
                  </a:ext>
                </a:extLst>
              </a:tr>
              <a:tr h="342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David Rockefeller's Sixth Heart Transplant Successful at Age 99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805738"/>
                  </a:ext>
                </a:extLst>
              </a:tr>
              <a:tr h="44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Did Bloomington Police Di </a:t>
                      </a:r>
                      <a:r>
                        <a:rPr lang="en-US" sz="1400" dirty="0" err="1">
                          <a:effectLst/>
                        </a:rPr>
                        <a:t>scover</a:t>
                      </a:r>
                      <a:r>
                        <a:rPr lang="en-US" sz="1400" dirty="0">
                          <a:effectLst/>
                        </a:rPr>
                        <a:t> Over 200 Penises During Raid at a Mortician's Home?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45318"/>
                  </a:ext>
                </a:extLst>
              </a:tr>
              <a:tr h="44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Is the Trump Administration Price Gouging Puerto Rico Evacuees and Seizing Passports?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44783"/>
                  </a:ext>
                </a:extLst>
              </a:tr>
              <a:tr h="271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2017 Tainted Halloween Candy Reports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692731"/>
                  </a:ext>
                </a:extLst>
              </a:tr>
              <a:tr h="342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Did President Trump Say Pedophiles Will Get the Death Penalty?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611163"/>
                  </a:ext>
                </a:extLst>
              </a:tr>
              <a:tr h="44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Michelle Obama Never Placed Her Hand Over Her Heart During the National Anthem?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073470"/>
                  </a:ext>
                </a:extLst>
              </a:tr>
              <a:tr h="2755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Katy Perry Reveals Penchant for Cannibalism?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019959"/>
                  </a:ext>
                </a:extLst>
              </a:tr>
              <a:tr h="342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Is a Virginia Church Ripping Out an 'Offensive' George Washington Plaque?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401454"/>
                  </a:ext>
                </a:extLst>
              </a:tr>
              <a:tr h="342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Did Trump Retweet a Cartoon of a Train Hitting a CNN Reporter?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5856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777D3-1D0A-47B4-AF5F-25C33807DC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348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E242-3213-4B2A-90D9-384184BE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83" y="0"/>
            <a:ext cx="7940953" cy="423271"/>
          </a:xfrm>
        </p:spPr>
        <p:txBody>
          <a:bodyPr/>
          <a:lstStyle/>
          <a:p>
            <a:r>
              <a:rPr lang="en-US" sz="2400" b="1" dirty="0"/>
              <a:t>Prediction and accuracy of the archived data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476005-7735-4306-B372-78AB9350E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34289"/>
              </p:ext>
            </p:extLst>
          </p:nvPr>
        </p:nvGraphicFramePr>
        <p:xfrm>
          <a:off x="499462" y="541638"/>
          <a:ext cx="7630979" cy="42836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4409">
                  <a:extLst>
                    <a:ext uri="{9D8B030D-6E8A-4147-A177-3AD203B41FA5}">
                      <a16:colId xmlns:a16="http://schemas.microsoft.com/office/drawing/2014/main" val="3554014893"/>
                    </a:ext>
                  </a:extLst>
                </a:gridCol>
                <a:gridCol w="800534">
                  <a:extLst>
                    <a:ext uri="{9D8B030D-6E8A-4147-A177-3AD203B41FA5}">
                      <a16:colId xmlns:a16="http://schemas.microsoft.com/office/drawing/2014/main" val="1098519511"/>
                    </a:ext>
                  </a:extLst>
                </a:gridCol>
                <a:gridCol w="1126018">
                  <a:extLst>
                    <a:ext uri="{9D8B030D-6E8A-4147-A177-3AD203B41FA5}">
                      <a16:colId xmlns:a16="http://schemas.microsoft.com/office/drawing/2014/main" val="4007923297"/>
                    </a:ext>
                  </a:extLst>
                </a:gridCol>
                <a:gridCol w="993500">
                  <a:extLst>
                    <a:ext uri="{9D8B030D-6E8A-4147-A177-3AD203B41FA5}">
                      <a16:colId xmlns:a16="http://schemas.microsoft.com/office/drawing/2014/main" val="4084301664"/>
                    </a:ext>
                  </a:extLst>
                </a:gridCol>
                <a:gridCol w="1126018">
                  <a:extLst>
                    <a:ext uri="{9D8B030D-6E8A-4147-A177-3AD203B41FA5}">
                      <a16:colId xmlns:a16="http://schemas.microsoft.com/office/drawing/2014/main" val="3450438394"/>
                    </a:ext>
                  </a:extLst>
                </a:gridCol>
                <a:gridCol w="993500">
                  <a:extLst>
                    <a:ext uri="{9D8B030D-6E8A-4147-A177-3AD203B41FA5}">
                      <a16:colId xmlns:a16="http://schemas.microsoft.com/office/drawing/2014/main" val="1774547415"/>
                    </a:ext>
                  </a:extLst>
                </a:gridCol>
                <a:gridCol w="993500">
                  <a:extLst>
                    <a:ext uri="{9D8B030D-6E8A-4147-A177-3AD203B41FA5}">
                      <a16:colId xmlns:a16="http://schemas.microsoft.com/office/drawing/2014/main" val="317362032"/>
                    </a:ext>
                  </a:extLst>
                </a:gridCol>
                <a:gridCol w="993500">
                  <a:extLst>
                    <a:ext uri="{9D8B030D-6E8A-4147-A177-3AD203B41FA5}">
                      <a16:colId xmlns:a16="http://schemas.microsoft.com/office/drawing/2014/main" val="3839768805"/>
                    </a:ext>
                  </a:extLst>
                </a:gridCol>
              </a:tblGrid>
              <a:tr h="181366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Model type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E2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35587"/>
                  </a:ext>
                </a:extLst>
              </a:tr>
              <a:tr h="586081">
                <a:tc gridSpan="2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/>
                </a:tc>
                <a:tc hMerge="1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Logistic Regression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E2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Multinomial Naïve Bayes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Logistic Regression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3455"/>
                  </a:ext>
                </a:extLst>
              </a:tr>
              <a:tr h="640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Rate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by Snopes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 count of text predictor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Tfidf</a:t>
                      </a:r>
                      <a:r>
                        <a:rPr lang="en-US" sz="1200" b="1" dirty="0">
                          <a:effectLst/>
                        </a:rPr>
                        <a:t> of text predictor 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 count of text predictor 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Tfidf</a:t>
                      </a:r>
                      <a:r>
                        <a:rPr lang="en-US" sz="1200" b="1" dirty="0">
                          <a:effectLst/>
                        </a:rPr>
                        <a:t> of text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Predictor  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Word2vec of title predictor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Word2vec of text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Predictor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96547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33160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04113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1868099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887329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extLst>
                  <a:ext uri="{0D108BD9-81ED-4DB2-BD59-A6C34878D82A}">
                    <a16:rowId xmlns:a16="http://schemas.microsoft.com/office/drawing/2014/main" val="112124861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extLst>
                  <a:ext uri="{0D108BD9-81ED-4DB2-BD59-A6C34878D82A}">
                    <a16:rowId xmlns:a16="http://schemas.microsoft.com/office/drawing/2014/main" val="1949326124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extLst>
                  <a:ext uri="{0D108BD9-81ED-4DB2-BD59-A6C34878D82A}">
                    <a16:rowId xmlns:a16="http://schemas.microsoft.com/office/drawing/2014/main" val="1573108772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extLst>
                  <a:ext uri="{0D108BD9-81ED-4DB2-BD59-A6C34878D82A}">
                    <a16:rowId xmlns:a16="http://schemas.microsoft.com/office/drawing/2014/main" val="945745696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Mostly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extLst>
                  <a:ext uri="{0D108BD9-81ED-4DB2-BD59-A6C34878D82A}">
                    <a16:rowId xmlns:a16="http://schemas.microsoft.com/office/drawing/2014/main" val="2801653931"/>
                  </a:ext>
                </a:extLst>
              </a:tr>
              <a:tr h="2351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solidFill>
                      <a:srgbClr val="BD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fake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98770"/>
                  </a:ext>
                </a:extLst>
              </a:tr>
              <a:tr h="23515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63" marR="58463" marT="0" marB="0">
                    <a:solidFill>
                      <a:srgbClr val="BDE2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0.9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0.9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0.8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0.8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0.7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0.7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1653" marR="21653" marT="21653" marB="21653" anchor="b"/>
                </a:tc>
                <a:extLst>
                  <a:ext uri="{0D108BD9-81ED-4DB2-BD59-A6C34878D82A}">
                    <a16:rowId xmlns:a16="http://schemas.microsoft.com/office/drawing/2014/main" val="202851420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897A-D019-4566-96F6-F507B23850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78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83878" y="445025"/>
            <a:ext cx="8148422" cy="572700"/>
          </a:xfrm>
        </p:spPr>
        <p:txBody>
          <a:bodyPr/>
          <a:lstStyle/>
          <a:p>
            <a:pPr lvl="0"/>
            <a:r>
              <a:rPr lang="en-US" sz="3600" b="1" dirty="0"/>
              <a:t>Outline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83878" y="1152475"/>
            <a:ext cx="8148421" cy="3416400"/>
          </a:xfrm>
        </p:spPr>
        <p:txBody>
          <a:bodyPr/>
          <a:lstStyle/>
          <a:p>
            <a:pPr lvl="0"/>
            <a:r>
              <a:rPr lang="en-US" dirty="0"/>
              <a:t>Background </a:t>
            </a:r>
          </a:p>
          <a:p>
            <a:pPr lvl="0"/>
            <a:r>
              <a:rPr lang="en-US" dirty="0"/>
              <a:t>Data:</a:t>
            </a:r>
          </a:p>
          <a:p>
            <a:pPr lvl="1"/>
            <a:r>
              <a:rPr lang="en-US" dirty="0"/>
              <a:t>Source:</a:t>
            </a:r>
          </a:p>
          <a:p>
            <a:pPr lvl="1"/>
            <a:r>
              <a:rPr lang="en-US" dirty="0"/>
              <a:t>Size: 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cleaning and preprocessing</a:t>
            </a:r>
          </a:p>
          <a:p>
            <a:pPr lvl="0"/>
            <a:r>
              <a:rPr lang="en-US" dirty="0"/>
              <a:t>Statistical testing</a:t>
            </a:r>
          </a:p>
          <a:p>
            <a:pPr lvl="0"/>
            <a:r>
              <a:rPr lang="en-US" dirty="0"/>
              <a:t>Modeling and validation </a:t>
            </a:r>
          </a:p>
          <a:p>
            <a:pPr lvl="0"/>
            <a:r>
              <a:rPr lang="en-US" dirty="0"/>
              <a:t>Conclusion </a:t>
            </a:r>
          </a:p>
          <a:p>
            <a:pPr marL="114300" lv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93230-3719-46BE-A9CE-93FD3BDF3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D33F-2764-4E2F-A609-DAB6EFB2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E2DE-6A01-424D-89CA-A5D48655F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limited number of the testing data extracted from Snopes, similar conclusion derived using test data was obtained. </a:t>
            </a:r>
          </a:p>
          <a:p>
            <a:r>
              <a:rPr lang="en-US" dirty="0"/>
              <a:t> </a:t>
            </a:r>
            <a:r>
              <a:rPr lang="en-US" b="1" dirty="0"/>
              <a:t>Further recommended experiment </a:t>
            </a:r>
            <a:r>
              <a:rPr lang="en-US" dirty="0"/>
              <a:t>: </a:t>
            </a:r>
          </a:p>
          <a:p>
            <a:pPr lvl="1"/>
            <a:r>
              <a:rPr lang="en-US" sz="1800" dirty="0"/>
              <a:t>using pre-trained word embedding models (using spacy or </a:t>
            </a:r>
            <a:r>
              <a:rPr lang="en-US" sz="1800" dirty="0" err="1"/>
              <a:t>gensim</a:t>
            </a:r>
            <a:r>
              <a:rPr lang="en-US" sz="1800" dirty="0"/>
              <a:t> libraries), </a:t>
            </a:r>
          </a:p>
          <a:p>
            <a:pPr lvl="1"/>
            <a:r>
              <a:rPr lang="en-US" sz="1800" dirty="0"/>
              <a:t>using a different word embedding techniques such as doc2vec, skip gram (other type of word2vec), Fast Text, or </a:t>
            </a:r>
            <a:r>
              <a:rPr lang="en-US" sz="1800" dirty="0" err="1"/>
              <a:t>GloVe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Validate with mode data from Snopes or other news 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7610E-CE2C-45CE-87E8-8FDBCCA1AE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30521"/>
            <a:ext cx="8520600" cy="630454"/>
          </a:xfrm>
        </p:spPr>
        <p:txBody>
          <a:bodyPr/>
          <a:lstStyle/>
          <a:p>
            <a:pPr lvl="0"/>
            <a:r>
              <a:rPr lang="en-US" sz="3600" b="1" dirty="0"/>
              <a:t>Background 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29661"/>
            <a:ext cx="8520600" cy="3725218"/>
          </a:xfrm>
        </p:spPr>
        <p:txBody>
          <a:bodyPr/>
          <a:lstStyle/>
          <a:p>
            <a:pPr lvl="0"/>
            <a:r>
              <a:rPr lang="en-US" sz="2400" b="1" dirty="0"/>
              <a:t>Objective</a:t>
            </a:r>
            <a:r>
              <a:rPr lang="en-US" sz="2400" dirty="0"/>
              <a:t>: to identify fake and real news based on its content using machine learning techniques. 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b="1" dirty="0"/>
              <a:t>Significance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helps news agencies to identify fake news, to falsify it, broadcast the truth and play a role for society.  </a:t>
            </a:r>
          </a:p>
          <a:p>
            <a:pPr lvl="1"/>
            <a:r>
              <a:rPr lang="en-US" sz="2000" dirty="0"/>
              <a:t>reduce/avoid  confusion, wrong decision, misinterpretation and wrong judgment coming as a result of fake news.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FF669-047E-4DD7-BD49-1E0437A1BE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/>
              <a:t>Data Info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85003"/>
            <a:ext cx="8520600" cy="3838625"/>
          </a:xfrm>
        </p:spPr>
        <p:txBody>
          <a:bodyPr/>
          <a:lstStyle/>
          <a:p>
            <a:r>
              <a:rPr lang="en-US" sz="2000" b="1" dirty="0"/>
              <a:t>Source</a:t>
            </a:r>
            <a:r>
              <a:rPr lang="en-US" sz="2000" dirty="0"/>
              <a:t>: from Kaggle in two ‘.csv’ files; fake and true news.</a:t>
            </a:r>
          </a:p>
          <a:p>
            <a:pPr marL="114300" lvl="0" indent="0">
              <a:buNone/>
            </a:pPr>
            <a:r>
              <a:rPr lang="en-US" sz="2000" dirty="0"/>
              <a:t>	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https://www.kaggle.com/clmentbisaillon/fake-and-real-news-dataset</a:t>
            </a:r>
            <a:r>
              <a:rPr lang="en-US" sz="1600" dirty="0"/>
              <a:t>)</a:t>
            </a:r>
          </a:p>
          <a:p>
            <a:pPr lvl="0"/>
            <a:r>
              <a:rPr lang="en-US" sz="2000" b="1" dirty="0"/>
              <a:t>Size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Fake news: 23,481 X 4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True news: 21,417 X4</a:t>
            </a:r>
          </a:p>
          <a:p>
            <a:pPr lvl="0"/>
            <a:r>
              <a:rPr lang="en-US" sz="2000" b="1" dirty="0"/>
              <a:t>Columns</a:t>
            </a:r>
            <a:r>
              <a:rPr lang="en-US" sz="2000" dirty="0"/>
              <a:t>: news title, text, subject and date(at which the article was posted)</a:t>
            </a:r>
          </a:p>
          <a:p>
            <a:pPr lvl="0"/>
            <a:r>
              <a:rPr lang="en-US" sz="2000" b="1" dirty="0"/>
              <a:t>Rows</a:t>
            </a:r>
            <a:r>
              <a:rPr lang="en-US" sz="2000" dirty="0"/>
              <a:t>:  unique news articles </a:t>
            </a:r>
          </a:p>
          <a:p>
            <a:pPr lvl="0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43649-DDF9-4E29-A363-F4137543E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43FD-2A27-4F9B-91AC-1483E52C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2834"/>
            <a:ext cx="8520600" cy="572700"/>
          </a:xfrm>
        </p:spPr>
        <p:txBody>
          <a:bodyPr/>
          <a:lstStyle/>
          <a:p>
            <a:r>
              <a:rPr lang="en-US" sz="3600" b="1" dirty="0"/>
              <a:t>Exploratory Data Analysis 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C4DF-6197-4BA2-900C-65A0AD79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524" y="1152474"/>
            <a:ext cx="7301775" cy="37190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FA82B-B334-4FC9-AECD-1E5166F3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1" y="1640240"/>
            <a:ext cx="4909698" cy="338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202E9EB9-7571-4E09-B985-C7169D5B878E}"/>
              </a:ext>
            </a:extLst>
          </p:cNvPr>
          <p:cNvSpPr txBox="1">
            <a:spLocks/>
          </p:cNvSpPr>
          <p:nvPr/>
        </p:nvSpPr>
        <p:spPr>
          <a:xfrm>
            <a:off x="434644" y="1152474"/>
            <a:ext cx="5936700" cy="48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2000" dirty="0"/>
              <a:t>Frequency distribution of  fake and  true news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96B19-6D97-461E-90D9-C64F599599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7630-ED5C-4718-A78D-AED5C357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903"/>
            <a:ext cx="8520600" cy="486002"/>
          </a:xfrm>
        </p:spPr>
        <p:txBody>
          <a:bodyPr/>
          <a:lstStyle/>
          <a:p>
            <a:r>
              <a:rPr lang="en-US" b="1" dirty="0"/>
              <a:t>Exploratory Data Analysis: </a:t>
            </a:r>
            <a:r>
              <a:rPr lang="en-US" sz="2400" b="1" dirty="0"/>
              <a:t>News subject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7EA16-5938-4B8C-8C4E-9E1A10D5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" y="4369159"/>
            <a:ext cx="7071360" cy="707438"/>
          </a:xfrm>
        </p:spPr>
        <p:txBody>
          <a:bodyPr/>
          <a:lstStyle/>
          <a:p>
            <a:r>
              <a:rPr lang="en-US" dirty="0"/>
              <a:t>Fake news has six types of subjects </a:t>
            </a:r>
          </a:p>
          <a:p>
            <a:r>
              <a:rPr lang="en-US" dirty="0"/>
              <a:t>True news has two subjects of politics news and world news.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EE9356-582F-4985-9EAD-318CFF92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707437"/>
            <a:ext cx="8450580" cy="398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B40DA-D7FE-41C5-BA23-905E4A237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E86F-C644-424A-8EFF-8E1CE766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008" y="199432"/>
            <a:ext cx="2468112" cy="913088"/>
          </a:xfrm>
        </p:spPr>
        <p:txBody>
          <a:bodyPr/>
          <a:lstStyle/>
          <a:p>
            <a:r>
              <a:rPr lang="en-US" sz="2400" b="1" dirty="0"/>
              <a:t>Exploring year/month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B867-8D17-44B3-8DAA-58F386CF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560" y="1335567"/>
            <a:ext cx="2611314" cy="2259472"/>
          </a:xfrm>
        </p:spPr>
        <p:txBody>
          <a:bodyPr/>
          <a:lstStyle/>
          <a:p>
            <a:r>
              <a:rPr lang="en-US" dirty="0"/>
              <a:t>Fake:  2015 - 2018 </a:t>
            </a:r>
          </a:p>
          <a:p>
            <a:r>
              <a:rPr lang="en-US" dirty="0"/>
              <a:t>True:  2016 - 2017</a:t>
            </a:r>
          </a:p>
          <a:p>
            <a:r>
              <a:rPr lang="en-US" dirty="0"/>
              <a:t>Larger true news in Sept., Oct., Nov., and Dec.,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14F5B3-0CCF-4B42-BB49-F8C40EB8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3" y="334689"/>
            <a:ext cx="6064507" cy="464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2D29-C532-49B7-BAC0-58524C207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68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8484-82D8-4638-B474-B01CB76A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39" y="360641"/>
            <a:ext cx="7959194" cy="572700"/>
          </a:xfrm>
        </p:spPr>
        <p:txBody>
          <a:bodyPr/>
          <a:lstStyle/>
          <a:p>
            <a:r>
              <a:rPr lang="en-US" b="1" dirty="0"/>
              <a:t>Exploring patterns on the title and the text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660-B4D7-4D35-944E-79A993A04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680" y="1126791"/>
            <a:ext cx="6160662" cy="45453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Table : Number of news with the specified patterns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8DD176-E8C1-4CEB-8649-36337F0CF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34845"/>
              </p:ext>
            </p:extLst>
          </p:nvPr>
        </p:nvGraphicFramePr>
        <p:xfrm>
          <a:off x="1306424" y="1678274"/>
          <a:ext cx="6761811" cy="3104585"/>
        </p:xfrm>
        <a:graphic>
          <a:graphicData uri="http://schemas.openxmlformats.org/drawingml/2006/table">
            <a:tbl>
              <a:tblPr/>
              <a:tblGrid>
                <a:gridCol w="1617193">
                  <a:extLst>
                    <a:ext uri="{9D8B030D-6E8A-4147-A177-3AD203B41FA5}">
                      <a16:colId xmlns:a16="http://schemas.microsoft.com/office/drawing/2014/main" val="1771063886"/>
                    </a:ext>
                  </a:extLst>
                </a:gridCol>
                <a:gridCol w="1074509">
                  <a:extLst>
                    <a:ext uri="{9D8B030D-6E8A-4147-A177-3AD203B41FA5}">
                      <a16:colId xmlns:a16="http://schemas.microsoft.com/office/drawing/2014/main" val="1452843864"/>
                    </a:ext>
                  </a:extLst>
                </a:gridCol>
                <a:gridCol w="1356703">
                  <a:extLst>
                    <a:ext uri="{9D8B030D-6E8A-4147-A177-3AD203B41FA5}">
                      <a16:colId xmlns:a16="http://schemas.microsoft.com/office/drawing/2014/main" val="164396562"/>
                    </a:ext>
                  </a:extLst>
                </a:gridCol>
                <a:gridCol w="1356703">
                  <a:extLst>
                    <a:ext uri="{9D8B030D-6E8A-4147-A177-3AD203B41FA5}">
                      <a16:colId xmlns:a16="http://schemas.microsoft.com/office/drawing/2014/main" val="3205129309"/>
                    </a:ext>
                  </a:extLst>
                </a:gridCol>
                <a:gridCol w="1356703">
                  <a:extLst>
                    <a:ext uri="{9D8B030D-6E8A-4147-A177-3AD203B41FA5}">
                      <a16:colId xmlns:a16="http://schemas.microsoft.com/office/drawing/2014/main" val="4046571691"/>
                    </a:ext>
                  </a:extLst>
                </a:gridCol>
              </a:tblGrid>
              <a:tr h="340711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Pattern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Fake news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 news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10395"/>
                  </a:ext>
                </a:extLst>
              </a:tr>
              <a:tr h="340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23245"/>
                  </a:ext>
                </a:extLst>
              </a:tr>
              <a:tr h="5257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Emoji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3(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➡️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☑️, '</a:t>
                      </a:r>
                      <a:r>
                        <a:rPr lang="ja-JP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ツ</a:t>
                      </a:r>
                      <a:r>
                        <a:rPr lang="en-US" altLang="ja-JP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')</a:t>
                      </a:r>
                      <a:endParaRPr lang="ja-JP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030824"/>
                  </a:ext>
                </a:extLst>
              </a:tr>
              <a:tr h="340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901526"/>
                  </a:ext>
                </a:extLst>
              </a:tr>
              <a:tr h="340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Tag((#,@,&amp;)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971384"/>
                  </a:ext>
                </a:extLst>
              </a:tr>
              <a:tr h="340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Html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977842"/>
                  </a:ext>
                </a:extLst>
              </a:tr>
              <a:tr h="534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Empty (no text)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4581"/>
                  </a:ext>
                </a:extLst>
              </a:tr>
              <a:tr h="340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18945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17309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795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4DD8F-36CF-41FC-A818-ECBF5154F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233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C2E-2AC2-4E26-8EEB-2A1E106A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999" y="231524"/>
            <a:ext cx="2532712" cy="1278125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Data cleaning and preparation steps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833C5F-6DCB-4631-ADBF-9EEF3578C1A6}"/>
              </a:ext>
            </a:extLst>
          </p:cNvPr>
          <p:cNvSpPr/>
          <p:nvPr/>
        </p:nvSpPr>
        <p:spPr>
          <a:xfrm>
            <a:off x="2584810" y="244477"/>
            <a:ext cx="1198313" cy="249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01BEA-B1F4-45F8-8165-620B62A8662A}"/>
              </a:ext>
            </a:extLst>
          </p:cNvPr>
          <p:cNvSpPr/>
          <p:nvPr/>
        </p:nvSpPr>
        <p:spPr>
          <a:xfrm>
            <a:off x="2843745" y="745765"/>
            <a:ext cx="2404457" cy="249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 &amp; concatenate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B31557-2398-4A1A-A430-DDBFCCC0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7674" y="244477"/>
            <a:ext cx="1347124" cy="249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True data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4E0A342-AAED-48FF-91E0-512F57611A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3489149" y="188939"/>
            <a:ext cx="251643" cy="862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5070719-8160-4C48-B3AB-C056C22591A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4312784" y="227312"/>
            <a:ext cx="251643" cy="785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FE23A3-6320-447A-A1F1-896FC5623515}"/>
              </a:ext>
            </a:extLst>
          </p:cNvPr>
          <p:cNvSpPr/>
          <p:nvPr/>
        </p:nvSpPr>
        <p:spPr>
          <a:xfrm>
            <a:off x="1565769" y="2096397"/>
            <a:ext cx="1915312" cy="5768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model  using word count and </a:t>
            </a:r>
            <a:r>
              <a:rPr lang="en-US" dirty="0" err="1"/>
              <a:t>tfidf</a:t>
            </a:r>
            <a:r>
              <a:rPr lang="en-US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48B863-63DA-46FC-A0AA-677A4F24E9AD}"/>
              </a:ext>
            </a:extLst>
          </p:cNvPr>
          <p:cNvSpPr/>
          <p:nvPr/>
        </p:nvSpPr>
        <p:spPr>
          <a:xfrm>
            <a:off x="1914255" y="1202407"/>
            <a:ext cx="4346825" cy="4824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patterns(emoji, html, </a:t>
            </a:r>
            <a:r>
              <a:rPr lang="en-US" dirty="0" err="1"/>
              <a:t>url</a:t>
            </a:r>
            <a:r>
              <a:rPr lang="en-US" dirty="0"/>
              <a:t>, punctuations, numbers) &amp;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08C83D-BB0D-4542-BA76-DF631798908D}"/>
              </a:ext>
            </a:extLst>
          </p:cNvPr>
          <p:cNvSpPr/>
          <p:nvPr/>
        </p:nvSpPr>
        <p:spPr>
          <a:xfrm>
            <a:off x="4639243" y="1969644"/>
            <a:ext cx="2562565" cy="4130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 &amp; phrase detection 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D42AD3C-1059-4F60-81C3-1BC204D11D00}"/>
              </a:ext>
            </a:extLst>
          </p:cNvPr>
          <p:cNvSpPr/>
          <p:nvPr/>
        </p:nvSpPr>
        <p:spPr>
          <a:xfrm>
            <a:off x="4657689" y="2583006"/>
            <a:ext cx="2709913" cy="3694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embedding(word2vec)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8B083B8-5462-4CF4-A02B-14BC8F2ACD74}"/>
              </a:ext>
            </a:extLst>
          </p:cNvPr>
          <p:cNvSpPr/>
          <p:nvPr/>
        </p:nvSpPr>
        <p:spPr>
          <a:xfrm>
            <a:off x="4682787" y="3152066"/>
            <a:ext cx="3361021" cy="3694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Compute mean vectors for each news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385146C-BC79-4EEA-873B-E31FF6985665}"/>
              </a:ext>
            </a:extLst>
          </p:cNvPr>
          <p:cNvSpPr/>
          <p:nvPr/>
        </p:nvSpPr>
        <p:spPr>
          <a:xfrm>
            <a:off x="4682787" y="3772104"/>
            <a:ext cx="1355772" cy="2248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593C43-E111-4276-85B4-E43D3A2CCD2B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 rot="16200000" flipH="1">
            <a:off x="4861680" y="910797"/>
            <a:ext cx="284835" cy="183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598593-9C4A-408A-A01F-2A000390B2E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3099753" y="1108482"/>
            <a:ext cx="411588" cy="1564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CF0B349-090C-4CA0-822E-E36F4D71BD13}"/>
              </a:ext>
            </a:extLst>
          </p:cNvPr>
          <p:cNvCxnSpPr>
            <a:cxnSpLocks/>
            <a:stCxn id="37" idx="2"/>
            <a:endCxn id="54" idx="0"/>
          </p:cNvCxnSpPr>
          <p:nvPr/>
        </p:nvCxnSpPr>
        <p:spPr>
          <a:xfrm rot="16200000" flipH="1">
            <a:off x="5866432" y="2436792"/>
            <a:ext cx="200308" cy="92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27C0D39-9147-4826-8E53-9A48688D9E44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rot="16200000" flipH="1">
            <a:off x="6088191" y="2876959"/>
            <a:ext cx="199562" cy="350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4A21399-0A7A-43EF-A844-4E88CC4D52E2}"/>
              </a:ext>
            </a:extLst>
          </p:cNvPr>
          <p:cNvCxnSpPr>
            <a:cxnSpLocks/>
            <a:stCxn id="56" idx="2"/>
            <a:endCxn id="63" idx="0"/>
          </p:cNvCxnSpPr>
          <p:nvPr/>
        </p:nvCxnSpPr>
        <p:spPr>
          <a:xfrm rot="5400000">
            <a:off x="5736716" y="3145522"/>
            <a:ext cx="250540" cy="1002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80FEB5F-AEFA-46D5-A967-BE254B5DDDD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3963323" y="1078061"/>
            <a:ext cx="206997" cy="41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F5F9390-0D36-41A7-909F-3B4CB768F635}"/>
              </a:ext>
            </a:extLst>
          </p:cNvPr>
          <p:cNvSpPr/>
          <p:nvPr/>
        </p:nvSpPr>
        <p:spPr>
          <a:xfrm>
            <a:off x="3325894" y="4245009"/>
            <a:ext cx="1278886" cy="256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Modeling 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85B6A77-70CA-410F-9689-3F981E666489}"/>
              </a:ext>
            </a:extLst>
          </p:cNvPr>
          <p:cNvSpPr/>
          <p:nvPr/>
        </p:nvSpPr>
        <p:spPr>
          <a:xfrm>
            <a:off x="6307353" y="3770131"/>
            <a:ext cx="1002627" cy="2210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8008275-C3E2-4AAB-A3B6-F0A29A7EBBDC}"/>
              </a:ext>
            </a:extLst>
          </p:cNvPr>
          <p:cNvSpPr/>
          <p:nvPr/>
        </p:nvSpPr>
        <p:spPr>
          <a:xfrm>
            <a:off x="1209227" y="3762126"/>
            <a:ext cx="1033358" cy="2257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 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8B6D884-5CC3-4B4D-A8C3-AF448F7C5034}"/>
              </a:ext>
            </a:extLst>
          </p:cNvPr>
          <p:cNvSpPr/>
          <p:nvPr/>
        </p:nvSpPr>
        <p:spPr>
          <a:xfrm>
            <a:off x="2457866" y="3766066"/>
            <a:ext cx="1355772" cy="218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20161048-8CB6-46E3-9A17-C1A512E9DA2C}"/>
              </a:ext>
            </a:extLst>
          </p:cNvPr>
          <p:cNvSpPr/>
          <p:nvPr/>
        </p:nvSpPr>
        <p:spPr>
          <a:xfrm>
            <a:off x="3325893" y="4699981"/>
            <a:ext cx="1640827" cy="2257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  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8331B9C-DD86-4DA6-B261-1C9BF89DD21A}"/>
              </a:ext>
            </a:extLst>
          </p:cNvPr>
          <p:cNvCxnSpPr>
            <a:cxnSpLocks/>
            <a:stCxn id="56" idx="2"/>
            <a:endCxn id="127" idx="0"/>
          </p:cNvCxnSpPr>
          <p:nvPr/>
        </p:nvCxnSpPr>
        <p:spPr>
          <a:xfrm rot="16200000" flipH="1">
            <a:off x="6461699" y="3423162"/>
            <a:ext cx="248567" cy="445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EA53A48-1D9C-40D5-AC79-6826F838517B}"/>
              </a:ext>
            </a:extLst>
          </p:cNvPr>
          <p:cNvCxnSpPr>
            <a:cxnSpLocks/>
            <a:stCxn id="11" idx="2"/>
            <a:endCxn id="140" idx="0"/>
          </p:cNvCxnSpPr>
          <p:nvPr/>
        </p:nvCxnSpPr>
        <p:spPr>
          <a:xfrm rot="5400000">
            <a:off x="1580235" y="2818935"/>
            <a:ext cx="1088863" cy="797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4EC1FDD-D871-4AA4-80F9-ED68873037D4}"/>
              </a:ext>
            </a:extLst>
          </p:cNvPr>
          <p:cNvCxnSpPr>
            <a:cxnSpLocks/>
            <a:stCxn id="11" idx="2"/>
            <a:endCxn id="141" idx="0"/>
          </p:cNvCxnSpPr>
          <p:nvPr/>
        </p:nvCxnSpPr>
        <p:spPr>
          <a:xfrm rot="16200000" flipH="1">
            <a:off x="2283187" y="2913500"/>
            <a:ext cx="1092803" cy="612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2338FC7-3079-4AC2-8A51-0CD47C83B102}"/>
              </a:ext>
            </a:extLst>
          </p:cNvPr>
          <p:cNvCxnSpPr>
            <a:cxnSpLocks/>
            <a:stCxn id="141" idx="2"/>
            <a:endCxn id="126" idx="0"/>
          </p:cNvCxnSpPr>
          <p:nvPr/>
        </p:nvCxnSpPr>
        <p:spPr>
          <a:xfrm rot="16200000" flipH="1">
            <a:off x="3420194" y="3699866"/>
            <a:ext cx="260700" cy="82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9A97C6A6-7818-4F39-A677-8E23966C0557}"/>
              </a:ext>
            </a:extLst>
          </p:cNvPr>
          <p:cNvCxnSpPr>
            <a:cxnSpLocks/>
            <a:stCxn id="63" idx="2"/>
            <a:endCxn id="126" idx="0"/>
          </p:cNvCxnSpPr>
          <p:nvPr/>
        </p:nvCxnSpPr>
        <p:spPr>
          <a:xfrm rot="5400000">
            <a:off x="4538960" y="3423295"/>
            <a:ext cx="248091" cy="13953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28820E78-C020-41F4-AF15-C5FD77B65986}"/>
              </a:ext>
            </a:extLst>
          </p:cNvPr>
          <p:cNvCxnSpPr>
            <a:cxnSpLocks/>
            <a:stCxn id="126" idx="2"/>
            <a:endCxn id="142" idx="0"/>
          </p:cNvCxnSpPr>
          <p:nvPr/>
        </p:nvCxnSpPr>
        <p:spPr>
          <a:xfrm rot="16200000" flipH="1">
            <a:off x="3956718" y="4510392"/>
            <a:ext cx="198208" cy="180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3626E2C5-FE3F-4C6E-AF81-683F4BB8A8D9}"/>
              </a:ext>
            </a:extLst>
          </p:cNvPr>
          <p:cNvCxnSpPr>
            <a:cxnSpLocks/>
            <a:stCxn id="127" idx="2"/>
            <a:endCxn id="142" idx="3"/>
          </p:cNvCxnSpPr>
          <p:nvPr/>
        </p:nvCxnSpPr>
        <p:spPr>
          <a:xfrm rot="5400000">
            <a:off x="5476829" y="3481041"/>
            <a:ext cx="821730" cy="1841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0A60ABDF-33B1-49D2-B52D-99B20149AC07}"/>
              </a:ext>
            </a:extLst>
          </p:cNvPr>
          <p:cNvCxnSpPr>
            <a:stCxn id="140" idx="2"/>
            <a:endCxn id="142" idx="1"/>
          </p:cNvCxnSpPr>
          <p:nvPr/>
        </p:nvCxnSpPr>
        <p:spPr>
          <a:xfrm rot="16200000" flipH="1">
            <a:off x="2113421" y="3600406"/>
            <a:ext cx="824957" cy="1599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211383C-1836-44A5-878E-D5085BD58626}"/>
              </a:ext>
            </a:extLst>
          </p:cNvPr>
          <p:cNvCxnSpPr>
            <a:cxnSpLocks/>
          </p:cNvCxnSpPr>
          <p:nvPr/>
        </p:nvCxnSpPr>
        <p:spPr>
          <a:xfrm>
            <a:off x="389412" y="615259"/>
            <a:ext cx="59400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4E631D62-956F-4988-B220-ABF30EFDED44}"/>
              </a:ext>
            </a:extLst>
          </p:cNvPr>
          <p:cNvCxnSpPr>
            <a:cxnSpLocks/>
          </p:cNvCxnSpPr>
          <p:nvPr/>
        </p:nvCxnSpPr>
        <p:spPr>
          <a:xfrm>
            <a:off x="251460" y="4013730"/>
            <a:ext cx="7834028" cy="409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DDECD18-9FA6-4AD0-B468-AA2957193490}"/>
              </a:ext>
            </a:extLst>
          </p:cNvPr>
          <p:cNvSpPr/>
          <p:nvPr/>
        </p:nvSpPr>
        <p:spPr>
          <a:xfrm>
            <a:off x="548641" y="244478"/>
            <a:ext cx="1082807" cy="3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Input data 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2A2F9AFA-6490-4EBC-8AB7-4772F43AF1D5}"/>
              </a:ext>
            </a:extLst>
          </p:cNvPr>
          <p:cNvSpPr/>
          <p:nvPr/>
        </p:nvSpPr>
        <p:spPr>
          <a:xfrm rot="16200000">
            <a:off x="-723635" y="2235991"/>
            <a:ext cx="2757195" cy="41803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 cleaning and preparation 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34B5667-A620-4749-98D3-06D288FC407E}"/>
              </a:ext>
            </a:extLst>
          </p:cNvPr>
          <p:cNvSpPr/>
          <p:nvPr/>
        </p:nvSpPr>
        <p:spPr>
          <a:xfrm>
            <a:off x="111562" y="4331914"/>
            <a:ext cx="1265662" cy="3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Modeling and testing 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F3DF512B-9A2E-4080-8339-F133B0C66D13}"/>
              </a:ext>
            </a:extLst>
          </p:cNvPr>
          <p:cNvSpPr/>
          <p:nvPr/>
        </p:nvSpPr>
        <p:spPr>
          <a:xfrm>
            <a:off x="7000633" y="4564374"/>
            <a:ext cx="1298123" cy="4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 from Snopes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60D4BA84-97A9-4A8C-86DF-FB7733650DC0}"/>
              </a:ext>
            </a:extLst>
          </p:cNvPr>
          <p:cNvCxnSpPr>
            <a:cxnSpLocks/>
            <a:stCxn id="279" idx="1"/>
            <a:endCxn id="142" idx="3"/>
          </p:cNvCxnSpPr>
          <p:nvPr/>
        </p:nvCxnSpPr>
        <p:spPr>
          <a:xfrm rot="10800000" flipV="1">
            <a:off x="4966721" y="4810595"/>
            <a:ext cx="2033913" cy="22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5D7C9-14BE-4CCC-B1B1-6F2CDBDA27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86242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1115</Words>
  <Application>Microsoft Office PowerPoint</Application>
  <PresentationFormat>On-screen Show (16:9)</PresentationFormat>
  <Paragraphs>337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Identifying Fake and Real News </vt:lpstr>
      <vt:lpstr>Outline</vt:lpstr>
      <vt:lpstr>Background </vt:lpstr>
      <vt:lpstr>Data Info</vt:lpstr>
      <vt:lpstr>Exploratory Data Analysis </vt:lpstr>
      <vt:lpstr>Exploratory Data Analysis: News subject</vt:lpstr>
      <vt:lpstr>Exploring year/month</vt:lpstr>
      <vt:lpstr>Exploring patterns on the title and the text </vt:lpstr>
      <vt:lpstr>Data cleaning and preparation steps </vt:lpstr>
      <vt:lpstr>Statistical Test  </vt:lpstr>
      <vt:lpstr>Steps to make bootstrapped hypothesis test</vt:lpstr>
      <vt:lpstr> Statistical test</vt:lpstr>
      <vt:lpstr>Statistical test</vt:lpstr>
      <vt:lpstr>Statistical test: Conclusion</vt:lpstr>
      <vt:lpstr>Models and their performance  </vt:lpstr>
      <vt:lpstr>Model summary </vt:lpstr>
      <vt:lpstr>Testing using external data  </vt:lpstr>
      <vt:lpstr>Extracted archived news title </vt:lpstr>
      <vt:lpstr>Prediction and accuracy of the archived data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Fake and Real News </dc:title>
  <cp:lastModifiedBy>Taye Hamza</cp:lastModifiedBy>
  <cp:revision>41</cp:revision>
  <dcterms:modified xsi:type="dcterms:W3CDTF">2020-06-27T21:14:12Z</dcterms:modified>
</cp:coreProperties>
</file>