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84" r:id="rId10"/>
    <p:sldId id="265" r:id="rId11"/>
    <p:sldId id="273" r:id="rId12"/>
    <p:sldId id="266" r:id="rId13"/>
    <p:sldId id="267" r:id="rId14"/>
    <p:sldId id="268" r:id="rId15"/>
    <p:sldId id="275" r:id="rId16"/>
    <p:sldId id="285" r:id="rId17"/>
    <p:sldId id="276" r:id="rId18"/>
    <p:sldId id="277" r:id="rId19"/>
    <p:sldId id="281" r:id="rId20"/>
    <p:sldId id="282" r:id="rId21"/>
    <p:sldId id="280" r:id="rId22"/>
    <p:sldId id="283"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00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abbfd81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abbfd81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abbfd810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abbfd81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abbfd81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abbfd81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abbfd810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abbfd810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abbfd810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abbfd810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84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snopes.com/?s=2016+archived+true+news" TargetMode="External"/><Relationship Id="rId2" Type="http://schemas.openxmlformats.org/officeDocument/2006/relationships/hyperlink" Target="https://www.snopes.com/?s=2017+archive+news" TargetMode="External"/><Relationship Id="rId1" Type="http://schemas.openxmlformats.org/officeDocument/2006/relationships/slideLayout" Target="../slideLayouts/slideLayout3.xml"/><Relationship Id="rId4" Type="http://schemas.openxmlformats.org/officeDocument/2006/relationships/hyperlink" Target="https://www.snopes.com/?s=2017%20archived%20true%20news&amp;hPP=10&amp;idx=wp_live_searchable_posts&amp;page=1&amp;is_v=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lmentbisaillon/fake-and-real-news-datase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198709"/>
            <a:ext cx="8520600" cy="1729868"/>
          </a:xfrm>
        </p:spPr>
        <p:txBody>
          <a:bodyPr/>
          <a:lstStyle/>
          <a:p>
            <a:pPr lvl="0"/>
            <a:r>
              <a:rPr lang="en-US" sz="4000" b="1" dirty="0"/>
              <a:t>Identifying Fake and Real News</a:t>
            </a:r>
          </a:p>
          <a:p>
            <a:pPr lvl="0"/>
            <a:endParaRPr lang="en-US" dirty="0"/>
          </a:p>
        </p:txBody>
      </p:sp>
      <p:sp>
        <p:nvSpPr>
          <p:cNvPr id="55" name="Google Shape;55;p13"/>
          <p:cNvSpPr txBox="1">
            <a:spLocks noGrp="1"/>
          </p:cNvSpPr>
          <p:nvPr>
            <p:ph type="subTitle" idx="1"/>
          </p:nvPr>
        </p:nvSpPr>
        <p:spPr>
          <a:xfrm>
            <a:off x="311700" y="2834124"/>
            <a:ext cx="8148421" cy="2245021"/>
          </a:xfrm>
        </p:spPr>
        <p:txBody>
          <a:bodyPr/>
          <a:lstStyle/>
          <a:p>
            <a:pPr lvl="0"/>
            <a:r>
              <a:rPr lang="en-US" sz="2400" dirty="0"/>
              <a:t>Capstone project -2 final presentation</a:t>
            </a:r>
            <a:endParaRPr lang="en-US" dirty="0"/>
          </a:p>
          <a:p>
            <a:pPr lvl="0"/>
            <a:endParaRPr lang="en-US" dirty="0"/>
          </a:p>
          <a:p>
            <a:pPr lvl="0" algn="r"/>
            <a:r>
              <a:rPr lang="en-US" sz="2000" dirty="0"/>
              <a:t>	</a:t>
            </a:r>
          </a:p>
          <a:p>
            <a:pPr lvl="0" algn="r"/>
            <a:r>
              <a:rPr lang="en-US" sz="2000" dirty="0"/>
              <a:t>	</a:t>
            </a:r>
            <a:r>
              <a:rPr lang="en-US" sz="1800" dirty="0"/>
              <a:t>By : Muluemebet Ayalew</a:t>
            </a:r>
          </a:p>
          <a:p>
            <a:pPr lvl="0" algn="r"/>
            <a:r>
              <a:rPr lang="en-US" sz="1800" dirty="0"/>
              <a:t>Sept,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76FA-26CD-4191-BD32-B7E047868ED5}"/>
              </a:ext>
            </a:extLst>
          </p:cNvPr>
          <p:cNvSpPr>
            <a:spLocks noGrp="1"/>
          </p:cNvSpPr>
          <p:nvPr>
            <p:ph type="title"/>
          </p:nvPr>
        </p:nvSpPr>
        <p:spPr>
          <a:xfrm>
            <a:off x="623400" y="193957"/>
            <a:ext cx="8520600" cy="572700"/>
          </a:xfrm>
        </p:spPr>
        <p:txBody>
          <a:bodyPr/>
          <a:lstStyle/>
          <a:p>
            <a:r>
              <a:rPr lang="en-US" sz="3600" b="1" dirty="0"/>
              <a:t>Statistical Test</a:t>
            </a:r>
            <a:br>
              <a:rPr lang="en-US" b="1" dirty="0"/>
            </a:br>
            <a:r>
              <a:rPr lang="en-US" b="1" dirty="0"/>
              <a:t> </a:t>
            </a:r>
            <a:endParaRPr lang="en-US" sz="2400" dirty="0"/>
          </a:p>
        </p:txBody>
      </p:sp>
      <p:sp>
        <p:nvSpPr>
          <p:cNvPr id="3" name="Text Placeholder 2">
            <a:extLst>
              <a:ext uri="{FF2B5EF4-FFF2-40B4-BE49-F238E27FC236}">
                <a16:creationId xmlns:a16="http://schemas.microsoft.com/office/drawing/2014/main" id="{F595FB7C-D36A-4FE4-BFC3-96B00777B13B}"/>
              </a:ext>
            </a:extLst>
          </p:cNvPr>
          <p:cNvSpPr>
            <a:spLocks noGrp="1"/>
          </p:cNvSpPr>
          <p:nvPr>
            <p:ph type="body" idx="1"/>
          </p:nvPr>
        </p:nvSpPr>
        <p:spPr>
          <a:xfrm>
            <a:off x="550353" y="1060335"/>
            <a:ext cx="3276296" cy="3288320"/>
          </a:xfrm>
        </p:spPr>
        <p:txBody>
          <a:bodyPr/>
          <a:lstStyle/>
          <a:p>
            <a:r>
              <a:rPr lang="en-US" dirty="0"/>
              <a:t>While exploring the length of the news title after data cleaning, we found that fake news is longer than that of real news</a:t>
            </a:r>
          </a:p>
          <a:p>
            <a:r>
              <a:rPr lang="en-US" dirty="0">
                <a:solidFill>
                  <a:srgbClr val="FF0000"/>
                </a:solidFill>
              </a:rPr>
              <a:t>Is this statistically significant?  </a:t>
            </a:r>
          </a:p>
        </p:txBody>
      </p:sp>
      <p:pic>
        <p:nvPicPr>
          <p:cNvPr id="5122" name="Picture 2">
            <a:extLst>
              <a:ext uri="{FF2B5EF4-FFF2-40B4-BE49-F238E27FC236}">
                <a16:creationId xmlns:a16="http://schemas.microsoft.com/office/drawing/2014/main" id="{15B80043-E024-44ED-9C50-730DC3E31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79" y="914846"/>
            <a:ext cx="5130716" cy="374834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EA04FF0-DF2A-426F-B6C6-B673D0F4A1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88877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FEB2-A181-41A9-838C-ACCE1A3CDB2D}"/>
              </a:ext>
            </a:extLst>
          </p:cNvPr>
          <p:cNvSpPr>
            <a:spLocks noGrp="1"/>
          </p:cNvSpPr>
          <p:nvPr>
            <p:ph type="title"/>
          </p:nvPr>
        </p:nvSpPr>
        <p:spPr/>
        <p:txBody>
          <a:bodyPr/>
          <a:lstStyle/>
          <a:p>
            <a:r>
              <a:rPr lang="en-US" b="1" dirty="0"/>
              <a:t>Steps to make bootstrapped hypothesis test</a:t>
            </a:r>
          </a:p>
        </p:txBody>
      </p:sp>
      <p:sp>
        <p:nvSpPr>
          <p:cNvPr id="3" name="Text Placeholder 2">
            <a:extLst>
              <a:ext uri="{FF2B5EF4-FFF2-40B4-BE49-F238E27FC236}">
                <a16:creationId xmlns:a16="http://schemas.microsoft.com/office/drawing/2014/main" id="{214372A8-9538-44A8-A036-3ED38BA16B6B}"/>
              </a:ext>
            </a:extLst>
          </p:cNvPr>
          <p:cNvSpPr>
            <a:spLocks noGrp="1"/>
          </p:cNvSpPr>
          <p:nvPr>
            <p:ph type="body" idx="1"/>
          </p:nvPr>
        </p:nvSpPr>
        <p:spPr>
          <a:xfrm>
            <a:off x="182160" y="1282075"/>
            <a:ext cx="8520600" cy="3416400"/>
          </a:xfrm>
        </p:spPr>
        <p:txBody>
          <a:bodyPr/>
          <a:lstStyle/>
          <a:p>
            <a:pPr marL="114300" indent="0">
              <a:buNone/>
            </a:pPr>
            <a:r>
              <a:rPr lang="en-US" b="1" dirty="0"/>
              <a:t>Step 1</a:t>
            </a:r>
            <a:r>
              <a:rPr lang="en-US" dirty="0"/>
              <a:t>: Formulate the hypothesis </a:t>
            </a:r>
            <a:endParaRPr lang="en-US" i="1" dirty="0"/>
          </a:p>
          <a:p>
            <a:pPr marL="571500" lvl="1" indent="0">
              <a:buNone/>
            </a:pPr>
            <a:r>
              <a:rPr lang="en-US" i="1" dirty="0"/>
              <a:t>The null hypothesis:  The titles of fake and real news have the same word length. </a:t>
            </a:r>
            <a:endParaRPr lang="en-US" dirty="0"/>
          </a:p>
          <a:p>
            <a:pPr marL="571500" lvl="1" indent="0">
              <a:buNone/>
            </a:pPr>
            <a:r>
              <a:rPr lang="en-US" i="1" dirty="0"/>
              <a:t>Alternative hypothesis: Real news title has shorter word length.</a:t>
            </a:r>
            <a:endParaRPr lang="en-US" dirty="0"/>
          </a:p>
          <a:p>
            <a:endParaRPr lang="en-US" dirty="0"/>
          </a:p>
          <a:p>
            <a:pPr marL="114300" indent="0">
              <a:buNone/>
            </a:pPr>
            <a:r>
              <a:rPr lang="en-US" b="1" dirty="0"/>
              <a:t>Step 2</a:t>
            </a:r>
            <a:r>
              <a:rPr lang="en-US" dirty="0"/>
              <a:t>:  Set significance level = 0.05 (5%)</a:t>
            </a:r>
          </a:p>
          <a:p>
            <a:pPr marL="114300" indent="0">
              <a:buNone/>
            </a:pPr>
            <a:endParaRPr lang="en-US" dirty="0"/>
          </a:p>
        </p:txBody>
      </p:sp>
      <p:sp>
        <p:nvSpPr>
          <p:cNvPr id="4" name="Slide Number Placeholder 3">
            <a:extLst>
              <a:ext uri="{FF2B5EF4-FFF2-40B4-BE49-F238E27FC236}">
                <a16:creationId xmlns:a16="http://schemas.microsoft.com/office/drawing/2014/main" id="{4AAFABF6-4952-4C85-A347-B30BFBB346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58389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87AA-F5CC-4E25-9444-7A15AC0F04B7}"/>
              </a:ext>
            </a:extLst>
          </p:cNvPr>
          <p:cNvSpPr>
            <a:spLocks noGrp="1"/>
          </p:cNvSpPr>
          <p:nvPr>
            <p:ph type="title"/>
          </p:nvPr>
        </p:nvSpPr>
        <p:spPr/>
        <p:txBody>
          <a:bodyPr/>
          <a:lstStyle/>
          <a:p>
            <a:r>
              <a:rPr lang="en-US" dirty="0"/>
              <a:t> </a:t>
            </a:r>
            <a:r>
              <a:rPr lang="en-US" sz="3200" b="1" dirty="0"/>
              <a:t>Statistical test</a:t>
            </a:r>
          </a:p>
        </p:txBody>
      </p:sp>
      <p:sp>
        <p:nvSpPr>
          <p:cNvPr id="3" name="Text Placeholder 2">
            <a:extLst>
              <a:ext uri="{FF2B5EF4-FFF2-40B4-BE49-F238E27FC236}">
                <a16:creationId xmlns:a16="http://schemas.microsoft.com/office/drawing/2014/main" id="{3B2E4EA7-8D89-4E5B-B0BE-0138E2A4EE29}"/>
              </a:ext>
            </a:extLst>
          </p:cNvPr>
          <p:cNvSpPr>
            <a:spLocks noGrp="1"/>
          </p:cNvSpPr>
          <p:nvPr>
            <p:ph type="body" idx="1"/>
          </p:nvPr>
        </p:nvSpPr>
        <p:spPr>
          <a:xfrm>
            <a:off x="403204" y="1263613"/>
            <a:ext cx="3917400" cy="3554275"/>
          </a:xfrm>
        </p:spPr>
        <p:txBody>
          <a:bodyPr/>
          <a:lstStyle/>
          <a:p>
            <a:pPr marL="139700" indent="0">
              <a:buNone/>
            </a:pPr>
            <a:r>
              <a:rPr lang="en-US" b="1" dirty="0"/>
              <a:t>Step 3</a:t>
            </a:r>
            <a:r>
              <a:rPr lang="en-US" dirty="0"/>
              <a:t>: Shift the two groups by their merged mean length to get the same mean for each group</a:t>
            </a:r>
          </a:p>
          <a:p>
            <a:pPr marL="139700" indent="0">
              <a:buNone/>
            </a:pPr>
            <a:endParaRPr lang="en-US" dirty="0"/>
          </a:p>
          <a:p>
            <a:pPr marL="139700" indent="0">
              <a:buNone/>
            </a:pPr>
            <a:r>
              <a:rPr lang="en-US" b="1" dirty="0"/>
              <a:t>Step 4</a:t>
            </a:r>
            <a:r>
              <a:rPr lang="en-US" dirty="0"/>
              <a:t>: Get bootstrap replicates (average  number  of words) of  shifted data sets from 10,000 bootstrap samples</a:t>
            </a:r>
          </a:p>
          <a:p>
            <a:pPr marL="425450" indent="-285750"/>
            <a:endParaRPr lang="en-US" dirty="0"/>
          </a:p>
          <a:p>
            <a:pPr marL="596900" lvl="1" indent="0">
              <a:buNone/>
            </a:pPr>
            <a:endParaRPr lang="en-US" dirty="0"/>
          </a:p>
        </p:txBody>
      </p:sp>
      <p:pic>
        <p:nvPicPr>
          <p:cNvPr id="6146" name="Picture 2">
            <a:extLst>
              <a:ext uri="{FF2B5EF4-FFF2-40B4-BE49-F238E27FC236}">
                <a16:creationId xmlns:a16="http://schemas.microsoft.com/office/drawing/2014/main" id="{32467AE7-FA6B-4496-B343-B718C505E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350" y="1446265"/>
            <a:ext cx="4898166" cy="318897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2E09069-99F9-4973-ABD7-4D556626C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43041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56D0-FAE5-4AE8-8682-3ED3074270E8}"/>
              </a:ext>
            </a:extLst>
          </p:cNvPr>
          <p:cNvSpPr>
            <a:spLocks noGrp="1"/>
          </p:cNvSpPr>
          <p:nvPr>
            <p:ph type="title"/>
          </p:nvPr>
        </p:nvSpPr>
        <p:spPr>
          <a:xfrm>
            <a:off x="534537" y="301821"/>
            <a:ext cx="8520600" cy="572700"/>
          </a:xfrm>
        </p:spPr>
        <p:txBody>
          <a:bodyPr/>
          <a:lstStyle/>
          <a:p>
            <a:r>
              <a:rPr lang="en-US" b="1" dirty="0"/>
              <a:t>Statistical test</a:t>
            </a:r>
          </a:p>
        </p:txBody>
      </p:sp>
      <p:sp>
        <p:nvSpPr>
          <p:cNvPr id="3" name="Text Placeholder 2">
            <a:extLst>
              <a:ext uri="{FF2B5EF4-FFF2-40B4-BE49-F238E27FC236}">
                <a16:creationId xmlns:a16="http://schemas.microsoft.com/office/drawing/2014/main" id="{14745020-D29F-456E-A8D0-C5FF49809703}"/>
              </a:ext>
            </a:extLst>
          </p:cNvPr>
          <p:cNvSpPr>
            <a:spLocks noGrp="1"/>
          </p:cNvSpPr>
          <p:nvPr>
            <p:ph type="body" idx="1"/>
          </p:nvPr>
        </p:nvSpPr>
        <p:spPr>
          <a:xfrm>
            <a:off x="311700" y="1075765"/>
            <a:ext cx="4175776" cy="3334497"/>
          </a:xfrm>
        </p:spPr>
        <p:txBody>
          <a:bodyPr/>
          <a:lstStyle/>
          <a:p>
            <a:pPr marL="114300" indent="0">
              <a:buNone/>
            </a:pPr>
            <a:r>
              <a:rPr lang="en-US" b="1" dirty="0"/>
              <a:t>Step 5: </a:t>
            </a:r>
            <a:r>
              <a:rPr lang="en-US" dirty="0"/>
              <a:t>Compute bootstrapped mean difference (tests statistics) </a:t>
            </a:r>
          </a:p>
          <a:p>
            <a:endParaRPr lang="en-US" b="1" dirty="0"/>
          </a:p>
          <a:p>
            <a:pPr marL="114300" indent="0">
              <a:buNone/>
            </a:pPr>
            <a:r>
              <a:rPr lang="en-US" b="1" dirty="0"/>
              <a:t>Step 6: </a:t>
            </a:r>
            <a:r>
              <a:rPr lang="en-US" dirty="0"/>
              <a:t>Compute the p-value=0</a:t>
            </a:r>
          </a:p>
          <a:p>
            <a:pPr marL="114300" indent="0">
              <a:buNone/>
            </a:pPr>
            <a:r>
              <a:rPr lang="en-US" dirty="0"/>
              <a:t>(probability the mean difference is greater than the observed difference)</a:t>
            </a:r>
          </a:p>
          <a:p>
            <a:pPr marL="114300" indent="0">
              <a:buNone/>
            </a:pPr>
            <a:endParaRPr lang="en-US" dirty="0"/>
          </a:p>
          <a:p>
            <a:pPr marL="114300" indent="0">
              <a:buNone/>
            </a:pPr>
            <a:endParaRPr lang="en-US" dirty="0"/>
          </a:p>
        </p:txBody>
      </p:sp>
      <p:pic>
        <p:nvPicPr>
          <p:cNvPr id="1026" name="Picture 2">
            <a:extLst>
              <a:ext uri="{FF2B5EF4-FFF2-40B4-BE49-F238E27FC236}">
                <a16:creationId xmlns:a16="http://schemas.microsoft.com/office/drawing/2014/main" id="{01A55C55-AB6F-4197-A64B-DBEE33987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688" y="988439"/>
            <a:ext cx="4563091" cy="350914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657E8E0-C5BD-46FB-88F6-E936F07051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245515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2F70-6FE4-47DC-BE1D-A17B40BA08EA}"/>
              </a:ext>
            </a:extLst>
          </p:cNvPr>
          <p:cNvSpPr>
            <a:spLocks noGrp="1"/>
          </p:cNvSpPr>
          <p:nvPr>
            <p:ph type="title"/>
          </p:nvPr>
        </p:nvSpPr>
        <p:spPr/>
        <p:txBody>
          <a:bodyPr/>
          <a:lstStyle/>
          <a:p>
            <a:r>
              <a:rPr lang="en-US" b="1" dirty="0"/>
              <a:t>Statistical test: Conclusion</a:t>
            </a:r>
          </a:p>
        </p:txBody>
      </p:sp>
      <p:sp>
        <p:nvSpPr>
          <p:cNvPr id="3" name="Text Placeholder 2">
            <a:extLst>
              <a:ext uri="{FF2B5EF4-FFF2-40B4-BE49-F238E27FC236}">
                <a16:creationId xmlns:a16="http://schemas.microsoft.com/office/drawing/2014/main" id="{EFE74965-1D03-4939-BDFE-486404B116A6}"/>
              </a:ext>
            </a:extLst>
          </p:cNvPr>
          <p:cNvSpPr>
            <a:spLocks noGrp="1"/>
          </p:cNvSpPr>
          <p:nvPr>
            <p:ph type="body" idx="1"/>
          </p:nvPr>
        </p:nvSpPr>
        <p:spPr/>
        <p:txBody>
          <a:bodyPr/>
          <a:lstStyle/>
          <a:p>
            <a:pPr marL="114300" indent="0">
              <a:buNone/>
            </a:pPr>
            <a:r>
              <a:rPr lang="en-US" b="1" dirty="0"/>
              <a:t>Step 7: </a:t>
            </a:r>
            <a:r>
              <a:rPr lang="en-US" dirty="0"/>
              <a:t>Interpretation </a:t>
            </a:r>
          </a:p>
          <a:p>
            <a:pPr lvl="1"/>
            <a:r>
              <a:rPr lang="en-US" dirty="0"/>
              <a:t>p- value (0.0) &lt; significance level (0.05)</a:t>
            </a:r>
          </a:p>
          <a:p>
            <a:pPr lvl="1"/>
            <a:r>
              <a:rPr lang="en-US" dirty="0"/>
              <a:t>The mean length of fake news titles is statistically different from the mean length of real news titles. </a:t>
            </a:r>
          </a:p>
          <a:p>
            <a:pPr lvl="1"/>
            <a:r>
              <a:rPr lang="en-US" dirty="0"/>
              <a:t>-Conclude that on average fake news titles are longer than real news titles.</a:t>
            </a:r>
          </a:p>
          <a:p>
            <a:endParaRPr lang="en-US" dirty="0"/>
          </a:p>
        </p:txBody>
      </p:sp>
      <p:sp>
        <p:nvSpPr>
          <p:cNvPr id="4" name="Slide Number Placeholder 3">
            <a:extLst>
              <a:ext uri="{FF2B5EF4-FFF2-40B4-BE49-F238E27FC236}">
                <a16:creationId xmlns:a16="http://schemas.microsoft.com/office/drawing/2014/main" id="{EA96B23C-1E8E-4559-A670-09EAE7E5B0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440295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0BF4-95DA-4EE3-8198-CE3EB7178614}"/>
              </a:ext>
            </a:extLst>
          </p:cNvPr>
          <p:cNvSpPr>
            <a:spLocks noGrp="1"/>
          </p:cNvSpPr>
          <p:nvPr>
            <p:ph type="title"/>
          </p:nvPr>
        </p:nvSpPr>
        <p:spPr>
          <a:xfrm>
            <a:off x="563880" y="0"/>
            <a:ext cx="6434882" cy="753035"/>
          </a:xfrm>
        </p:spPr>
        <p:txBody>
          <a:bodyPr/>
          <a:lstStyle/>
          <a:p>
            <a:pPr algn="ctr"/>
            <a:r>
              <a:rPr lang="en-US" b="1" dirty="0"/>
              <a:t>Models and their performance  </a:t>
            </a:r>
          </a:p>
        </p:txBody>
      </p:sp>
      <p:sp>
        <p:nvSpPr>
          <p:cNvPr id="10" name="Slide Number Placeholder 9">
            <a:extLst>
              <a:ext uri="{FF2B5EF4-FFF2-40B4-BE49-F238E27FC236}">
                <a16:creationId xmlns:a16="http://schemas.microsoft.com/office/drawing/2014/main" id="{C53205B4-33BB-4992-AC0B-A81C314C7C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aphicFrame>
        <p:nvGraphicFramePr>
          <p:cNvPr id="3" name="Table 2">
            <a:extLst>
              <a:ext uri="{FF2B5EF4-FFF2-40B4-BE49-F238E27FC236}">
                <a16:creationId xmlns:a16="http://schemas.microsoft.com/office/drawing/2014/main" id="{CECCFAB9-A954-4AA2-BEC6-B3F85A3EDAC8}"/>
              </a:ext>
            </a:extLst>
          </p:cNvPr>
          <p:cNvGraphicFramePr>
            <a:graphicFrameLocks noGrp="1"/>
          </p:cNvGraphicFramePr>
          <p:nvPr>
            <p:extLst>
              <p:ext uri="{D42A27DB-BD31-4B8C-83A1-F6EECF244321}">
                <p14:modId xmlns:p14="http://schemas.microsoft.com/office/powerpoint/2010/main" val="1269509445"/>
              </p:ext>
            </p:extLst>
          </p:nvPr>
        </p:nvGraphicFramePr>
        <p:xfrm>
          <a:off x="922020" y="518161"/>
          <a:ext cx="6911340" cy="4316403"/>
        </p:xfrm>
        <a:graphic>
          <a:graphicData uri="http://schemas.openxmlformats.org/drawingml/2006/table">
            <a:tbl>
              <a:tblPr firstRow="1" firstCol="1" bandRow="1">
                <a:tableStyleId>{7DF18680-E054-41AD-8BC1-D1AEF772440D}</a:tableStyleId>
              </a:tblPr>
              <a:tblGrid>
                <a:gridCol w="1382268">
                  <a:extLst>
                    <a:ext uri="{9D8B030D-6E8A-4147-A177-3AD203B41FA5}">
                      <a16:colId xmlns:a16="http://schemas.microsoft.com/office/drawing/2014/main" val="562068746"/>
                    </a:ext>
                  </a:extLst>
                </a:gridCol>
                <a:gridCol w="875343">
                  <a:extLst>
                    <a:ext uri="{9D8B030D-6E8A-4147-A177-3AD203B41FA5}">
                      <a16:colId xmlns:a16="http://schemas.microsoft.com/office/drawing/2014/main" val="4250395725"/>
                    </a:ext>
                  </a:extLst>
                </a:gridCol>
                <a:gridCol w="1729979">
                  <a:extLst>
                    <a:ext uri="{9D8B030D-6E8A-4147-A177-3AD203B41FA5}">
                      <a16:colId xmlns:a16="http://schemas.microsoft.com/office/drawing/2014/main" val="2311599385"/>
                    </a:ext>
                  </a:extLst>
                </a:gridCol>
                <a:gridCol w="1541482">
                  <a:extLst>
                    <a:ext uri="{9D8B030D-6E8A-4147-A177-3AD203B41FA5}">
                      <a16:colId xmlns:a16="http://schemas.microsoft.com/office/drawing/2014/main" val="969113973"/>
                    </a:ext>
                  </a:extLst>
                </a:gridCol>
                <a:gridCol w="1382268">
                  <a:extLst>
                    <a:ext uri="{9D8B030D-6E8A-4147-A177-3AD203B41FA5}">
                      <a16:colId xmlns:a16="http://schemas.microsoft.com/office/drawing/2014/main" val="1729449029"/>
                    </a:ext>
                  </a:extLst>
                </a:gridCol>
              </a:tblGrid>
              <a:tr h="357938">
                <a:tc gridSpan="3">
                  <a:txBody>
                    <a:bodyPr/>
                    <a:lstStyle/>
                    <a:p>
                      <a:pPr marL="0" marR="0" algn="ctr">
                        <a:lnSpc>
                          <a:spcPct val="115000"/>
                        </a:lnSpc>
                        <a:spcBef>
                          <a:spcPts val="0"/>
                        </a:spcBef>
                        <a:spcAft>
                          <a:spcPts val="0"/>
                        </a:spcAft>
                      </a:pPr>
                      <a:r>
                        <a:rPr lang="en-US" sz="1400" dirty="0">
                          <a:effectLst/>
                        </a:rPr>
                        <a:t>Type of Models </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marL="0" marR="0" algn="ctr">
                        <a:lnSpc>
                          <a:spcPct val="115000"/>
                        </a:lnSpc>
                        <a:spcBef>
                          <a:spcPts val="0"/>
                        </a:spcBef>
                        <a:spcAft>
                          <a:spcPts val="0"/>
                        </a:spcAft>
                      </a:pPr>
                      <a:r>
                        <a:rPr lang="en-US" sz="1600" dirty="0">
                          <a:effectLst/>
                        </a:rPr>
                        <a:t>Machine learning method </a:t>
                      </a:r>
                      <a:endParaRPr lang="en-US" sz="16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46707267"/>
                  </a:ext>
                </a:extLst>
              </a:tr>
              <a:tr h="565038">
                <a:tc>
                  <a:txBody>
                    <a:bodyPr/>
                    <a:lstStyle/>
                    <a:p>
                      <a:pPr marL="0" marR="0">
                        <a:lnSpc>
                          <a:spcPct val="115000"/>
                        </a:lnSpc>
                        <a:spcBef>
                          <a:spcPts val="0"/>
                        </a:spcBef>
                        <a:spcAft>
                          <a:spcPts val="0"/>
                        </a:spcAft>
                      </a:pPr>
                      <a:r>
                        <a:rPr lang="en-US" sz="1400" b="1" dirty="0">
                          <a:effectLst/>
                        </a:rPr>
                        <a:t>Data </a:t>
                      </a:r>
                    </a:p>
                    <a:p>
                      <a:pPr marL="0" marR="0">
                        <a:lnSpc>
                          <a:spcPct val="115000"/>
                        </a:lnSpc>
                        <a:spcBef>
                          <a:spcPts val="0"/>
                        </a:spcBef>
                        <a:spcAft>
                          <a:spcPts val="0"/>
                        </a:spcAft>
                      </a:pPr>
                      <a:r>
                        <a:rPr lang="en-US" sz="1400" b="1" dirty="0">
                          <a:effectLst/>
                        </a:rPr>
                        <a:t>preparation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Predictor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Vectorizer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Multinomial Naive Bayes</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Logistic Regression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8804080"/>
                  </a:ext>
                </a:extLst>
              </a:tr>
              <a:tr h="326802">
                <a:tc rowSpan="4">
                  <a:txBody>
                    <a:bodyPr/>
                    <a:lstStyle/>
                    <a:p>
                      <a:pPr marL="0" marR="0">
                        <a:lnSpc>
                          <a:spcPct val="115000"/>
                        </a:lnSpc>
                        <a:spcBef>
                          <a:spcPts val="0"/>
                        </a:spcBef>
                        <a:spcAft>
                          <a:spcPts val="0"/>
                        </a:spcAft>
                      </a:pPr>
                      <a:r>
                        <a:rPr lang="en-US" sz="1400" b="1" dirty="0">
                          <a:effectLst/>
                        </a:rPr>
                        <a:t>Not cleaned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nSpc>
                          <a:spcPct val="115000"/>
                        </a:lnSpc>
                        <a:spcBef>
                          <a:spcPts val="0"/>
                        </a:spcBef>
                        <a:spcAft>
                          <a:spcPts val="0"/>
                        </a:spcAft>
                      </a:pPr>
                      <a:r>
                        <a:rPr lang="en-US" sz="1400" b="1" dirty="0">
                          <a:effectLst/>
                        </a:rPr>
                        <a:t>Title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Word count</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0.938</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0.946</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084591"/>
                  </a:ext>
                </a:extLst>
              </a:tr>
              <a:tr h="326802">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b="1" dirty="0" err="1">
                          <a:effectLst/>
                        </a:rPr>
                        <a:t>Tfidf</a:t>
                      </a:r>
                      <a:r>
                        <a:rPr lang="en-US" sz="1400" b="1" dirty="0">
                          <a:effectLst/>
                        </a:rPr>
                        <a:t>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0.934</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0.941</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2671395"/>
                  </a:ext>
                </a:extLst>
              </a:tr>
              <a:tr h="326802">
                <a:tc vMerge="1">
                  <a:txBody>
                    <a:bodyPr/>
                    <a:lstStyle/>
                    <a:p>
                      <a:endParaRPr lang="en-US"/>
                    </a:p>
                  </a:txBody>
                  <a:tcPr/>
                </a:tc>
                <a:tc rowSpan="2">
                  <a:txBody>
                    <a:bodyPr/>
                    <a:lstStyle/>
                    <a:p>
                      <a:pPr marL="0" marR="0">
                        <a:lnSpc>
                          <a:spcPct val="115000"/>
                        </a:lnSpc>
                        <a:spcBef>
                          <a:spcPts val="0"/>
                        </a:spcBef>
                        <a:spcAft>
                          <a:spcPts val="0"/>
                        </a:spcAft>
                      </a:pPr>
                      <a:r>
                        <a:rPr lang="en-US" sz="1400" b="1" dirty="0">
                          <a:effectLst/>
                        </a:rPr>
                        <a:t>Text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Word count</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0.950</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0.996</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7558897"/>
                  </a:ext>
                </a:extLst>
              </a:tr>
              <a:tr h="326802">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b="1" dirty="0" err="1">
                          <a:effectLst/>
                        </a:rPr>
                        <a:t>Tfidf</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0.937</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0.984</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0807996"/>
                  </a:ext>
                </a:extLst>
              </a:tr>
              <a:tr h="326802">
                <a:tc rowSpan="4">
                  <a:txBody>
                    <a:bodyPr/>
                    <a:lstStyle/>
                    <a:p>
                      <a:pPr marL="0" marR="0">
                        <a:lnSpc>
                          <a:spcPct val="115000"/>
                        </a:lnSpc>
                        <a:spcBef>
                          <a:spcPts val="0"/>
                        </a:spcBef>
                        <a:spcAft>
                          <a:spcPts val="0"/>
                        </a:spcAft>
                      </a:pPr>
                      <a:r>
                        <a:rPr lang="en-US" sz="1400" b="1" dirty="0">
                          <a:effectLst/>
                        </a:rPr>
                        <a:t>Cleaned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nSpc>
                          <a:spcPct val="115000"/>
                        </a:lnSpc>
                        <a:spcBef>
                          <a:spcPts val="0"/>
                        </a:spcBef>
                        <a:spcAft>
                          <a:spcPts val="0"/>
                        </a:spcAft>
                      </a:pPr>
                      <a:r>
                        <a:rPr lang="en-US" sz="1400" b="1" dirty="0">
                          <a:effectLst/>
                        </a:rPr>
                        <a:t>Title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Word count</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0.937</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 0.944</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3088215"/>
                  </a:ext>
                </a:extLst>
              </a:tr>
              <a:tr h="326802">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b="1">
                          <a:effectLst/>
                        </a:rPr>
                        <a:t>Tfidf</a:t>
                      </a:r>
                      <a:endParaRPr lang="en-US" sz="1400" b="1">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0.934</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0.938</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617296"/>
                  </a:ext>
                </a:extLst>
              </a:tr>
              <a:tr h="326802">
                <a:tc vMerge="1">
                  <a:txBody>
                    <a:bodyPr/>
                    <a:lstStyle/>
                    <a:p>
                      <a:endParaRPr lang="en-US"/>
                    </a:p>
                  </a:txBody>
                  <a:tcPr/>
                </a:tc>
                <a:tc rowSpan="2">
                  <a:txBody>
                    <a:bodyPr/>
                    <a:lstStyle/>
                    <a:p>
                      <a:pPr marL="0" marR="0">
                        <a:lnSpc>
                          <a:spcPct val="115000"/>
                        </a:lnSpc>
                        <a:spcBef>
                          <a:spcPts val="0"/>
                        </a:spcBef>
                        <a:spcAft>
                          <a:spcPts val="0"/>
                        </a:spcAft>
                      </a:pPr>
                      <a:r>
                        <a:rPr lang="en-US" sz="1400" b="1" dirty="0">
                          <a:effectLst/>
                        </a:rPr>
                        <a:t>Text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Word count</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0.949</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 0.983</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1509128"/>
                  </a:ext>
                </a:extLst>
              </a:tr>
              <a:tr h="326802">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b="1" dirty="0" err="1">
                          <a:effectLst/>
                        </a:rPr>
                        <a:t>Tfidf</a:t>
                      </a:r>
                      <a:r>
                        <a:rPr lang="en-US" sz="1400" b="1" dirty="0">
                          <a:effectLst/>
                        </a:rPr>
                        <a:t>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0.944</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0.978</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099674"/>
                  </a:ext>
                </a:extLst>
              </a:tr>
              <a:tr h="326802">
                <a:tc rowSpan="2">
                  <a:txBody>
                    <a:bodyPr/>
                    <a:lstStyle/>
                    <a:p>
                      <a:pPr marL="0" marR="0">
                        <a:lnSpc>
                          <a:spcPct val="115000"/>
                        </a:lnSpc>
                        <a:spcBef>
                          <a:spcPts val="0"/>
                        </a:spcBef>
                        <a:spcAft>
                          <a:spcPts val="0"/>
                        </a:spcAft>
                      </a:pPr>
                      <a:r>
                        <a:rPr lang="en-US" sz="1400" b="1" dirty="0">
                          <a:effectLst/>
                        </a:rPr>
                        <a:t>Word2Vec</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Title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Mean vectors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0.935</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5035038"/>
                  </a:ext>
                </a:extLst>
              </a:tr>
              <a:tr h="326802">
                <a:tc vMerge="1">
                  <a:txBody>
                    <a:bodyPr/>
                    <a:lstStyle/>
                    <a:p>
                      <a:endParaRPr lang="en-US"/>
                    </a:p>
                  </a:txBody>
                  <a:tcPr/>
                </a:tc>
                <a:tc>
                  <a:txBody>
                    <a:bodyPr/>
                    <a:lstStyle/>
                    <a:p>
                      <a:pPr marL="0" marR="0">
                        <a:lnSpc>
                          <a:spcPct val="115000"/>
                        </a:lnSpc>
                        <a:spcBef>
                          <a:spcPts val="0"/>
                        </a:spcBef>
                        <a:spcAft>
                          <a:spcPts val="0"/>
                        </a:spcAft>
                      </a:pPr>
                      <a:r>
                        <a:rPr lang="en-US" sz="1400" b="1" dirty="0">
                          <a:effectLst/>
                        </a:rPr>
                        <a:t>Text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Mean vectors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 0.976</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1214564"/>
                  </a:ext>
                </a:extLst>
              </a:tr>
            </a:tbl>
          </a:graphicData>
        </a:graphic>
      </p:graphicFrame>
    </p:spTree>
    <p:extLst>
      <p:ext uri="{BB962C8B-B14F-4D97-AF65-F5344CB8AC3E}">
        <p14:creationId xmlns:p14="http://schemas.microsoft.com/office/powerpoint/2010/main" val="66335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05BC-2949-4B83-929F-29370BC8D117}"/>
              </a:ext>
            </a:extLst>
          </p:cNvPr>
          <p:cNvSpPr>
            <a:spLocks noGrp="1"/>
          </p:cNvSpPr>
          <p:nvPr>
            <p:ph type="title"/>
          </p:nvPr>
        </p:nvSpPr>
        <p:spPr/>
        <p:txBody>
          <a:bodyPr/>
          <a:lstStyle/>
          <a:p>
            <a:r>
              <a:rPr lang="en-US" dirty="0"/>
              <a:t>BERT Model performance for test data  </a:t>
            </a:r>
          </a:p>
        </p:txBody>
      </p:sp>
      <p:sp>
        <p:nvSpPr>
          <p:cNvPr id="3" name="Text Placeholder 2">
            <a:extLst>
              <a:ext uri="{FF2B5EF4-FFF2-40B4-BE49-F238E27FC236}">
                <a16:creationId xmlns:a16="http://schemas.microsoft.com/office/drawing/2014/main" id="{2400BDA5-5075-46A7-AC9E-5F457BD6D60B}"/>
              </a:ext>
            </a:extLst>
          </p:cNvPr>
          <p:cNvSpPr>
            <a:spLocks noGrp="1"/>
          </p:cNvSpPr>
          <p:nvPr>
            <p:ph type="body" idx="1"/>
          </p:nvPr>
        </p:nvSpPr>
        <p:spPr>
          <a:xfrm>
            <a:off x="311700" y="1152475"/>
            <a:ext cx="8396072" cy="3904342"/>
          </a:xfrm>
        </p:spPr>
        <p:txBody>
          <a:bodyPr/>
          <a:lstStyle/>
          <a:p>
            <a:pPr marL="114300" indent="0">
              <a:buNone/>
            </a:pPr>
            <a:r>
              <a:rPr lang="en-US" dirty="0"/>
              <a:t> Bert pre-trained model was  fine-tune with the following parameters:</a:t>
            </a:r>
          </a:p>
          <a:p>
            <a:pPr marL="400050" indent="-285750"/>
            <a:r>
              <a:rPr lang="en-US" dirty="0"/>
              <a:t>Batch size= 16</a:t>
            </a:r>
          </a:p>
          <a:p>
            <a:pPr marL="400050" indent="-285750"/>
            <a:r>
              <a:rPr lang="en-US" dirty="0"/>
              <a:t>Learning rate= 2e-5</a:t>
            </a:r>
          </a:p>
          <a:p>
            <a:pPr marL="400050" indent="-285750"/>
            <a:r>
              <a:rPr lang="en-US" dirty="0" err="1"/>
              <a:t>Epotch</a:t>
            </a:r>
            <a:r>
              <a:rPr lang="en-US" dirty="0"/>
              <a:t> =4	    </a:t>
            </a:r>
          </a:p>
          <a:p>
            <a:pPr marL="114300" indent="0">
              <a:buNone/>
            </a:pPr>
            <a:r>
              <a:rPr lang="en-US" dirty="0"/>
              <a:t>	      precision      recall        f1-score       support</a:t>
            </a:r>
          </a:p>
          <a:p>
            <a:pPr marL="114300" indent="0">
              <a:buNone/>
            </a:pPr>
            <a:r>
              <a:rPr lang="en-US" dirty="0"/>
              <a:t>        true        	0.99       	0.98      	 0.98      	    2141</a:t>
            </a:r>
          </a:p>
          <a:p>
            <a:pPr marL="114300" indent="0">
              <a:buNone/>
            </a:pPr>
            <a:r>
              <a:rPr lang="en-US" dirty="0"/>
              <a:t>        fake        	0.98      	0.99      	 0.99           2349</a:t>
            </a:r>
          </a:p>
          <a:p>
            <a:pPr marL="114300" indent="0">
              <a:buNone/>
            </a:pPr>
            <a:endParaRPr lang="en-US" dirty="0"/>
          </a:p>
          <a:p>
            <a:pPr marL="114300" indent="0">
              <a:buNone/>
            </a:pPr>
            <a:r>
              <a:rPr lang="en-US" dirty="0"/>
              <a:t>    accuracy                                      0.98           4490</a:t>
            </a:r>
          </a:p>
          <a:p>
            <a:pPr marL="114300" indent="0">
              <a:buNone/>
            </a:pPr>
            <a:r>
              <a:rPr lang="en-US" dirty="0"/>
              <a:t>   macro avg       0.98      	0.98      	 0.98           4490</a:t>
            </a:r>
          </a:p>
          <a:p>
            <a:pPr marL="114300" indent="0">
              <a:buNone/>
            </a:pPr>
            <a:r>
              <a:rPr lang="en-US" dirty="0"/>
              <a:t>weighted avg      0.98      	0.9 8      	 0.98           4490</a:t>
            </a:r>
          </a:p>
        </p:txBody>
      </p:sp>
      <p:sp>
        <p:nvSpPr>
          <p:cNvPr id="4" name="Slide Number Placeholder 3">
            <a:extLst>
              <a:ext uri="{FF2B5EF4-FFF2-40B4-BE49-F238E27FC236}">
                <a16:creationId xmlns:a16="http://schemas.microsoft.com/office/drawing/2014/main" id="{264B9DB4-5307-4255-B06B-7FABF77323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167788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48A7-1EBA-42BD-B885-38C3AA775653}"/>
              </a:ext>
            </a:extLst>
          </p:cNvPr>
          <p:cNvSpPr>
            <a:spLocks noGrp="1"/>
          </p:cNvSpPr>
          <p:nvPr>
            <p:ph type="title"/>
          </p:nvPr>
        </p:nvSpPr>
        <p:spPr/>
        <p:txBody>
          <a:bodyPr/>
          <a:lstStyle/>
          <a:p>
            <a:r>
              <a:rPr lang="en-US" b="1" dirty="0"/>
              <a:t>Model summary </a:t>
            </a:r>
          </a:p>
        </p:txBody>
      </p:sp>
      <p:sp>
        <p:nvSpPr>
          <p:cNvPr id="3" name="Text Placeholder 2">
            <a:extLst>
              <a:ext uri="{FF2B5EF4-FFF2-40B4-BE49-F238E27FC236}">
                <a16:creationId xmlns:a16="http://schemas.microsoft.com/office/drawing/2014/main" id="{8DA8A569-172B-4F11-A404-6DC59A85120A}"/>
              </a:ext>
            </a:extLst>
          </p:cNvPr>
          <p:cNvSpPr>
            <a:spLocks noGrp="1"/>
          </p:cNvSpPr>
          <p:nvPr>
            <p:ph type="body" idx="1"/>
          </p:nvPr>
        </p:nvSpPr>
        <p:spPr/>
        <p:txBody>
          <a:bodyPr/>
          <a:lstStyle/>
          <a:p>
            <a:r>
              <a:rPr lang="en-US" dirty="0"/>
              <a:t>The non-cleaned data performed better than the cleaned data. The non- cleaned data may contain some pattern that can indicate the news labels (fake or true). </a:t>
            </a:r>
          </a:p>
          <a:p>
            <a:r>
              <a:rPr lang="en-US" dirty="0"/>
              <a:t>prediction on text outperformed that of title </a:t>
            </a:r>
          </a:p>
          <a:p>
            <a:r>
              <a:rPr lang="en-US" dirty="0"/>
              <a:t>word counts better than </a:t>
            </a:r>
            <a:r>
              <a:rPr lang="en-US" dirty="0" err="1"/>
              <a:t>tfidf</a:t>
            </a:r>
            <a:r>
              <a:rPr lang="en-US" dirty="0"/>
              <a:t>. </a:t>
            </a:r>
          </a:p>
          <a:p>
            <a:r>
              <a:rPr lang="en-US" dirty="0"/>
              <a:t>logistic regression models better multinomial naive </a:t>
            </a:r>
            <a:r>
              <a:rPr lang="en-US" dirty="0" err="1"/>
              <a:t>bayes</a:t>
            </a:r>
            <a:r>
              <a:rPr lang="en-US" dirty="0"/>
              <a:t>. </a:t>
            </a:r>
          </a:p>
          <a:p>
            <a:r>
              <a:rPr lang="en-US" dirty="0"/>
              <a:t>models based on feature vectors computed from word embedding had close but lower performance than the other models. </a:t>
            </a:r>
          </a:p>
          <a:p>
            <a:r>
              <a:rPr lang="en-US" dirty="0"/>
              <a:t>BERT model has better accuracy(+ 5%) than other models based on the title on the news </a:t>
            </a:r>
          </a:p>
          <a:p>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586C6E13-99A5-4322-A492-31FF1FF7AF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11284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6EF2-A88A-4EEB-8168-A420F53136E5}"/>
              </a:ext>
            </a:extLst>
          </p:cNvPr>
          <p:cNvSpPr>
            <a:spLocks noGrp="1"/>
          </p:cNvSpPr>
          <p:nvPr>
            <p:ph type="title"/>
          </p:nvPr>
        </p:nvSpPr>
        <p:spPr/>
        <p:txBody>
          <a:bodyPr/>
          <a:lstStyle/>
          <a:p>
            <a:r>
              <a:rPr lang="en-US" b="1" dirty="0"/>
              <a:t>Testing using external data </a:t>
            </a:r>
            <a:br>
              <a:rPr lang="en-US" dirty="0"/>
            </a:br>
            <a:endParaRPr lang="en-US" dirty="0"/>
          </a:p>
        </p:txBody>
      </p:sp>
      <p:sp>
        <p:nvSpPr>
          <p:cNvPr id="3" name="Text Placeholder 2">
            <a:extLst>
              <a:ext uri="{FF2B5EF4-FFF2-40B4-BE49-F238E27FC236}">
                <a16:creationId xmlns:a16="http://schemas.microsoft.com/office/drawing/2014/main" id="{A5FC427B-3384-4C91-8E47-8A3FCED22415}"/>
              </a:ext>
            </a:extLst>
          </p:cNvPr>
          <p:cNvSpPr>
            <a:spLocks noGrp="1"/>
          </p:cNvSpPr>
          <p:nvPr>
            <p:ph type="body" idx="1"/>
          </p:nvPr>
        </p:nvSpPr>
        <p:spPr/>
        <p:txBody>
          <a:bodyPr/>
          <a:lstStyle/>
          <a:p>
            <a:r>
              <a:rPr lang="en-US" sz="2000" dirty="0"/>
              <a:t>Using archived news from Snopes; a fact-checking website</a:t>
            </a:r>
          </a:p>
          <a:p>
            <a:pPr marL="1485900" lvl="3" indent="0">
              <a:buNone/>
            </a:pPr>
            <a:r>
              <a:rPr lang="en-US" sz="1100" u="sng" dirty="0">
                <a:hlinkClick r:id="rId2"/>
              </a:rPr>
              <a:t>https://www.snopes.com/?s=2017+archive+news</a:t>
            </a:r>
            <a:endParaRPr lang="en-US" sz="1100" u="sng" dirty="0"/>
          </a:p>
          <a:p>
            <a:pPr marL="1485900" lvl="3" indent="0">
              <a:buNone/>
            </a:pPr>
            <a:r>
              <a:rPr lang="en-US" sz="1100" u="sng" dirty="0">
                <a:hlinkClick r:id="rId3"/>
              </a:rPr>
              <a:t>https://www.snopes.com/?s=2016+archived+true+news</a:t>
            </a:r>
            <a:r>
              <a:rPr lang="en-US" sz="1100" u="sng" dirty="0">
                <a:hlinkClick r:id="rId4"/>
              </a:rPr>
              <a:t> https://www.snopes.com/?s=2017%20archived%20true%20news&amp;hPP=10&amp;idx=wp_live_searchable_posts&amp;page=1&amp;is_v=1</a:t>
            </a:r>
            <a:r>
              <a:rPr lang="en-US" sz="1100" u="sng" dirty="0"/>
              <a:t> </a:t>
            </a:r>
            <a:endParaRPr lang="en-US" sz="1100" dirty="0"/>
          </a:p>
          <a:p>
            <a:pPr marL="114300" indent="0">
              <a:buNone/>
            </a:pPr>
            <a:endParaRPr lang="en-US" sz="2000" dirty="0"/>
          </a:p>
          <a:p>
            <a:r>
              <a:rPr lang="en-US" sz="2000" dirty="0"/>
              <a:t>Older news(searched by 2017, 2016) </a:t>
            </a:r>
          </a:p>
          <a:p>
            <a:r>
              <a:rPr lang="en-US" sz="2000" dirty="0"/>
              <a:t>20 news title and their rating by Snopes extracted (half Fake the other half true news)</a:t>
            </a:r>
          </a:p>
          <a:p>
            <a:endParaRPr lang="en-US" dirty="0"/>
          </a:p>
        </p:txBody>
      </p:sp>
      <p:sp>
        <p:nvSpPr>
          <p:cNvPr id="5" name="Slide Number Placeholder 4">
            <a:extLst>
              <a:ext uri="{FF2B5EF4-FFF2-40B4-BE49-F238E27FC236}">
                <a16:creationId xmlns:a16="http://schemas.microsoft.com/office/drawing/2014/main" id="{37C1C388-D742-4541-882B-3AC59A68A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897541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C514-1C87-4763-9104-5BAAACA61F91}"/>
              </a:ext>
            </a:extLst>
          </p:cNvPr>
          <p:cNvSpPr>
            <a:spLocks noGrp="1"/>
          </p:cNvSpPr>
          <p:nvPr>
            <p:ph type="title"/>
          </p:nvPr>
        </p:nvSpPr>
        <p:spPr>
          <a:xfrm>
            <a:off x="805328" y="-110117"/>
            <a:ext cx="8520600" cy="393600"/>
          </a:xfrm>
        </p:spPr>
        <p:txBody>
          <a:bodyPr/>
          <a:lstStyle/>
          <a:p>
            <a:r>
              <a:rPr lang="en-US" sz="2400" b="1" dirty="0"/>
              <a:t>Extracted archived news titles </a:t>
            </a:r>
            <a:endParaRPr lang="en-US" sz="2400" dirty="0"/>
          </a:p>
        </p:txBody>
      </p:sp>
      <p:sp>
        <p:nvSpPr>
          <p:cNvPr id="4" name="Slide Number Placeholder 3">
            <a:extLst>
              <a:ext uri="{FF2B5EF4-FFF2-40B4-BE49-F238E27FC236}">
                <a16:creationId xmlns:a16="http://schemas.microsoft.com/office/drawing/2014/main" id="{4E2135F1-EB75-4947-9F29-D3A1A454D2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graphicFrame>
        <p:nvGraphicFramePr>
          <p:cNvPr id="5" name="Table 4">
            <a:extLst>
              <a:ext uri="{FF2B5EF4-FFF2-40B4-BE49-F238E27FC236}">
                <a16:creationId xmlns:a16="http://schemas.microsoft.com/office/drawing/2014/main" id="{0E6BBD4D-08B9-433D-A18D-CAFB7AFB9417}"/>
              </a:ext>
            </a:extLst>
          </p:cNvPr>
          <p:cNvGraphicFramePr>
            <a:graphicFrameLocks noGrp="1"/>
          </p:cNvGraphicFramePr>
          <p:nvPr>
            <p:extLst>
              <p:ext uri="{D42A27DB-BD31-4B8C-83A1-F6EECF244321}">
                <p14:modId xmlns:p14="http://schemas.microsoft.com/office/powerpoint/2010/main" val="3390524799"/>
              </p:ext>
            </p:extLst>
          </p:nvPr>
        </p:nvGraphicFramePr>
        <p:xfrm>
          <a:off x="198090" y="390093"/>
          <a:ext cx="8274368" cy="4666725"/>
        </p:xfrm>
        <a:graphic>
          <a:graphicData uri="http://schemas.openxmlformats.org/drawingml/2006/table">
            <a:tbl>
              <a:tblPr firstRow="1" firstCol="1" bandRow="1">
                <a:tableStyleId>{7DF18680-E054-41AD-8BC1-D1AEF772440D}</a:tableStyleId>
              </a:tblPr>
              <a:tblGrid>
                <a:gridCol w="871684">
                  <a:extLst>
                    <a:ext uri="{9D8B030D-6E8A-4147-A177-3AD203B41FA5}">
                      <a16:colId xmlns:a16="http://schemas.microsoft.com/office/drawing/2014/main" val="2650464682"/>
                    </a:ext>
                  </a:extLst>
                </a:gridCol>
                <a:gridCol w="7402684">
                  <a:extLst>
                    <a:ext uri="{9D8B030D-6E8A-4147-A177-3AD203B41FA5}">
                      <a16:colId xmlns:a16="http://schemas.microsoft.com/office/drawing/2014/main" val="234271815"/>
                    </a:ext>
                  </a:extLst>
                </a:gridCol>
              </a:tblGrid>
              <a:tr h="219458">
                <a:tc>
                  <a:txBody>
                    <a:bodyPr/>
                    <a:lstStyle/>
                    <a:p>
                      <a:pPr marL="0" marR="0">
                        <a:lnSpc>
                          <a:spcPct val="115000"/>
                        </a:lnSpc>
                        <a:spcBef>
                          <a:spcPts val="0"/>
                        </a:spcBef>
                        <a:spcAft>
                          <a:spcPts val="0"/>
                        </a:spcAft>
                      </a:pPr>
                      <a:r>
                        <a:rPr lang="en-US" sz="1200" dirty="0">
                          <a:effectLst/>
                        </a:rPr>
                        <a:t>News ID </a:t>
                      </a:r>
                      <a:endParaRPr lang="en-US" sz="1200" dirty="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News Title </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2349607367"/>
                  </a:ext>
                </a:extLst>
              </a:tr>
              <a:tr h="219458">
                <a:tc>
                  <a:txBody>
                    <a:bodyPr/>
                    <a:lstStyle/>
                    <a:p>
                      <a:pPr marL="0" marR="0" algn="r">
                        <a:lnSpc>
                          <a:spcPct val="115000"/>
                        </a:lnSpc>
                        <a:spcBef>
                          <a:spcPts val="0"/>
                        </a:spcBef>
                        <a:spcAft>
                          <a:spcPts val="0"/>
                        </a:spcAft>
                      </a:pPr>
                      <a:r>
                        <a:rPr lang="en-US" sz="1200">
                          <a:effectLst/>
                        </a:rPr>
                        <a:t>1</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Is This James Earl Jones Dressed as Darth Vader</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4174519850"/>
                  </a:ext>
                </a:extLst>
              </a:tr>
              <a:tr h="219458">
                <a:tc>
                  <a:txBody>
                    <a:bodyPr/>
                    <a:lstStyle/>
                    <a:p>
                      <a:pPr marL="0" marR="0" algn="r">
                        <a:lnSpc>
                          <a:spcPct val="115000"/>
                        </a:lnSpc>
                        <a:spcBef>
                          <a:spcPts val="0"/>
                        </a:spcBef>
                        <a:spcAft>
                          <a:spcPts val="0"/>
                        </a:spcAft>
                      </a:pPr>
                      <a:r>
                        <a:rPr lang="en-US" sz="1200">
                          <a:effectLst/>
                        </a:rPr>
                        <a:t>2</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David Rockefeller's Sixth Heart Transplant Successful at Age 99</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188554152"/>
                  </a:ext>
                </a:extLst>
              </a:tr>
              <a:tr h="219458">
                <a:tc>
                  <a:txBody>
                    <a:bodyPr/>
                    <a:lstStyle/>
                    <a:p>
                      <a:pPr marL="0" marR="0" algn="r">
                        <a:lnSpc>
                          <a:spcPct val="115000"/>
                        </a:lnSpc>
                        <a:spcBef>
                          <a:spcPts val="0"/>
                        </a:spcBef>
                        <a:spcAft>
                          <a:spcPts val="0"/>
                        </a:spcAft>
                      </a:pPr>
                      <a:r>
                        <a:rPr lang="en-US" sz="1200">
                          <a:effectLst/>
                        </a:rPr>
                        <a:t>3</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Bloomington Police Discover Over 200 Penises During Raid at a Mortician's Home?</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1462646180"/>
                  </a:ext>
                </a:extLst>
              </a:tr>
              <a:tr h="219458">
                <a:tc>
                  <a:txBody>
                    <a:bodyPr/>
                    <a:lstStyle/>
                    <a:p>
                      <a:pPr marL="0" marR="0" algn="r">
                        <a:lnSpc>
                          <a:spcPct val="115000"/>
                        </a:lnSpc>
                        <a:spcBef>
                          <a:spcPts val="0"/>
                        </a:spcBef>
                        <a:spcAft>
                          <a:spcPts val="0"/>
                        </a:spcAft>
                      </a:pPr>
                      <a:r>
                        <a:rPr lang="en-US" sz="1200">
                          <a:effectLst/>
                        </a:rPr>
                        <a:t>4</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Is the Trump Administration Price Gouging Puerto Rico Evacuees and Seizing Passports?</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1821875344"/>
                  </a:ext>
                </a:extLst>
              </a:tr>
              <a:tr h="219458">
                <a:tc>
                  <a:txBody>
                    <a:bodyPr/>
                    <a:lstStyle/>
                    <a:p>
                      <a:pPr marL="0" marR="0" algn="r">
                        <a:lnSpc>
                          <a:spcPct val="115000"/>
                        </a:lnSpc>
                        <a:spcBef>
                          <a:spcPts val="0"/>
                        </a:spcBef>
                        <a:spcAft>
                          <a:spcPts val="0"/>
                        </a:spcAft>
                      </a:pPr>
                      <a:r>
                        <a:rPr lang="en-US" sz="1200">
                          <a:effectLst/>
                        </a:rPr>
                        <a:t>5</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2017 Tainted Halloween Candy Reports 11/5/2014</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4191372131"/>
                  </a:ext>
                </a:extLst>
              </a:tr>
              <a:tr h="219458">
                <a:tc>
                  <a:txBody>
                    <a:bodyPr/>
                    <a:lstStyle/>
                    <a:p>
                      <a:pPr marL="0" marR="0" algn="r">
                        <a:lnSpc>
                          <a:spcPct val="115000"/>
                        </a:lnSpc>
                        <a:spcBef>
                          <a:spcPts val="0"/>
                        </a:spcBef>
                        <a:spcAft>
                          <a:spcPts val="0"/>
                        </a:spcAft>
                      </a:pPr>
                      <a:r>
                        <a:rPr lang="en-US" sz="1200">
                          <a:effectLst/>
                        </a:rPr>
                        <a:t>6</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Did President Trump Say Pedophiles Will Get the Death Penalty?</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2702001343"/>
                  </a:ext>
                </a:extLst>
              </a:tr>
              <a:tr h="219458">
                <a:tc>
                  <a:txBody>
                    <a:bodyPr/>
                    <a:lstStyle/>
                    <a:p>
                      <a:pPr marL="0" marR="0" algn="r">
                        <a:lnSpc>
                          <a:spcPct val="115000"/>
                        </a:lnSpc>
                        <a:spcBef>
                          <a:spcPts val="0"/>
                        </a:spcBef>
                        <a:spcAft>
                          <a:spcPts val="0"/>
                        </a:spcAft>
                      </a:pPr>
                      <a:r>
                        <a:rPr lang="en-US" sz="1200">
                          <a:effectLst/>
                        </a:rPr>
                        <a:t>7</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Michelle Obama Never Placed Her Hand Over Her Heart During the National Anthem?</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457919682"/>
                  </a:ext>
                </a:extLst>
              </a:tr>
              <a:tr h="219458">
                <a:tc>
                  <a:txBody>
                    <a:bodyPr/>
                    <a:lstStyle/>
                    <a:p>
                      <a:pPr marL="0" marR="0" algn="r">
                        <a:lnSpc>
                          <a:spcPct val="115000"/>
                        </a:lnSpc>
                        <a:spcBef>
                          <a:spcPts val="0"/>
                        </a:spcBef>
                        <a:spcAft>
                          <a:spcPts val="0"/>
                        </a:spcAft>
                      </a:pPr>
                      <a:r>
                        <a:rPr lang="en-US" sz="1200">
                          <a:effectLst/>
                        </a:rPr>
                        <a:t>8</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Katy Perry Reveals Penchant for Cannibalism? </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2448631594"/>
                  </a:ext>
                </a:extLst>
              </a:tr>
              <a:tr h="219458">
                <a:tc>
                  <a:txBody>
                    <a:bodyPr/>
                    <a:lstStyle/>
                    <a:p>
                      <a:pPr marL="0" marR="0" algn="r">
                        <a:lnSpc>
                          <a:spcPct val="115000"/>
                        </a:lnSpc>
                        <a:spcBef>
                          <a:spcPts val="0"/>
                        </a:spcBef>
                        <a:spcAft>
                          <a:spcPts val="0"/>
                        </a:spcAft>
                      </a:pPr>
                      <a:r>
                        <a:rPr lang="en-US" sz="1200">
                          <a:effectLst/>
                        </a:rPr>
                        <a:t>9</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Is a Virginia Church Ripping Out an 'Offensive' George Washington Plaque?</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3681132252"/>
                  </a:ext>
                </a:extLst>
              </a:tr>
              <a:tr h="219458">
                <a:tc>
                  <a:txBody>
                    <a:bodyPr/>
                    <a:lstStyle/>
                    <a:p>
                      <a:pPr marL="0" marR="0" algn="r">
                        <a:lnSpc>
                          <a:spcPct val="115000"/>
                        </a:lnSpc>
                        <a:spcBef>
                          <a:spcPts val="0"/>
                        </a:spcBef>
                        <a:spcAft>
                          <a:spcPts val="0"/>
                        </a:spcAft>
                      </a:pPr>
                      <a:r>
                        <a:rPr lang="en-US" sz="1200">
                          <a:effectLst/>
                        </a:rPr>
                        <a:t>10</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Were Scientists Caught Tampering with Raw Data to Exaggerate Sea Level Rise?</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3828483671"/>
                  </a:ext>
                </a:extLst>
              </a:tr>
              <a:tr h="219458">
                <a:tc>
                  <a:txBody>
                    <a:bodyPr/>
                    <a:lstStyle/>
                    <a:p>
                      <a:pPr marL="0" marR="0" algn="r">
                        <a:lnSpc>
                          <a:spcPct val="115000"/>
                        </a:lnSpc>
                        <a:spcBef>
                          <a:spcPts val="0"/>
                        </a:spcBef>
                        <a:spcAft>
                          <a:spcPts val="0"/>
                        </a:spcAft>
                      </a:pPr>
                      <a:r>
                        <a:rPr lang="en-US" sz="1200">
                          <a:effectLst/>
                        </a:rPr>
                        <a:t>11</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Trump Retweet a Cartoon of a Train Hitting a CNN Reporter?</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851215576"/>
                  </a:ext>
                </a:extLst>
              </a:tr>
              <a:tr h="219458">
                <a:tc>
                  <a:txBody>
                    <a:bodyPr/>
                    <a:lstStyle/>
                    <a:p>
                      <a:pPr marL="0" marR="0" algn="r">
                        <a:lnSpc>
                          <a:spcPct val="115000"/>
                        </a:lnSpc>
                        <a:spcBef>
                          <a:spcPts val="0"/>
                        </a:spcBef>
                        <a:spcAft>
                          <a:spcPts val="0"/>
                        </a:spcAft>
                      </a:pPr>
                      <a:r>
                        <a:rPr lang="en-US" sz="1200">
                          <a:effectLst/>
                        </a:rPr>
                        <a:t>12</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Pipe-Bombing Suspect Cesar </a:t>
                      </a:r>
                      <a:r>
                        <a:rPr lang="en-US" sz="1200" dirty="0" err="1">
                          <a:effectLst/>
                        </a:rPr>
                        <a:t>Sayoc</a:t>
                      </a:r>
                      <a:r>
                        <a:rPr lang="en-US" sz="1200" dirty="0">
                          <a:effectLst/>
                        </a:rPr>
                        <a:t> Attend Donald Trump Rallies?</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3127123857"/>
                  </a:ext>
                </a:extLst>
              </a:tr>
              <a:tr h="219458">
                <a:tc>
                  <a:txBody>
                    <a:bodyPr/>
                    <a:lstStyle/>
                    <a:p>
                      <a:pPr marL="0" marR="0" algn="r">
                        <a:lnSpc>
                          <a:spcPct val="115000"/>
                        </a:lnSpc>
                        <a:spcBef>
                          <a:spcPts val="0"/>
                        </a:spcBef>
                        <a:spcAft>
                          <a:spcPts val="0"/>
                        </a:spcAft>
                      </a:pPr>
                      <a:r>
                        <a:rPr lang="en-US" sz="1200">
                          <a:effectLst/>
                        </a:rPr>
                        <a:t>13</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Did President Trump’s Grandfather Beg the Government of Bavaria Not to Deport Him?</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4065673113"/>
                  </a:ext>
                </a:extLst>
              </a:tr>
              <a:tr h="219458">
                <a:tc>
                  <a:txBody>
                    <a:bodyPr/>
                    <a:lstStyle/>
                    <a:p>
                      <a:pPr marL="0" marR="0" algn="r">
                        <a:lnSpc>
                          <a:spcPct val="115000"/>
                        </a:lnSpc>
                        <a:spcBef>
                          <a:spcPts val="0"/>
                        </a:spcBef>
                        <a:spcAft>
                          <a:spcPts val="0"/>
                        </a:spcAft>
                      </a:pPr>
                      <a:r>
                        <a:rPr lang="en-US" sz="1200">
                          <a:effectLst/>
                        </a:rPr>
                        <a:t>14</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Gun Violence Kill More People in U.S. in 9 Weeks than U.S. Combatants Died on D-Day?</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1508413759"/>
                  </a:ext>
                </a:extLst>
              </a:tr>
              <a:tr h="219458">
                <a:tc>
                  <a:txBody>
                    <a:bodyPr/>
                    <a:lstStyle/>
                    <a:p>
                      <a:pPr marL="0" marR="0" algn="r">
                        <a:lnSpc>
                          <a:spcPct val="115000"/>
                        </a:lnSpc>
                        <a:spcBef>
                          <a:spcPts val="0"/>
                        </a:spcBef>
                        <a:spcAft>
                          <a:spcPts val="0"/>
                        </a:spcAft>
                      </a:pPr>
                      <a:r>
                        <a:rPr lang="en-US" sz="1200">
                          <a:effectLst/>
                        </a:rPr>
                        <a:t>15</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the Florida Shooter’s Instagram Profile Picture Feature a ‘MAGA’ Hat?</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82566616"/>
                  </a:ext>
                </a:extLst>
              </a:tr>
              <a:tr h="219458">
                <a:tc>
                  <a:txBody>
                    <a:bodyPr/>
                    <a:lstStyle/>
                    <a:p>
                      <a:pPr marL="0" marR="0" algn="r">
                        <a:lnSpc>
                          <a:spcPct val="115000"/>
                        </a:lnSpc>
                        <a:spcBef>
                          <a:spcPts val="0"/>
                        </a:spcBef>
                        <a:spcAft>
                          <a:spcPts val="0"/>
                        </a:spcAft>
                      </a:pPr>
                      <a:r>
                        <a:rPr lang="en-US" sz="1200">
                          <a:effectLst/>
                        </a:rPr>
                        <a:t>16</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Wisconsin Department of Natural Resources Removes References to ‘Climate’ from Web Site</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371793344"/>
                  </a:ext>
                </a:extLst>
              </a:tr>
              <a:tr h="219458">
                <a:tc>
                  <a:txBody>
                    <a:bodyPr/>
                    <a:lstStyle/>
                    <a:p>
                      <a:pPr marL="0" marR="0" algn="r">
                        <a:lnSpc>
                          <a:spcPct val="115000"/>
                        </a:lnSpc>
                        <a:spcBef>
                          <a:spcPts val="0"/>
                        </a:spcBef>
                        <a:spcAft>
                          <a:spcPts val="0"/>
                        </a:spcAft>
                      </a:pPr>
                      <a:r>
                        <a:rPr lang="en-US" sz="1200">
                          <a:effectLst/>
                        </a:rPr>
                        <a:t>17</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Hillary Clinton Referenced RFK Assassination as Reason to Continue 2008 Campaign</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2773021609"/>
                  </a:ext>
                </a:extLst>
              </a:tr>
              <a:tr h="219458">
                <a:tc>
                  <a:txBody>
                    <a:bodyPr/>
                    <a:lstStyle/>
                    <a:p>
                      <a:pPr marL="0" marR="0" algn="r">
                        <a:lnSpc>
                          <a:spcPct val="115000"/>
                        </a:lnSpc>
                        <a:spcBef>
                          <a:spcPts val="0"/>
                        </a:spcBef>
                        <a:spcAft>
                          <a:spcPts val="0"/>
                        </a:spcAft>
                      </a:pPr>
                      <a:r>
                        <a:rPr lang="en-US" sz="1200">
                          <a:effectLst/>
                        </a:rPr>
                        <a:t>18</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Richard Nixon Write a Letter Predicting Donald Trump’s Success in Politics?</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2319907635"/>
                  </a:ext>
                </a:extLst>
              </a:tr>
              <a:tr h="219458">
                <a:tc>
                  <a:txBody>
                    <a:bodyPr/>
                    <a:lstStyle/>
                    <a:p>
                      <a:pPr marL="0" marR="0" algn="r">
                        <a:lnSpc>
                          <a:spcPct val="115000"/>
                        </a:lnSpc>
                        <a:spcBef>
                          <a:spcPts val="0"/>
                        </a:spcBef>
                        <a:spcAft>
                          <a:spcPts val="0"/>
                        </a:spcAft>
                      </a:pPr>
                      <a:r>
                        <a:rPr lang="en-US" sz="1200">
                          <a:effectLst/>
                        </a:rPr>
                        <a:t>19</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Did a Twitter User Jeopardize Her NASA Internship by Insulting a Member of the National Space Council?</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1592443633"/>
                  </a:ext>
                </a:extLst>
              </a:tr>
              <a:tr h="219458">
                <a:tc>
                  <a:txBody>
                    <a:bodyPr/>
                    <a:lstStyle/>
                    <a:p>
                      <a:pPr marL="0" marR="0" algn="r">
                        <a:lnSpc>
                          <a:spcPct val="115000"/>
                        </a:lnSpc>
                        <a:spcBef>
                          <a:spcPts val="0"/>
                        </a:spcBef>
                        <a:spcAft>
                          <a:spcPts val="0"/>
                        </a:spcAft>
                      </a:pPr>
                      <a:r>
                        <a:rPr lang="en-US" sz="1200">
                          <a:effectLst/>
                        </a:rPr>
                        <a:t>20</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a:t>
                      </a:r>
                      <a:r>
                        <a:rPr lang="en-US" sz="1200" dirty="0" err="1">
                          <a:effectLst/>
                        </a:rPr>
                        <a:t>WaPo</a:t>
                      </a:r>
                      <a:r>
                        <a:rPr lang="en-US" sz="1200" dirty="0">
                          <a:effectLst/>
                        </a:rPr>
                        <a:t> Headline Call IS Leader al-Baghdadi an ‘Austere Religious Scholar’?</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729392926"/>
                  </a:ext>
                </a:extLst>
              </a:tr>
            </a:tbl>
          </a:graphicData>
        </a:graphic>
      </p:graphicFrame>
    </p:spTree>
    <p:extLst>
      <p:ext uri="{BB962C8B-B14F-4D97-AF65-F5344CB8AC3E}">
        <p14:creationId xmlns:p14="http://schemas.microsoft.com/office/powerpoint/2010/main" val="1516945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683878" y="445025"/>
            <a:ext cx="8148422" cy="572700"/>
          </a:xfrm>
        </p:spPr>
        <p:txBody>
          <a:bodyPr/>
          <a:lstStyle/>
          <a:p>
            <a:pPr lvl="0"/>
            <a:r>
              <a:rPr lang="en-US" sz="3600" b="1" dirty="0"/>
              <a:t>Outline</a:t>
            </a:r>
          </a:p>
        </p:txBody>
      </p:sp>
      <p:sp>
        <p:nvSpPr>
          <p:cNvPr id="61" name="Google Shape;61;p14"/>
          <p:cNvSpPr txBox="1">
            <a:spLocks noGrp="1"/>
          </p:cNvSpPr>
          <p:nvPr>
            <p:ph type="body" idx="1"/>
          </p:nvPr>
        </p:nvSpPr>
        <p:spPr>
          <a:xfrm>
            <a:off x="683878" y="1152475"/>
            <a:ext cx="8148421" cy="3416400"/>
          </a:xfrm>
        </p:spPr>
        <p:txBody>
          <a:bodyPr/>
          <a:lstStyle/>
          <a:p>
            <a:pPr lvl="0"/>
            <a:r>
              <a:rPr lang="en-US" dirty="0"/>
              <a:t>Background </a:t>
            </a:r>
          </a:p>
          <a:p>
            <a:pPr lvl="0"/>
            <a:r>
              <a:rPr lang="en-US" dirty="0"/>
              <a:t>Data:</a:t>
            </a:r>
          </a:p>
          <a:p>
            <a:pPr lvl="1"/>
            <a:r>
              <a:rPr lang="en-US" dirty="0"/>
              <a:t>Source:</a:t>
            </a:r>
          </a:p>
          <a:p>
            <a:pPr lvl="1"/>
            <a:r>
              <a:rPr lang="en-US" dirty="0"/>
              <a:t>Size: </a:t>
            </a:r>
          </a:p>
          <a:p>
            <a:r>
              <a:rPr lang="en-US" dirty="0"/>
              <a:t>Data exploration</a:t>
            </a:r>
          </a:p>
          <a:p>
            <a:r>
              <a:rPr lang="en-US" dirty="0"/>
              <a:t>Data cleaning and preprocessing</a:t>
            </a:r>
          </a:p>
          <a:p>
            <a:pPr lvl="0"/>
            <a:r>
              <a:rPr lang="en-US" dirty="0"/>
              <a:t>Statistical testing</a:t>
            </a:r>
          </a:p>
          <a:p>
            <a:pPr lvl="0"/>
            <a:r>
              <a:rPr lang="en-US" dirty="0"/>
              <a:t>Modeling and validation </a:t>
            </a:r>
          </a:p>
          <a:p>
            <a:pPr lvl="0"/>
            <a:r>
              <a:rPr lang="en-US" dirty="0"/>
              <a:t>Conclusion </a:t>
            </a:r>
          </a:p>
          <a:p>
            <a:pPr lvl="0"/>
            <a:r>
              <a:rPr lang="en-US" dirty="0"/>
              <a:t>Recommendation for feature experiment </a:t>
            </a:r>
          </a:p>
          <a:p>
            <a:pPr marL="114300" lvl="0" indent="0">
              <a:buNone/>
            </a:pPr>
            <a:r>
              <a:rPr lang="en-US" dirty="0"/>
              <a:t>  </a:t>
            </a:r>
          </a:p>
        </p:txBody>
      </p:sp>
      <p:sp>
        <p:nvSpPr>
          <p:cNvPr id="2" name="Slide Number Placeholder 1">
            <a:extLst>
              <a:ext uri="{FF2B5EF4-FFF2-40B4-BE49-F238E27FC236}">
                <a16:creationId xmlns:a16="http://schemas.microsoft.com/office/drawing/2014/main" id="{53B93230-3719-46BE-A9CE-93FD3BDF31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39FA-F850-4B15-9BBF-6AAF277DCF46}"/>
              </a:ext>
            </a:extLst>
          </p:cNvPr>
          <p:cNvSpPr>
            <a:spLocks noGrp="1"/>
          </p:cNvSpPr>
          <p:nvPr>
            <p:ph type="title"/>
          </p:nvPr>
        </p:nvSpPr>
        <p:spPr>
          <a:xfrm>
            <a:off x="128820" y="-76200"/>
            <a:ext cx="8520600" cy="382021"/>
          </a:xfrm>
        </p:spPr>
        <p:txBody>
          <a:bodyPr/>
          <a:lstStyle/>
          <a:p>
            <a:r>
              <a:rPr lang="en-US" sz="1600" b="1" dirty="0"/>
              <a:t>Prediction and accuracy of the archived data</a:t>
            </a:r>
            <a:r>
              <a:rPr lang="en-US" sz="1400" b="1" dirty="0"/>
              <a:t>(misclassification highlighted in yellow) </a:t>
            </a:r>
            <a:endParaRPr lang="en-US" sz="1400" dirty="0"/>
          </a:p>
        </p:txBody>
      </p:sp>
      <p:sp>
        <p:nvSpPr>
          <p:cNvPr id="4" name="Slide Number Placeholder 3">
            <a:extLst>
              <a:ext uri="{FF2B5EF4-FFF2-40B4-BE49-F238E27FC236}">
                <a16:creationId xmlns:a16="http://schemas.microsoft.com/office/drawing/2014/main" id="{8B79EA19-E10B-4C1F-9C50-121E175029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graphicFrame>
        <p:nvGraphicFramePr>
          <p:cNvPr id="5" name="Table 4">
            <a:extLst>
              <a:ext uri="{FF2B5EF4-FFF2-40B4-BE49-F238E27FC236}">
                <a16:creationId xmlns:a16="http://schemas.microsoft.com/office/drawing/2014/main" id="{17EB20FF-9394-4CE3-89AD-C76832879A64}"/>
              </a:ext>
            </a:extLst>
          </p:cNvPr>
          <p:cNvGraphicFramePr>
            <a:graphicFrameLocks noGrp="1"/>
          </p:cNvGraphicFramePr>
          <p:nvPr>
            <p:extLst>
              <p:ext uri="{D42A27DB-BD31-4B8C-83A1-F6EECF244321}">
                <p14:modId xmlns:p14="http://schemas.microsoft.com/office/powerpoint/2010/main" val="2002071014"/>
              </p:ext>
            </p:extLst>
          </p:nvPr>
        </p:nvGraphicFramePr>
        <p:xfrm>
          <a:off x="35653" y="305821"/>
          <a:ext cx="9072694" cy="4837688"/>
        </p:xfrm>
        <a:graphic>
          <a:graphicData uri="http://schemas.openxmlformats.org/drawingml/2006/table">
            <a:tbl>
              <a:tblPr firstRow="1" firstCol="1" bandRow="1">
                <a:tableStyleId>{7DF18680-E054-41AD-8BC1-D1AEF772440D}</a:tableStyleId>
              </a:tblPr>
              <a:tblGrid>
                <a:gridCol w="475510">
                  <a:extLst>
                    <a:ext uri="{9D8B030D-6E8A-4147-A177-3AD203B41FA5}">
                      <a16:colId xmlns:a16="http://schemas.microsoft.com/office/drawing/2014/main" val="2254601046"/>
                    </a:ext>
                  </a:extLst>
                </a:gridCol>
                <a:gridCol w="799531">
                  <a:extLst>
                    <a:ext uri="{9D8B030D-6E8A-4147-A177-3AD203B41FA5}">
                      <a16:colId xmlns:a16="http://schemas.microsoft.com/office/drawing/2014/main" val="2875332086"/>
                    </a:ext>
                  </a:extLst>
                </a:gridCol>
                <a:gridCol w="622791">
                  <a:extLst>
                    <a:ext uri="{9D8B030D-6E8A-4147-A177-3AD203B41FA5}">
                      <a16:colId xmlns:a16="http://schemas.microsoft.com/office/drawing/2014/main" val="1223944714"/>
                    </a:ext>
                  </a:extLst>
                </a:gridCol>
                <a:gridCol w="461173">
                  <a:extLst>
                    <a:ext uri="{9D8B030D-6E8A-4147-A177-3AD203B41FA5}">
                      <a16:colId xmlns:a16="http://schemas.microsoft.com/office/drawing/2014/main" val="2782634114"/>
                    </a:ext>
                  </a:extLst>
                </a:gridCol>
                <a:gridCol w="565812">
                  <a:extLst>
                    <a:ext uri="{9D8B030D-6E8A-4147-A177-3AD203B41FA5}">
                      <a16:colId xmlns:a16="http://schemas.microsoft.com/office/drawing/2014/main" val="2835719080"/>
                    </a:ext>
                  </a:extLst>
                </a:gridCol>
                <a:gridCol w="613529">
                  <a:extLst>
                    <a:ext uri="{9D8B030D-6E8A-4147-A177-3AD203B41FA5}">
                      <a16:colId xmlns:a16="http://schemas.microsoft.com/office/drawing/2014/main" val="1812463743"/>
                    </a:ext>
                  </a:extLst>
                </a:gridCol>
                <a:gridCol w="552175">
                  <a:extLst>
                    <a:ext uri="{9D8B030D-6E8A-4147-A177-3AD203B41FA5}">
                      <a16:colId xmlns:a16="http://schemas.microsoft.com/office/drawing/2014/main" val="4248209871"/>
                    </a:ext>
                  </a:extLst>
                </a:gridCol>
                <a:gridCol w="647613">
                  <a:extLst>
                    <a:ext uri="{9D8B030D-6E8A-4147-A177-3AD203B41FA5}">
                      <a16:colId xmlns:a16="http://schemas.microsoft.com/office/drawing/2014/main" val="381698713"/>
                    </a:ext>
                  </a:extLst>
                </a:gridCol>
                <a:gridCol w="896448">
                  <a:extLst>
                    <a:ext uri="{9D8B030D-6E8A-4147-A177-3AD203B41FA5}">
                      <a16:colId xmlns:a16="http://schemas.microsoft.com/office/drawing/2014/main" val="3068525151"/>
                    </a:ext>
                  </a:extLst>
                </a:gridCol>
                <a:gridCol w="622791">
                  <a:extLst>
                    <a:ext uri="{9D8B030D-6E8A-4147-A177-3AD203B41FA5}">
                      <a16:colId xmlns:a16="http://schemas.microsoft.com/office/drawing/2014/main" val="2186362623"/>
                    </a:ext>
                  </a:extLst>
                </a:gridCol>
                <a:gridCol w="1052013">
                  <a:extLst>
                    <a:ext uri="{9D8B030D-6E8A-4147-A177-3AD203B41FA5}">
                      <a16:colId xmlns:a16="http://schemas.microsoft.com/office/drawing/2014/main" val="392645759"/>
                    </a:ext>
                  </a:extLst>
                </a:gridCol>
                <a:gridCol w="1106717">
                  <a:extLst>
                    <a:ext uri="{9D8B030D-6E8A-4147-A177-3AD203B41FA5}">
                      <a16:colId xmlns:a16="http://schemas.microsoft.com/office/drawing/2014/main" val="449045393"/>
                    </a:ext>
                  </a:extLst>
                </a:gridCol>
                <a:gridCol w="656591">
                  <a:extLst>
                    <a:ext uri="{9D8B030D-6E8A-4147-A177-3AD203B41FA5}">
                      <a16:colId xmlns:a16="http://schemas.microsoft.com/office/drawing/2014/main" val="3723775256"/>
                    </a:ext>
                  </a:extLst>
                </a:gridCol>
              </a:tblGrid>
              <a:tr h="212328">
                <a:tc>
                  <a:txBody>
                    <a:bodyPr/>
                    <a:lstStyle/>
                    <a:p>
                      <a:pPr>
                        <a:lnSpc>
                          <a:spcPct val="115000"/>
                        </a:lnSpc>
                      </a:pPr>
                      <a:endParaRPr lang="en-US" sz="1050" dirty="0">
                        <a:effectLst/>
                        <a:latin typeface="Arial" panose="020B0604020202020204" pitchFamily="34" charset="0"/>
                      </a:endParaRPr>
                    </a:p>
                  </a:txBody>
                  <a:tcPr marL="45791" marR="45791" marT="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pPr>
                      <a:endParaRPr lang="en-US" sz="1050" dirty="0">
                        <a:effectLst/>
                        <a:latin typeface="Arial" panose="020B0604020202020204" pitchFamily="34" charset="0"/>
                      </a:endParaRPr>
                    </a:p>
                  </a:txBody>
                  <a:tcPr marL="45791" marR="45791" marT="0" marB="0" anchor="b">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10">
                  <a:txBody>
                    <a:bodyPr/>
                    <a:lstStyle/>
                    <a:p>
                      <a:pPr marL="0" marR="0" algn="ctr">
                        <a:lnSpc>
                          <a:spcPct val="115000"/>
                        </a:lnSpc>
                        <a:spcBef>
                          <a:spcPts val="0"/>
                        </a:spcBef>
                        <a:spcAft>
                          <a:spcPts val="0"/>
                        </a:spcAft>
                      </a:pPr>
                      <a:r>
                        <a:rPr lang="en-US" sz="1050" b="1" dirty="0">
                          <a:effectLst/>
                        </a:rPr>
                        <a:t>Model Type</a:t>
                      </a:r>
                      <a:endParaRPr lang="en-US" sz="1050" b="1"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0"/>
                        </a:spcBef>
                        <a:spcAft>
                          <a:spcPts val="0"/>
                        </a:spcAft>
                      </a:pPr>
                      <a:endParaRPr lang="en-US" sz="1050" b="1"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94844702"/>
                  </a:ext>
                </a:extLst>
              </a:tr>
              <a:tr h="259127">
                <a:tc>
                  <a:txBody>
                    <a:bodyPr/>
                    <a:lstStyle/>
                    <a:p>
                      <a:pPr>
                        <a:lnSpc>
                          <a:spcPct val="115000"/>
                        </a:lnSpc>
                      </a:pPr>
                      <a:endParaRPr lang="en-US" sz="1050">
                        <a:effectLst/>
                        <a:latin typeface="Arial" panose="020B0604020202020204" pitchFamily="34" charset="0"/>
                      </a:endParaRPr>
                    </a:p>
                  </a:txBody>
                  <a:tcPr marL="45791" marR="45791" marT="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nSpc>
                          <a:spcPct val="115000"/>
                        </a:lnSpc>
                      </a:pPr>
                      <a:endParaRPr lang="en-US" sz="1050" dirty="0">
                        <a:effectLst/>
                        <a:latin typeface="Arial" panose="020B0604020202020204" pitchFamily="34" charset="0"/>
                      </a:endParaRPr>
                    </a:p>
                  </a:txBody>
                  <a:tcPr marL="45791" marR="45791" marT="0" marB="0" anchor="b">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gridSpan="4">
                  <a:txBody>
                    <a:bodyPr/>
                    <a:lstStyle/>
                    <a:p>
                      <a:pPr marL="0" marR="0" algn="ctr">
                        <a:lnSpc>
                          <a:spcPct val="115000"/>
                        </a:lnSpc>
                        <a:spcBef>
                          <a:spcPts val="0"/>
                        </a:spcBef>
                        <a:spcAft>
                          <a:spcPts val="0"/>
                        </a:spcAft>
                      </a:pPr>
                      <a:r>
                        <a:rPr lang="en-US" sz="1050" b="1" dirty="0">
                          <a:effectLst/>
                        </a:rPr>
                        <a:t>Logistic Regression </a:t>
                      </a:r>
                      <a:endParaRPr lang="en-US" sz="1050" b="1"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en-US" sz="1050" b="1" dirty="0">
                          <a:effectLst/>
                        </a:rPr>
                        <a:t>Multinomial Naïve Bayes</a:t>
                      </a:r>
                      <a:endParaRPr lang="en-US" sz="1050" b="1" dirty="0">
                        <a:effectLst/>
                        <a:latin typeface="Arial" panose="020B0604020202020204" pitchFamily="34" charset="0"/>
                        <a:ea typeface="Arial" panose="020B0604020202020204" pitchFamily="34" charset="0"/>
                      </a:endParaRPr>
                    </a:p>
                  </a:txBody>
                  <a:tcPr marL="45791" marR="45791" marT="0"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lnSpc>
                          <a:spcPct val="115000"/>
                        </a:lnSpc>
                        <a:spcBef>
                          <a:spcPts val="0"/>
                        </a:spcBef>
                        <a:spcAft>
                          <a:spcPts val="0"/>
                        </a:spcAft>
                      </a:pPr>
                      <a:r>
                        <a:rPr lang="en-US" sz="1050" b="1" dirty="0">
                          <a:effectLst/>
                        </a:rPr>
                        <a:t>Logistic </a:t>
                      </a:r>
                      <a:r>
                        <a:rPr lang="en-US" sz="1050" b="1" dirty="0" err="1">
                          <a:effectLst/>
                        </a:rPr>
                        <a:t>Regresion</a:t>
                      </a:r>
                      <a:r>
                        <a:rPr lang="en-US" sz="1050" b="1" dirty="0">
                          <a:effectLst/>
                        </a:rPr>
                        <a:t> </a:t>
                      </a:r>
                      <a:endParaRPr lang="en-US" sz="1050" b="1" dirty="0">
                        <a:effectLst/>
                        <a:latin typeface="Arial" panose="020B0604020202020204" pitchFamily="34" charset="0"/>
                        <a:ea typeface="Arial" panose="020B0604020202020204" pitchFamily="34" charset="0"/>
                      </a:endParaRPr>
                    </a:p>
                  </a:txBody>
                  <a:tcPr marL="45791" marR="45791" marT="0" marB="0" anchor="b"/>
                </a:tc>
                <a:tc hMerge="1">
                  <a:txBody>
                    <a:bodyPr/>
                    <a:lstStyle/>
                    <a:p>
                      <a:endParaRPr lang="en-US"/>
                    </a:p>
                  </a:txBody>
                  <a:tcPr/>
                </a:tc>
                <a:tc>
                  <a:txBody>
                    <a:bodyPr/>
                    <a:lstStyle/>
                    <a:p>
                      <a:pPr marL="0" marR="0" algn="ctr">
                        <a:lnSpc>
                          <a:spcPct val="115000"/>
                        </a:lnSpc>
                        <a:spcBef>
                          <a:spcPts val="0"/>
                        </a:spcBef>
                        <a:spcAft>
                          <a:spcPts val="0"/>
                        </a:spcAft>
                      </a:pPr>
                      <a:r>
                        <a:rPr lang="en-US" sz="1050" b="1" dirty="0">
                          <a:effectLst/>
                          <a:latin typeface="Arial" panose="020B0604020202020204" pitchFamily="34" charset="0"/>
                          <a:ea typeface="Arial" panose="020B0604020202020204" pitchFamily="34" charset="0"/>
                        </a:rPr>
                        <a:t>BERT</a:t>
                      </a:r>
                    </a:p>
                  </a:txBody>
                  <a:tcPr marL="45791" marR="45791" marT="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8383620"/>
                  </a:ext>
                </a:extLst>
              </a:tr>
              <a:tr h="170386">
                <a:tc>
                  <a:txBody>
                    <a:bodyPr/>
                    <a:lstStyle/>
                    <a:p>
                      <a:pPr>
                        <a:lnSpc>
                          <a:spcPct val="115000"/>
                        </a:lnSpc>
                      </a:pPr>
                      <a:endParaRPr lang="en-US" sz="1050">
                        <a:effectLst/>
                        <a:latin typeface="Arial" panose="020B0604020202020204" pitchFamily="34" charset="0"/>
                      </a:endParaRPr>
                    </a:p>
                  </a:txBody>
                  <a:tcPr marL="45791" marR="45791" marT="0" marB="0" anchor="b">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pPr>
                      <a:endParaRPr lang="en-US" sz="1050" b="1" dirty="0">
                        <a:effectLst/>
                        <a:latin typeface="Arial" panose="020B0604020202020204" pitchFamily="34" charset="0"/>
                      </a:endParaRPr>
                    </a:p>
                  </a:txBody>
                  <a:tcPr marL="45791" marR="45791" marT="0"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lnSpc>
                          <a:spcPct val="115000"/>
                        </a:lnSpc>
                        <a:spcBef>
                          <a:spcPts val="0"/>
                        </a:spcBef>
                        <a:spcAft>
                          <a:spcPts val="0"/>
                        </a:spcAft>
                      </a:pPr>
                      <a:r>
                        <a:rPr lang="en-US" sz="1050" b="1" dirty="0">
                          <a:effectLst/>
                        </a:rPr>
                        <a:t>Title predictor </a:t>
                      </a:r>
                      <a:endParaRPr lang="en-US" sz="1050" b="1"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tcPr>
                </a:tc>
                <a:tc hMerge="1">
                  <a:txBody>
                    <a:bodyPr/>
                    <a:lstStyle/>
                    <a:p>
                      <a:endParaRPr lang="en-US"/>
                    </a:p>
                  </a:txBody>
                  <a:tcPr/>
                </a:tc>
                <a:tc gridSpan="2">
                  <a:txBody>
                    <a:bodyPr/>
                    <a:lstStyle/>
                    <a:p>
                      <a:pPr marL="0" marR="0" algn="ctr">
                        <a:lnSpc>
                          <a:spcPct val="115000"/>
                        </a:lnSpc>
                        <a:spcBef>
                          <a:spcPts val="0"/>
                        </a:spcBef>
                        <a:spcAft>
                          <a:spcPts val="0"/>
                        </a:spcAft>
                      </a:pPr>
                      <a:r>
                        <a:rPr lang="en-US" sz="1050" b="1" dirty="0">
                          <a:effectLst/>
                        </a:rPr>
                        <a:t>Text predictor </a:t>
                      </a:r>
                      <a:endParaRPr lang="en-US" sz="1050" b="1" dirty="0">
                        <a:effectLst/>
                        <a:latin typeface="Arial" panose="020B0604020202020204" pitchFamily="34" charset="0"/>
                        <a:ea typeface="Arial" panose="020B0604020202020204" pitchFamily="34" charset="0"/>
                      </a:endParaRPr>
                    </a:p>
                  </a:txBody>
                  <a:tcPr marL="45791" marR="45791" marT="0" marB="0" anchor="b"/>
                </a:tc>
                <a:tc hMerge="1">
                  <a:txBody>
                    <a:bodyPr/>
                    <a:lstStyle/>
                    <a:p>
                      <a:endParaRPr lang="en-US"/>
                    </a:p>
                  </a:txBody>
                  <a:tcPr/>
                </a:tc>
                <a:tc gridSpan="2">
                  <a:txBody>
                    <a:bodyPr/>
                    <a:lstStyle/>
                    <a:p>
                      <a:pPr marL="0" marR="0" algn="ctr">
                        <a:lnSpc>
                          <a:spcPct val="115000"/>
                        </a:lnSpc>
                        <a:spcBef>
                          <a:spcPts val="0"/>
                        </a:spcBef>
                        <a:spcAft>
                          <a:spcPts val="0"/>
                        </a:spcAft>
                      </a:pPr>
                      <a:r>
                        <a:rPr lang="en-US" sz="1050" b="1" dirty="0">
                          <a:effectLst/>
                        </a:rPr>
                        <a:t>Title predictor </a:t>
                      </a:r>
                      <a:endParaRPr lang="en-US" sz="1050" b="1" dirty="0">
                        <a:effectLst/>
                        <a:latin typeface="Arial" panose="020B0604020202020204" pitchFamily="34" charset="0"/>
                        <a:ea typeface="Arial" panose="020B0604020202020204" pitchFamily="34" charset="0"/>
                      </a:endParaRPr>
                    </a:p>
                  </a:txBody>
                  <a:tcPr marL="45791" marR="45791" marT="0" marB="0" anchor="b"/>
                </a:tc>
                <a:tc hMerge="1">
                  <a:txBody>
                    <a:bodyPr/>
                    <a:lstStyle/>
                    <a:p>
                      <a:endParaRPr lang="en-US"/>
                    </a:p>
                  </a:txBody>
                  <a:tcPr/>
                </a:tc>
                <a:tc gridSpan="2">
                  <a:txBody>
                    <a:bodyPr/>
                    <a:lstStyle/>
                    <a:p>
                      <a:pPr marL="0" marR="0" algn="ctr">
                        <a:lnSpc>
                          <a:spcPct val="115000"/>
                        </a:lnSpc>
                        <a:spcBef>
                          <a:spcPts val="0"/>
                        </a:spcBef>
                        <a:spcAft>
                          <a:spcPts val="0"/>
                        </a:spcAft>
                      </a:pPr>
                      <a:r>
                        <a:rPr lang="en-US" sz="1050" b="1">
                          <a:effectLst/>
                        </a:rPr>
                        <a:t>Text predictor </a:t>
                      </a:r>
                      <a:endParaRPr lang="en-US" sz="1050" b="1">
                        <a:effectLst/>
                        <a:latin typeface="Arial" panose="020B0604020202020204" pitchFamily="34" charset="0"/>
                        <a:ea typeface="Arial" panose="020B0604020202020204" pitchFamily="34" charset="0"/>
                      </a:endParaRPr>
                    </a:p>
                  </a:txBody>
                  <a:tcPr marL="45791" marR="45791" marT="0" marB="0" anchor="b"/>
                </a:tc>
                <a:tc hMerge="1">
                  <a:txBody>
                    <a:bodyPr/>
                    <a:lstStyle/>
                    <a:p>
                      <a:endParaRPr lang="en-US"/>
                    </a:p>
                  </a:txBody>
                  <a:tcPr/>
                </a:tc>
                <a:tc>
                  <a:txBody>
                    <a:bodyPr/>
                    <a:lstStyle/>
                    <a:p>
                      <a:pPr marL="0" marR="0">
                        <a:lnSpc>
                          <a:spcPct val="115000"/>
                        </a:lnSpc>
                        <a:spcBef>
                          <a:spcPts val="0"/>
                        </a:spcBef>
                        <a:spcAft>
                          <a:spcPts val="0"/>
                        </a:spcAft>
                      </a:pPr>
                      <a:r>
                        <a:rPr lang="en-US" sz="1050" b="1" dirty="0">
                          <a:effectLst/>
                        </a:rPr>
                        <a:t>Title Predictor </a:t>
                      </a:r>
                      <a:endParaRPr lang="en-US" sz="1050" b="1"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b="1">
                          <a:effectLst/>
                        </a:rPr>
                        <a:t>Text Predictor </a:t>
                      </a:r>
                      <a:endParaRPr lang="en-US" sz="1050" b="1">
                        <a:effectLst/>
                        <a:latin typeface="Arial" panose="020B0604020202020204" pitchFamily="34" charset="0"/>
                        <a:ea typeface="Arial" panose="020B0604020202020204" pitchFamily="34" charset="0"/>
                      </a:endParaRPr>
                    </a:p>
                  </a:txBody>
                  <a:tcPr marL="45791" marR="45791" marT="0" marB="0" anchor="b"/>
                </a:tc>
                <a:tc rowSpan="2">
                  <a:txBody>
                    <a:bodyPr/>
                    <a:lstStyle/>
                    <a:p>
                      <a:pPr marL="0" marR="0">
                        <a:lnSpc>
                          <a:spcPct val="115000"/>
                        </a:lnSpc>
                        <a:spcBef>
                          <a:spcPts val="0"/>
                        </a:spcBef>
                        <a:spcAft>
                          <a:spcPts val="0"/>
                        </a:spcAft>
                      </a:pPr>
                      <a:r>
                        <a:rPr lang="en-US" sz="1050" b="1" dirty="0">
                          <a:effectLst/>
                          <a:latin typeface="Arial" panose="020B0604020202020204" pitchFamily="34" charset="0"/>
                          <a:ea typeface="Arial" panose="020B0604020202020204" pitchFamily="34" charset="0"/>
                        </a:rPr>
                        <a:t>Title Predictor</a:t>
                      </a:r>
                    </a:p>
                  </a:txBody>
                  <a:tcPr marL="45791" marR="45791"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1252143"/>
                  </a:ext>
                </a:extLst>
              </a:tr>
              <a:tr h="406786">
                <a:tc>
                  <a:txBody>
                    <a:bodyPr/>
                    <a:lstStyle/>
                    <a:p>
                      <a:pPr marL="0" marR="0">
                        <a:lnSpc>
                          <a:spcPct val="115000"/>
                        </a:lnSpc>
                        <a:spcBef>
                          <a:spcPts val="0"/>
                        </a:spcBef>
                        <a:spcAft>
                          <a:spcPts val="0"/>
                        </a:spcAft>
                      </a:pPr>
                      <a:r>
                        <a:rPr lang="en-US" sz="1050" dirty="0">
                          <a:effectLst/>
                        </a:rPr>
                        <a:t>News ID</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a:effectLst/>
                        </a:rPr>
                        <a:t>Rate by Snopes</a:t>
                      </a:r>
                      <a:endParaRPr lang="en-US" sz="1050" b="1"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a:effectLst/>
                        </a:rPr>
                        <a:t>Word Count </a:t>
                      </a:r>
                      <a:endParaRPr lang="en-US" sz="1050" b="1">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err="1">
                          <a:effectLst/>
                        </a:rPr>
                        <a:t>Tfidf</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a:effectLst/>
                        </a:rPr>
                        <a:t>Word Count </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err="1">
                          <a:effectLst/>
                        </a:rPr>
                        <a:t>Tfidf</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a:effectLst/>
                        </a:rPr>
                        <a:t>Word Count</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err="1">
                          <a:effectLst/>
                        </a:rPr>
                        <a:t>Tfidf</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a:effectLst/>
                        </a:rPr>
                        <a:t>Word Count</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err="1">
                          <a:effectLst/>
                        </a:rPr>
                        <a:t>Tfidf</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a:effectLst/>
                        </a:rPr>
                        <a:t>Word2vec </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a:effectLst/>
                        </a:rPr>
                        <a:t>Word2vec </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vMerge="1">
                  <a:txBody>
                    <a:bodyPr/>
                    <a:lstStyle/>
                    <a:p>
                      <a:pPr marL="0" marR="0">
                        <a:lnSpc>
                          <a:spcPct val="115000"/>
                        </a:lnSpc>
                        <a:spcBef>
                          <a:spcPts val="0"/>
                        </a:spcBef>
                        <a:spcAft>
                          <a:spcPts val="0"/>
                        </a:spcAft>
                      </a:pPr>
                      <a:endParaRPr lang="en-US" sz="1050" b="1" dirty="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124169"/>
                  </a:ext>
                </a:extLst>
              </a:tr>
              <a:tr h="174673">
                <a:tc>
                  <a:txBody>
                    <a:bodyPr/>
                    <a:lstStyle/>
                    <a:p>
                      <a:pPr marL="0" marR="0" algn="r">
                        <a:lnSpc>
                          <a:spcPct val="115000"/>
                        </a:lnSpc>
                        <a:spcBef>
                          <a:spcPts val="0"/>
                        </a:spcBef>
                        <a:spcAft>
                          <a:spcPts val="0"/>
                        </a:spcAft>
                      </a:pPr>
                      <a:r>
                        <a:rPr lang="en-US" sz="1050" dirty="0">
                          <a:effectLst/>
                        </a:rPr>
                        <a:t>1</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08229026"/>
                  </a:ext>
                </a:extLst>
              </a:tr>
              <a:tr h="174673">
                <a:tc>
                  <a:txBody>
                    <a:bodyPr/>
                    <a:lstStyle/>
                    <a:p>
                      <a:pPr marL="0" marR="0" algn="r">
                        <a:lnSpc>
                          <a:spcPct val="115000"/>
                        </a:lnSpc>
                        <a:spcBef>
                          <a:spcPts val="0"/>
                        </a:spcBef>
                        <a:spcAft>
                          <a:spcPts val="0"/>
                        </a:spcAft>
                      </a:pPr>
                      <a:r>
                        <a:rPr lang="en-US" sz="1050" dirty="0">
                          <a:effectLst/>
                        </a:rPr>
                        <a:t>2</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TRUE</a:t>
                      </a: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54103924"/>
                  </a:ext>
                </a:extLst>
              </a:tr>
              <a:tr h="244475">
                <a:tc>
                  <a:txBody>
                    <a:bodyPr/>
                    <a:lstStyle/>
                    <a:p>
                      <a:pPr marL="0" marR="0" algn="r">
                        <a:lnSpc>
                          <a:spcPct val="115000"/>
                        </a:lnSpc>
                        <a:spcBef>
                          <a:spcPts val="0"/>
                        </a:spcBef>
                        <a:spcAft>
                          <a:spcPts val="0"/>
                        </a:spcAft>
                      </a:pPr>
                      <a:r>
                        <a:rPr lang="en-US" sz="1050">
                          <a:effectLst/>
                        </a:rPr>
                        <a:t>3</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solidFill>
                      <a:srgbClr val="BDE2EF"/>
                    </a:solidFill>
                  </a:tcPr>
                </a:tc>
                <a:extLst>
                  <a:ext uri="{0D108BD9-81ED-4DB2-BD59-A6C34878D82A}">
                    <a16:rowId xmlns:a16="http://schemas.microsoft.com/office/drawing/2014/main" val="3468053635"/>
                  </a:ext>
                </a:extLst>
              </a:tr>
              <a:tr h="174673">
                <a:tc>
                  <a:txBody>
                    <a:bodyPr/>
                    <a:lstStyle/>
                    <a:p>
                      <a:pPr marL="0" marR="0" algn="r">
                        <a:lnSpc>
                          <a:spcPct val="115000"/>
                        </a:lnSpc>
                        <a:spcBef>
                          <a:spcPts val="0"/>
                        </a:spcBef>
                        <a:spcAft>
                          <a:spcPts val="0"/>
                        </a:spcAft>
                      </a:pPr>
                      <a:r>
                        <a:rPr lang="en-US" sz="1050">
                          <a:effectLst/>
                        </a:rPr>
                        <a:t>4</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solidFill>
                      <a:srgbClr val="BDE2EF"/>
                    </a:solidFill>
                  </a:tcPr>
                </a:tc>
                <a:extLst>
                  <a:ext uri="{0D108BD9-81ED-4DB2-BD59-A6C34878D82A}">
                    <a16:rowId xmlns:a16="http://schemas.microsoft.com/office/drawing/2014/main" val="1301731471"/>
                  </a:ext>
                </a:extLst>
              </a:tr>
              <a:tr h="174673">
                <a:tc>
                  <a:txBody>
                    <a:bodyPr/>
                    <a:lstStyle/>
                    <a:p>
                      <a:pPr marL="0" marR="0" algn="r">
                        <a:lnSpc>
                          <a:spcPct val="115000"/>
                        </a:lnSpc>
                        <a:spcBef>
                          <a:spcPts val="0"/>
                        </a:spcBef>
                        <a:spcAft>
                          <a:spcPts val="0"/>
                        </a:spcAft>
                      </a:pPr>
                      <a:r>
                        <a:rPr lang="en-US" sz="1050">
                          <a:effectLst/>
                        </a:rPr>
                        <a:t>5</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solidFill>
                      <a:srgbClr val="BDE2EF"/>
                    </a:solidFill>
                  </a:tcPr>
                </a:tc>
                <a:extLst>
                  <a:ext uri="{0D108BD9-81ED-4DB2-BD59-A6C34878D82A}">
                    <a16:rowId xmlns:a16="http://schemas.microsoft.com/office/drawing/2014/main" val="2924947617"/>
                  </a:ext>
                </a:extLst>
              </a:tr>
              <a:tr h="174673">
                <a:tc>
                  <a:txBody>
                    <a:bodyPr/>
                    <a:lstStyle/>
                    <a:p>
                      <a:pPr marL="0" marR="0" algn="r">
                        <a:lnSpc>
                          <a:spcPct val="115000"/>
                        </a:lnSpc>
                        <a:spcBef>
                          <a:spcPts val="0"/>
                        </a:spcBef>
                        <a:spcAft>
                          <a:spcPts val="0"/>
                        </a:spcAft>
                      </a:pPr>
                      <a:r>
                        <a:rPr lang="en-US" sz="1050">
                          <a:effectLst/>
                        </a:rPr>
                        <a:t>6</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mixed</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8884213"/>
                  </a:ext>
                </a:extLst>
              </a:tr>
              <a:tr h="174673">
                <a:tc>
                  <a:txBody>
                    <a:bodyPr/>
                    <a:lstStyle/>
                    <a:p>
                      <a:pPr marL="0" marR="0" algn="r">
                        <a:lnSpc>
                          <a:spcPct val="115000"/>
                        </a:lnSpc>
                        <a:spcBef>
                          <a:spcPts val="0"/>
                        </a:spcBef>
                        <a:spcAft>
                          <a:spcPts val="0"/>
                        </a:spcAft>
                      </a:pPr>
                      <a:r>
                        <a:rPr lang="en-US" sz="1050" dirty="0">
                          <a:effectLst/>
                        </a:rPr>
                        <a:t>7</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44855898"/>
                  </a:ext>
                </a:extLst>
              </a:tr>
              <a:tr h="174673">
                <a:tc>
                  <a:txBody>
                    <a:bodyPr/>
                    <a:lstStyle/>
                    <a:p>
                      <a:pPr marL="0" marR="0" algn="r">
                        <a:lnSpc>
                          <a:spcPct val="115000"/>
                        </a:lnSpc>
                        <a:spcBef>
                          <a:spcPts val="0"/>
                        </a:spcBef>
                        <a:spcAft>
                          <a:spcPts val="0"/>
                        </a:spcAft>
                      </a:pPr>
                      <a:r>
                        <a:rPr lang="en-US" sz="1050" dirty="0">
                          <a:effectLst/>
                        </a:rPr>
                        <a:t>8</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66368409"/>
                  </a:ext>
                </a:extLst>
              </a:tr>
              <a:tr h="196515">
                <a:tc>
                  <a:txBody>
                    <a:bodyPr/>
                    <a:lstStyle/>
                    <a:p>
                      <a:pPr marL="0" marR="0" algn="r">
                        <a:lnSpc>
                          <a:spcPct val="115000"/>
                        </a:lnSpc>
                        <a:spcBef>
                          <a:spcPts val="0"/>
                        </a:spcBef>
                        <a:spcAft>
                          <a:spcPts val="0"/>
                        </a:spcAft>
                      </a:pPr>
                      <a:r>
                        <a:rPr lang="en-US" sz="1050" dirty="0">
                          <a:effectLst/>
                        </a:rPr>
                        <a:t>9</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Mostly false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96395280"/>
                  </a:ext>
                </a:extLst>
              </a:tr>
              <a:tr h="174673">
                <a:tc>
                  <a:txBody>
                    <a:bodyPr/>
                    <a:lstStyle/>
                    <a:p>
                      <a:pPr marL="0" marR="0" algn="r">
                        <a:lnSpc>
                          <a:spcPct val="115000"/>
                        </a:lnSpc>
                        <a:spcBef>
                          <a:spcPts val="0"/>
                        </a:spcBef>
                        <a:spcAft>
                          <a:spcPts val="0"/>
                        </a:spcAft>
                      </a:pPr>
                      <a:r>
                        <a:rPr lang="en-US" sz="1050" dirty="0">
                          <a:effectLst/>
                        </a:rPr>
                        <a:t>10</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3922957954"/>
                  </a:ext>
                </a:extLst>
              </a:tr>
              <a:tr h="188181">
                <a:tc>
                  <a:txBody>
                    <a:bodyPr/>
                    <a:lstStyle/>
                    <a:p>
                      <a:pPr marL="0" marR="0" algn="r">
                        <a:lnSpc>
                          <a:spcPct val="115000"/>
                        </a:lnSpc>
                        <a:spcBef>
                          <a:spcPts val="0"/>
                        </a:spcBef>
                        <a:spcAft>
                          <a:spcPts val="0"/>
                        </a:spcAft>
                      </a:pPr>
                      <a:r>
                        <a:rPr lang="en-US" sz="1050" dirty="0">
                          <a:effectLst/>
                        </a:rPr>
                        <a:t>11</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218804046"/>
                  </a:ext>
                </a:extLst>
              </a:tr>
              <a:tr h="174673">
                <a:tc>
                  <a:txBody>
                    <a:bodyPr/>
                    <a:lstStyle/>
                    <a:p>
                      <a:pPr marL="0" marR="0" algn="r">
                        <a:lnSpc>
                          <a:spcPct val="115000"/>
                        </a:lnSpc>
                        <a:spcBef>
                          <a:spcPts val="0"/>
                        </a:spcBef>
                        <a:spcAft>
                          <a:spcPts val="0"/>
                        </a:spcAft>
                      </a:pPr>
                      <a:r>
                        <a:rPr lang="en-US" sz="1050" dirty="0">
                          <a:effectLst/>
                        </a:rPr>
                        <a:t>12</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no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4117461938"/>
                  </a:ext>
                </a:extLst>
              </a:tr>
              <a:tr h="174673">
                <a:tc>
                  <a:txBody>
                    <a:bodyPr/>
                    <a:lstStyle/>
                    <a:p>
                      <a:pPr marL="0" marR="0" algn="r">
                        <a:lnSpc>
                          <a:spcPct val="115000"/>
                        </a:lnSpc>
                        <a:spcBef>
                          <a:spcPts val="0"/>
                        </a:spcBef>
                        <a:spcAft>
                          <a:spcPts val="0"/>
                        </a:spcAft>
                      </a:pPr>
                      <a:r>
                        <a:rPr lang="en-US" sz="1050">
                          <a:effectLst/>
                        </a:rPr>
                        <a:t>13</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2295671522"/>
                  </a:ext>
                </a:extLst>
              </a:tr>
              <a:tr h="174673">
                <a:tc>
                  <a:txBody>
                    <a:bodyPr/>
                    <a:lstStyle/>
                    <a:p>
                      <a:pPr marL="0" marR="0" algn="r">
                        <a:lnSpc>
                          <a:spcPct val="115000"/>
                        </a:lnSpc>
                        <a:spcBef>
                          <a:spcPts val="0"/>
                        </a:spcBef>
                        <a:spcAft>
                          <a:spcPts val="0"/>
                        </a:spcAft>
                      </a:pPr>
                      <a:r>
                        <a:rPr lang="en-US" sz="1050" dirty="0">
                          <a:effectLst/>
                        </a:rPr>
                        <a:t>14</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404651894"/>
                  </a:ext>
                </a:extLst>
              </a:tr>
              <a:tr h="174673">
                <a:tc>
                  <a:txBody>
                    <a:bodyPr/>
                    <a:lstStyle/>
                    <a:p>
                      <a:pPr marL="0" marR="0" algn="r">
                        <a:lnSpc>
                          <a:spcPct val="115000"/>
                        </a:lnSpc>
                        <a:spcBef>
                          <a:spcPts val="0"/>
                        </a:spcBef>
                        <a:spcAft>
                          <a:spcPts val="0"/>
                        </a:spcAft>
                      </a:pPr>
                      <a:r>
                        <a:rPr lang="en-US" sz="1050">
                          <a:effectLst/>
                        </a:rPr>
                        <a:t>15</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4187544108"/>
                  </a:ext>
                </a:extLst>
              </a:tr>
              <a:tr h="174673">
                <a:tc>
                  <a:txBody>
                    <a:bodyPr/>
                    <a:lstStyle/>
                    <a:p>
                      <a:pPr marL="0" marR="0" algn="r">
                        <a:lnSpc>
                          <a:spcPct val="115000"/>
                        </a:lnSpc>
                        <a:spcBef>
                          <a:spcPts val="0"/>
                        </a:spcBef>
                        <a:spcAft>
                          <a:spcPts val="0"/>
                        </a:spcAft>
                      </a:pPr>
                      <a:r>
                        <a:rPr lang="en-US" sz="1050" dirty="0">
                          <a:effectLst/>
                        </a:rPr>
                        <a:t>16</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no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TRUE</a:t>
                      </a:r>
                    </a:p>
                  </a:txBody>
                  <a:tcPr marL="45791" marR="45791"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57810721"/>
                  </a:ext>
                </a:extLst>
              </a:tr>
              <a:tr h="170386">
                <a:tc>
                  <a:txBody>
                    <a:bodyPr/>
                    <a:lstStyle/>
                    <a:p>
                      <a:pPr marL="0" marR="0" algn="r">
                        <a:lnSpc>
                          <a:spcPct val="115000"/>
                        </a:lnSpc>
                        <a:spcBef>
                          <a:spcPts val="0"/>
                        </a:spcBef>
                        <a:spcAft>
                          <a:spcPts val="0"/>
                        </a:spcAft>
                      </a:pPr>
                      <a:r>
                        <a:rPr lang="en-US" sz="1050" dirty="0">
                          <a:effectLst/>
                        </a:rPr>
                        <a:t>17</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TRUE</a:t>
                      </a:r>
                    </a:p>
                  </a:txBody>
                  <a:tcPr marL="45791" marR="45791"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141584884"/>
                  </a:ext>
                </a:extLst>
              </a:tr>
              <a:tr h="174673">
                <a:tc>
                  <a:txBody>
                    <a:bodyPr/>
                    <a:lstStyle/>
                    <a:p>
                      <a:pPr marL="0" marR="0" algn="r">
                        <a:lnSpc>
                          <a:spcPct val="115000"/>
                        </a:lnSpc>
                        <a:spcBef>
                          <a:spcPts val="0"/>
                        </a:spcBef>
                        <a:spcAft>
                          <a:spcPts val="0"/>
                        </a:spcAft>
                      </a:pPr>
                      <a:r>
                        <a:rPr lang="en-US" sz="1050" dirty="0">
                          <a:effectLst/>
                        </a:rPr>
                        <a:t>18</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3439897563"/>
                  </a:ext>
                </a:extLst>
              </a:tr>
              <a:tr h="174673">
                <a:tc>
                  <a:txBody>
                    <a:bodyPr/>
                    <a:lstStyle/>
                    <a:p>
                      <a:pPr marL="0" marR="0" algn="r">
                        <a:lnSpc>
                          <a:spcPct val="115000"/>
                        </a:lnSpc>
                        <a:spcBef>
                          <a:spcPts val="0"/>
                        </a:spcBef>
                        <a:spcAft>
                          <a:spcPts val="0"/>
                        </a:spcAft>
                      </a:pPr>
                      <a:r>
                        <a:rPr lang="en-US" sz="1050" dirty="0">
                          <a:effectLst/>
                        </a:rPr>
                        <a:t>19</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280875697"/>
                  </a:ext>
                </a:extLst>
              </a:tr>
              <a:tr h="174673">
                <a:tc>
                  <a:txBody>
                    <a:bodyPr/>
                    <a:lstStyle/>
                    <a:p>
                      <a:pPr marL="0" marR="0" algn="r">
                        <a:lnSpc>
                          <a:spcPct val="115000"/>
                        </a:lnSpc>
                        <a:spcBef>
                          <a:spcPts val="0"/>
                        </a:spcBef>
                        <a:spcAft>
                          <a:spcPts val="0"/>
                        </a:spcAft>
                      </a:pPr>
                      <a:r>
                        <a:rPr lang="en-US" sz="1050" dirty="0">
                          <a:effectLst/>
                        </a:rPr>
                        <a:t>20</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no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latin typeface="Arial" panose="020B0604020202020204" pitchFamily="34" charset="0"/>
                          <a:ea typeface="Arial" panose="020B0604020202020204" pitchFamily="34" charset="0"/>
                        </a:rPr>
                        <a:t>fake</a:t>
                      </a: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847107174"/>
                  </a:ext>
                </a:extLst>
              </a:tr>
              <a:tr h="194736">
                <a:tc gridSpan="2">
                  <a:txBody>
                    <a:bodyPr/>
                    <a:lstStyle/>
                    <a:p>
                      <a:pPr marL="0" marR="0" algn="r">
                        <a:lnSpc>
                          <a:spcPct val="115000"/>
                        </a:lnSpc>
                        <a:spcBef>
                          <a:spcPts val="0"/>
                        </a:spcBef>
                        <a:spcAft>
                          <a:spcPts val="0"/>
                        </a:spcAft>
                      </a:pPr>
                      <a:r>
                        <a:rPr lang="en-US" sz="1200" dirty="0">
                          <a:effectLst/>
                        </a:rPr>
                        <a:t>Accuracy</a:t>
                      </a:r>
                      <a:endParaRPr lang="en-US" sz="120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lnSpc>
                          <a:spcPct val="115000"/>
                        </a:lnSpc>
                        <a:spcBef>
                          <a:spcPts val="0"/>
                        </a:spcBef>
                        <a:spcAft>
                          <a:spcPts val="0"/>
                        </a:spcAft>
                      </a:pPr>
                      <a:r>
                        <a:rPr lang="en-US" sz="1200" b="1" dirty="0">
                          <a:effectLst/>
                        </a:rPr>
                        <a:t>0.45</a:t>
                      </a:r>
                      <a:endParaRPr lang="en-US" sz="1200" b="1"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b="1" dirty="0">
                          <a:effectLst/>
                        </a:rPr>
                        <a:t>0.45</a:t>
                      </a:r>
                      <a:endParaRPr lang="en-US" sz="120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b="1" dirty="0">
                          <a:effectLst/>
                        </a:rPr>
                        <a:t>0.5</a:t>
                      </a:r>
                      <a:endParaRPr lang="en-US" sz="120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b="1" dirty="0">
                          <a:effectLst/>
                        </a:rPr>
                        <a:t>0.5</a:t>
                      </a:r>
                      <a:endParaRPr lang="en-US" sz="120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b="1" dirty="0">
                          <a:effectLst/>
                        </a:rPr>
                        <a:t>0.5</a:t>
                      </a:r>
                      <a:endParaRPr lang="en-US" sz="120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b="1" dirty="0">
                          <a:effectLst/>
                        </a:rPr>
                        <a:t>0.55</a:t>
                      </a:r>
                      <a:endParaRPr lang="en-US" sz="120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b="1" dirty="0">
                          <a:effectLst/>
                        </a:rPr>
                        <a:t>0.55</a:t>
                      </a:r>
                      <a:endParaRPr lang="en-US" sz="120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b="1" dirty="0">
                          <a:effectLst/>
                        </a:rPr>
                        <a:t>0.55</a:t>
                      </a:r>
                      <a:endParaRPr lang="en-US" sz="120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b="1" dirty="0">
                          <a:effectLst/>
                        </a:rPr>
                        <a:t>0.5</a:t>
                      </a:r>
                      <a:endParaRPr lang="en-US" sz="120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b="1" dirty="0">
                          <a:effectLst/>
                        </a:rPr>
                        <a:t>0.55</a:t>
                      </a:r>
                      <a:endParaRPr lang="en-US" sz="120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b="1" dirty="0">
                          <a:effectLst/>
                          <a:latin typeface="Arial" panose="020B0604020202020204" pitchFamily="34" charset="0"/>
                          <a:ea typeface="Arial" panose="020B0604020202020204" pitchFamily="34" charset="0"/>
                        </a:rPr>
                        <a:t>0.55</a:t>
                      </a:r>
                    </a:p>
                  </a:txBody>
                  <a:tcPr marL="45791" marR="45791"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826488"/>
                  </a:ext>
                </a:extLst>
              </a:tr>
            </a:tbl>
          </a:graphicData>
        </a:graphic>
      </p:graphicFrame>
    </p:spTree>
    <p:extLst>
      <p:ext uri="{BB962C8B-B14F-4D97-AF65-F5344CB8AC3E}">
        <p14:creationId xmlns:p14="http://schemas.microsoft.com/office/powerpoint/2010/main" val="18284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D33F-2764-4E2F-A609-DAB6EFB2401D}"/>
              </a:ext>
            </a:extLst>
          </p:cNvPr>
          <p:cNvSpPr>
            <a:spLocks noGrp="1"/>
          </p:cNvSpPr>
          <p:nvPr>
            <p:ph type="title"/>
          </p:nvPr>
        </p:nvSpPr>
        <p:spPr/>
        <p:txBody>
          <a:bodyPr/>
          <a:lstStyle/>
          <a:p>
            <a:r>
              <a:rPr lang="en-US" b="1" dirty="0"/>
              <a:t>Conclusion</a:t>
            </a:r>
          </a:p>
        </p:txBody>
      </p:sp>
      <p:sp>
        <p:nvSpPr>
          <p:cNvPr id="3" name="Text Placeholder 2">
            <a:extLst>
              <a:ext uri="{FF2B5EF4-FFF2-40B4-BE49-F238E27FC236}">
                <a16:creationId xmlns:a16="http://schemas.microsoft.com/office/drawing/2014/main" id="{46A3E2DE-6A01-424D-89CA-A5D48655F2C9}"/>
              </a:ext>
            </a:extLst>
          </p:cNvPr>
          <p:cNvSpPr>
            <a:spLocks noGrp="1"/>
          </p:cNvSpPr>
          <p:nvPr>
            <p:ph type="body" idx="1"/>
          </p:nvPr>
        </p:nvSpPr>
        <p:spPr/>
        <p:txBody>
          <a:bodyPr/>
          <a:lstStyle/>
          <a:p>
            <a:r>
              <a:rPr lang="en-US" dirty="0"/>
              <a:t>Given the limited number of the testing data from Snopes, the conclusion about model performance is not the same as that of split test data in all the case. Here, Naïve Bayes models had relatively higher accuracy than that of logistic regression. </a:t>
            </a:r>
          </a:p>
          <a:p>
            <a:r>
              <a:rPr lang="en-US" dirty="0"/>
              <a:t>The models trained on the basis of the news text still have better accuracy than models trained on the title of the news. </a:t>
            </a:r>
            <a:endParaRPr lang="en-US" b="1" dirty="0"/>
          </a:p>
          <a:p>
            <a:pPr marL="114300" indent="0">
              <a:buNone/>
            </a:pPr>
            <a:endParaRPr lang="en-US" dirty="0"/>
          </a:p>
        </p:txBody>
      </p:sp>
      <p:sp>
        <p:nvSpPr>
          <p:cNvPr id="4" name="Slide Number Placeholder 3">
            <a:extLst>
              <a:ext uri="{FF2B5EF4-FFF2-40B4-BE49-F238E27FC236}">
                <a16:creationId xmlns:a16="http://schemas.microsoft.com/office/drawing/2014/main" id="{5887610E-CE2C-45CE-87E8-8FDBCCA1AE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82837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E5ED-725D-4E6E-9B51-DB3CCD2B137E}"/>
              </a:ext>
            </a:extLst>
          </p:cNvPr>
          <p:cNvSpPr>
            <a:spLocks noGrp="1"/>
          </p:cNvSpPr>
          <p:nvPr>
            <p:ph type="title"/>
          </p:nvPr>
        </p:nvSpPr>
        <p:spPr/>
        <p:txBody>
          <a:bodyPr/>
          <a:lstStyle/>
          <a:p>
            <a:r>
              <a:rPr lang="en-US" dirty="0"/>
              <a:t>Recommendation for feature experiment</a:t>
            </a:r>
          </a:p>
        </p:txBody>
      </p:sp>
      <p:sp>
        <p:nvSpPr>
          <p:cNvPr id="3" name="Text Placeholder 2">
            <a:extLst>
              <a:ext uri="{FF2B5EF4-FFF2-40B4-BE49-F238E27FC236}">
                <a16:creationId xmlns:a16="http://schemas.microsoft.com/office/drawing/2014/main" id="{0B4401E2-93EA-41C5-A747-82AA0DCB8860}"/>
              </a:ext>
            </a:extLst>
          </p:cNvPr>
          <p:cNvSpPr>
            <a:spLocks noGrp="1"/>
          </p:cNvSpPr>
          <p:nvPr>
            <p:ph type="body" idx="1"/>
          </p:nvPr>
        </p:nvSpPr>
        <p:spPr/>
        <p:txBody>
          <a:bodyPr/>
          <a:lstStyle/>
          <a:p>
            <a:r>
              <a:rPr lang="en-US" b="1" dirty="0"/>
              <a:t>Further recommended experiment </a:t>
            </a:r>
            <a:r>
              <a:rPr lang="en-US" dirty="0"/>
              <a:t>: </a:t>
            </a:r>
          </a:p>
          <a:p>
            <a:pPr lvl="1"/>
            <a:r>
              <a:rPr lang="en-US" sz="1800" dirty="0"/>
              <a:t>using pre-trained word embedding models (using spacy or </a:t>
            </a:r>
            <a:r>
              <a:rPr lang="en-US" sz="1800" dirty="0" err="1"/>
              <a:t>gensim</a:t>
            </a:r>
            <a:r>
              <a:rPr lang="en-US" sz="1800" dirty="0"/>
              <a:t> libraries), </a:t>
            </a:r>
          </a:p>
          <a:p>
            <a:pPr lvl="1"/>
            <a:r>
              <a:rPr lang="en-US" sz="1800" dirty="0"/>
              <a:t>using a different word embedding techniques such as doc2vec, skip gram (other type of word2vec), Fast Text, or </a:t>
            </a:r>
            <a:r>
              <a:rPr lang="en-US" sz="1800" dirty="0" err="1"/>
              <a:t>GloVe</a:t>
            </a:r>
            <a:r>
              <a:rPr lang="en-US" sz="1800" dirty="0"/>
              <a:t>. </a:t>
            </a:r>
          </a:p>
          <a:p>
            <a:pPr lvl="1"/>
            <a:r>
              <a:rPr lang="en-US" sz="1800" dirty="0"/>
              <a:t>Fine-tune BERT model using news text</a:t>
            </a:r>
          </a:p>
          <a:p>
            <a:pPr lvl="1"/>
            <a:r>
              <a:rPr lang="en-US" sz="1800" dirty="0"/>
              <a:t>Validate with mode data from Snopes or other news sources.</a:t>
            </a:r>
          </a:p>
          <a:p>
            <a:pPr marL="114300" indent="0">
              <a:buNone/>
            </a:pPr>
            <a:endParaRPr lang="en-US" dirty="0"/>
          </a:p>
        </p:txBody>
      </p:sp>
      <p:sp>
        <p:nvSpPr>
          <p:cNvPr id="4" name="Slide Number Placeholder 3">
            <a:extLst>
              <a:ext uri="{FF2B5EF4-FFF2-40B4-BE49-F238E27FC236}">
                <a16:creationId xmlns:a16="http://schemas.microsoft.com/office/drawing/2014/main" id="{64B6ACA5-E22C-4FB0-9C19-39C73D485E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9147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30521"/>
            <a:ext cx="8520600" cy="630454"/>
          </a:xfrm>
        </p:spPr>
        <p:txBody>
          <a:bodyPr/>
          <a:lstStyle/>
          <a:p>
            <a:pPr lvl="0"/>
            <a:r>
              <a:rPr lang="en-US" sz="3600" b="1" dirty="0"/>
              <a:t>Background </a:t>
            </a:r>
          </a:p>
        </p:txBody>
      </p:sp>
      <p:sp>
        <p:nvSpPr>
          <p:cNvPr id="67" name="Google Shape;67;p15"/>
          <p:cNvSpPr txBox="1">
            <a:spLocks noGrp="1"/>
          </p:cNvSpPr>
          <p:nvPr>
            <p:ph type="body" idx="1"/>
          </p:nvPr>
        </p:nvSpPr>
        <p:spPr>
          <a:xfrm>
            <a:off x="311700" y="1029661"/>
            <a:ext cx="8520600" cy="3725218"/>
          </a:xfrm>
        </p:spPr>
        <p:txBody>
          <a:bodyPr/>
          <a:lstStyle/>
          <a:p>
            <a:pPr lvl="0"/>
            <a:r>
              <a:rPr lang="en-US" sz="2400" b="1" dirty="0"/>
              <a:t>Objective</a:t>
            </a:r>
            <a:r>
              <a:rPr lang="en-US" sz="2400" dirty="0"/>
              <a:t>: to identify fake and real news based on its content using machine learning techniques. </a:t>
            </a:r>
          </a:p>
          <a:p>
            <a:pPr marL="114300" lvl="0" indent="0">
              <a:buNone/>
            </a:pPr>
            <a:endParaRPr lang="en-US" sz="2400" dirty="0"/>
          </a:p>
          <a:p>
            <a:pPr lvl="0"/>
            <a:r>
              <a:rPr lang="en-US" sz="2400" b="1" dirty="0"/>
              <a:t>Significance</a:t>
            </a:r>
            <a:r>
              <a:rPr lang="en-US" sz="2400" dirty="0"/>
              <a:t>:</a:t>
            </a:r>
          </a:p>
          <a:p>
            <a:pPr lvl="1"/>
            <a:r>
              <a:rPr lang="en-US" sz="2000" dirty="0"/>
              <a:t>helps news agencies to identify fake news, to falsify it, broadcast the truth and play a role for society.  </a:t>
            </a:r>
          </a:p>
          <a:p>
            <a:pPr lvl="1"/>
            <a:r>
              <a:rPr lang="en-US" sz="2000" dirty="0"/>
              <a:t>reduce/avoid  confusion, wrong decision, misinterpretation and wrong judgment coming as a result of fake news. </a:t>
            </a:r>
          </a:p>
        </p:txBody>
      </p:sp>
      <p:sp>
        <p:nvSpPr>
          <p:cNvPr id="2" name="Slide Number Placeholder 1">
            <a:extLst>
              <a:ext uri="{FF2B5EF4-FFF2-40B4-BE49-F238E27FC236}">
                <a16:creationId xmlns:a16="http://schemas.microsoft.com/office/drawing/2014/main" id="{93DFF669-047E-4DD7-BD49-1E0437A1BE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p:txBody>
          <a:bodyPr/>
          <a:lstStyle/>
          <a:p>
            <a:pPr lvl="0"/>
            <a:r>
              <a:rPr lang="en-US" sz="3600" b="1" dirty="0"/>
              <a:t>Data Info</a:t>
            </a:r>
          </a:p>
        </p:txBody>
      </p:sp>
      <p:sp>
        <p:nvSpPr>
          <p:cNvPr id="73" name="Google Shape;73;p16"/>
          <p:cNvSpPr txBox="1">
            <a:spLocks noGrp="1"/>
          </p:cNvSpPr>
          <p:nvPr>
            <p:ph type="body" idx="1"/>
          </p:nvPr>
        </p:nvSpPr>
        <p:spPr>
          <a:xfrm>
            <a:off x="311700" y="1185003"/>
            <a:ext cx="8520600" cy="3838625"/>
          </a:xfrm>
        </p:spPr>
        <p:txBody>
          <a:bodyPr/>
          <a:lstStyle/>
          <a:p>
            <a:r>
              <a:rPr lang="en-US" sz="2000" b="1" dirty="0"/>
              <a:t>Source</a:t>
            </a:r>
            <a:r>
              <a:rPr lang="en-US" sz="2000" dirty="0"/>
              <a:t>: from Kaggle in two ‘.csv’ files; fake and true news.</a:t>
            </a:r>
          </a:p>
          <a:p>
            <a:pPr marL="114300" lvl="0" indent="0">
              <a:buNone/>
            </a:pPr>
            <a:r>
              <a:rPr lang="en-US" sz="2000" dirty="0"/>
              <a:t>	</a:t>
            </a:r>
            <a:r>
              <a:rPr lang="en-US" sz="1600" dirty="0"/>
              <a:t>(</a:t>
            </a:r>
            <a:r>
              <a:rPr lang="en-US" sz="1600" dirty="0">
                <a:hlinkClick r:id="rId3"/>
              </a:rPr>
              <a:t>https://www.kaggle.com/clmentbisaillon/fake-and-real-news-dataset</a:t>
            </a:r>
            <a:r>
              <a:rPr lang="en-US" sz="1600" dirty="0"/>
              <a:t>)</a:t>
            </a:r>
          </a:p>
          <a:p>
            <a:pPr lvl="0"/>
            <a:r>
              <a:rPr lang="en-US" sz="2000" b="1" dirty="0"/>
              <a:t>Size</a:t>
            </a:r>
            <a:r>
              <a:rPr lang="en-US" sz="2000" dirty="0"/>
              <a:t>: </a:t>
            </a:r>
          </a:p>
          <a:p>
            <a:pPr lvl="1">
              <a:lnSpc>
                <a:spcPct val="100000"/>
              </a:lnSpc>
            </a:pPr>
            <a:r>
              <a:rPr lang="en-US" sz="2000" dirty="0"/>
              <a:t>Fake news: 23,481 X 4</a:t>
            </a:r>
          </a:p>
          <a:p>
            <a:pPr lvl="1">
              <a:lnSpc>
                <a:spcPct val="100000"/>
              </a:lnSpc>
            </a:pPr>
            <a:r>
              <a:rPr lang="en-US" sz="2000" dirty="0"/>
              <a:t>True news: 21,417 X4</a:t>
            </a:r>
          </a:p>
          <a:p>
            <a:pPr lvl="0"/>
            <a:r>
              <a:rPr lang="en-US" sz="2000" b="1" dirty="0"/>
              <a:t>Columns</a:t>
            </a:r>
            <a:r>
              <a:rPr lang="en-US" sz="2000" dirty="0"/>
              <a:t>: news title, text, subject and date(at which the article was posted)</a:t>
            </a:r>
          </a:p>
          <a:p>
            <a:pPr lvl="0"/>
            <a:r>
              <a:rPr lang="en-US" sz="2000" b="1" dirty="0"/>
              <a:t>Rows</a:t>
            </a:r>
            <a:r>
              <a:rPr lang="en-US" sz="2000" dirty="0"/>
              <a:t>:  unique news articles </a:t>
            </a:r>
          </a:p>
          <a:p>
            <a:pPr lvl="0"/>
            <a:endParaRPr lang="en-US" sz="2000" dirty="0"/>
          </a:p>
        </p:txBody>
      </p:sp>
      <p:sp>
        <p:nvSpPr>
          <p:cNvPr id="2" name="Slide Number Placeholder 1">
            <a:extLst>
              <a:ext uri="{FF2B5EF4-FFF2-40B4-BE49-F238E27FC236}">
                <a16:creationId xmlns:a16="http://schemas.microsoft.com/office/drawing/2014/main" id="{03643649-DDF9-4E29-A363-F4137543E8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2" name="Title 1">
            <a:extLst>
              <a:ext uri="{FF2B5EF4-FFF2-40B4-BE49-F238E27FC236}">
                <a16:creationId xmlns:a16="http://schemas.microsoft.com/office/drawing/2014/main" id="{5B2443FD-2A27-4F9B-91AC-1483E52CCD99}"/>
              </a:ext>
            </a:extLst>
          </p:cNvPr>
          <p:cNvSpPr>
            <a:spLocks noGrp="1"/>
          </p:cNvSpPr>
          <p:nvPr>
            <p:ph type="title"/>
          </p:nvPr>
        </p:nvSpPr>
        <p:spPr>
          <a:xfrm>
            <a:off x="311700" y="332834"/>
            <a:ext cx="8520600" cy="572700"/>
          </a:xfrm>
        </p:spPr>
        <p:txBody>
          <a:bodyPr/>
          <a:lstStyle/>
          <a:p>
            <a:r>
              <a:rPr lang="en-US" sz="3600" b="1" dirty="0"/>
              <a:t>Exploratory Data Analysis </a:t>
            </a:r>
            <a:endParaRPr lang="en-US" sz="3600" dirty="0"/>
          </a:p>
        </p:txBody>
      </p:sp>
      <p:sp>
        <p:nvSpPr>
          <p:cNvPr id="3" name="Text Placeholder 2">
            <a:extLst>
              <a:ext uri="{FF2B5EF4-FFF2-40B4-BE49-F238E27FC236}">
                <a16:creationId xmlns:a16="http://schemas.microsoft.com/office/drawing/2014/main" id="{A29AC4DF-6197-4BA2-900C-65A0AD7978BF}"/>
              </a:ext>
            </a:extLst>
          </p:cNvPr>
          <p:cNvSpPr>
            <a:spLocks noGrp="1"/>
          </p:cNvSpPr>
          <p:nvPr>
            <p:ph type="body" idx="1"/>
          </p:nvPr>
        </p:nvSpPr>
        <p:spPr>
          <a:xfrm>
            <a:off x="1530524" y="1152474"/>
            <a:ext cx="7301775" cy="3719069"/>
          </a:xfrm>
        </p:spPr>
        <p:txBody>
          <a:bodyPr/>
          <a:lstStyle/>
          <a:p>
            <a:endParaRPr lang="en-US" dirty="0"/>
          </a:p>
          <a:p>
            <a:endParaRPr lang="en-US" dirty="0"/>
          </a:p>
        </p:txBody>
      </p:sp>
      <p:pic>
        <p:nvPicPr>
          <p:cNvPr id="1026" name="Picture 2">
            <a:extLst>
              <a:ext uri="{FF2B5EF4-FFF2-40B4-BE49-F238E27FC236}">
                <a16:creationId xmlns:a16="http://schemas.microsoft.com/office/drawing/2014/main" id="{259FA82B-B334-4FC9-AECD-1E5166F3A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351" y="1640240"/>
            <a:ext cx="4909698" cy="3389109"/>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67;p15">
            <a:extLst>
              <a:ext uri="{FF2B5EF4-FFF2-40B4-BE49-F238E27FC236}">
                <a16:creationId xmlns:a16="http://schemas.microsoft.com/office/drawing/2014/main" id="{202E9EB9-7571-4E09-B985-C7169D5B878E}"/>
              </a:ext>
            </a:extLst>
          </p:cNvPr>
          <p:cNvSpPr txBox="1">
            <a:spLocks/>
          </p:cNvSpPr>
          <p:nvPr/>
        </p:nvSpPr>
        <p:spPr>
          <a:xfrm>
            <a:off x="434644" y="1152474"/>
            <a:ext cx="5936700" cy="4877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None/>
            </a:pPr>
            <a:r>
              <a:rPr lang="en-US" sz="2000" dirty="0"/>
              <a:t>Frequency distribution of  fake and  true news </a:t>
            </a:r>
          </a:p>
        </p:txBody>
      </p:sp>
      <p:sp>
        <p:nvSpPr>
          <p:cNvPr id="4" name="Slide Number Placeholder 3">
            <a:extLst>
              <a:ext uri="{FF2B5EF4-FFF2-40B4-BE49-F238E27FC236}">
                <a16:creationId xmlns:a16="http://schemas.microsoft.com/office/drawing/2014/main" id="{20C96B19-6D97-461E-90D9-C64F599599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 name="Title 1">
            <a:extLst>
              <a:ext uri="{FF2B5EF4-FFF2-40B4-BE49-F238E27FC236}">
                <a16:creationId xmlns:a16="http://schemas.microsoft.com/office/drawing/2014/main" id="{17B97630-ED5C-4718-A78D-AED5C357798D}"/>
              </a:ext>
            </a:extLst>
          </p:cNvPr>
          <p:cNvSpPr>
            <a:spLocks noGrp="1"/>
          </p:cNvSpPr>
          <p:nvPr>
            <p:ph type="title"/>
          </p:nvPr>
        </p:nvSpPr>
        <p:spPr>
          <a:xfrm>
            <a:off x="381000" y="66903"/>
            <a:ext cx="8520600" cy="486002"/>
          </a:xfrm>
        </p:spPr>
        <p:txBody>
          <a:bodyPr/>
          <a:lstStyle/>
          <a:p>
            <a:r>
              <a:rPr lang="en-US" b="1" dirty="0"/>
              <a:t>Exploratory Data Analysis: </a:t>
            </a:r>
            <a:r>
              <a:rPr lang="en-US" sz="2400" b="1" dirty="0"/>
              <a:t>News subject</a:t>
            </a:r>
            <a:endParaRPr lang="en-US" sz="2400" dirty="0"/>
          </a:p>
        </p:txBody>
      </p:sp>
      <p:sp>
        <p:nvSpPr>
          <p:cNvPr id="3" name="Text Placeholder 2">
            <a:extLst>
              <a:ext uri="{FF2B5EF4-FFF2-40B4-BE49-F238E27FC236}">
                <a16:creationId xmlns:a16="http://schemas.microsoft.com/office/drawing/2014/main" id="{CBE7EA16-5938-4B8C-8C4E-9E1A10D567CF}"/>
              </a:ext>
            </a:extLst>
          </p:cNvPr>
          <p:cNvSpPr>
            <a:spLocks noGrp="1"/>
          </p:cNvSpPr>
          <p:nvPr>
            <p:ph type="body" idx="1"/>
          </p:nvPr>
        </p:nvSpPr>
        <p:spPr>
          <a:xfrm>
            <a:off x="281940" y="4369159"/>
            <a:ext cx="7071360" cy="707438"/>
          </a:xfrm>
        </p:spPr>
        <p:txBody>
          <a:bodyPr/>
          <a:lstStyle/>
          <a:p>
            <a:r>
              <a:rPr lang="en-US" dirty="0"/>
              <a:t>Fake news has six types of subjects </a:t>
            </a:r>
          </a:p>
          <a:p>
            <a:r>
              <a:rPr lang="en-US" dirty="0"/>
              <a:t>True news has two subjects of politics news and world news.</a:t>
            </a:r>
          </a:p>
        </p:txBody>
      </p:sp>
      <p:pic>
        <p:nvPicPr>
          <p:cNvPr id="2050" name="Picture 2">
            <a:extLst>
              <a:ext uri="{FF2B5EF4-FFF2-40B4-BE49-F238E27FC236}">
                <a16:creationId xmlns:a16="http://schemas.microsoft.com/office/drawing/2014/main" id="{B7EE9356-582F-4985-9EAD-318CFF92F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 y="707437"/>
            <a:ext cx="8450580" cy="398395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6FB40DA-D7FE-41C5-BA23-905E4A2379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E86F-C644-424A-8EFF-8E1CE766E8EC}"/>
              </a:ext>
            </a:extLst>
          </p:cNvPr>
          <p:cNvSpPr>
            <a:spLocks noGrp="1"/>
          </p:cNvSpPr>
          <p:nvPr>
            <p:ph type="title"/>
          </p:nvPr>
        </p:nvSpPr>
        <p:spPr>
          <a:xfrm>
            <a:off x="6493008" y="199432"/>
            <a:ext cx="2468112" cy="913088"/>
          </a:xfrm>
        </p:spPr>
        <p:txBody>
          <a:bodyPr/>
          <a:lstStyle/>
          <a:p>
            <a:r>
              <a:rPr lang="en-US" sz="2400" b="1" dirty="0"/>
              <a:t>Exploring year/month</a:t>
            </a:r>
          </a:p>
        </p:txBody>
      </p:sp>
      <p:sp>
        <p:nvSpPr>
          <p:cNvPr id="3" name="Text Placeholder 2">
            <a:extLst>
              <a:ext uri="{FF2B5EF4-FFF2-40B4-BE49-F238E27FC236}">
                <a16:creationId xmlns:a16="http://schemas.microsoft.com/office/drawing/2014/main" id="{B9E9B867-8D17-44B3-8DAA-58F386CFF829}"/>
              </a:ext>
            </a:extLst>
          </p:cNvPr>
          <p:cNvSpPr>
            <a:spLocks noGrp="1"/>
          </p:cNvSpPr>
          <p:nvPr>
            <p:ph type="body" idx="1"/>
          </p:nvPr>
        </p:nvSpPr>
        <p:spPr>
          <a:xfrm>
            <a:off x="6430560" y="1335567"/>
            <a:ext cx="2611314" cy="2259472"/>
          </a:xfrm>
        </p:spPr>
        <p:txBody>
          <a:bodyPr/>
          <a:lstStyle/>
          <a:p>
            <a:r>
              <a:rPr lang="en-US" dirty="0"/>
              <a:t>Fake:  2015 - 2018 </a:t>
            </a:r>
          </a:p>
          <a:p>
            <a:r>
              <a:rPr lang="en-US" dirty="0"/>
              <a:t>True:  2016 - 2017</a:t>
            </a:r>
          </a:p>
          <a:p>
            <a:r>
              <a:rPr lang="en-US" dirty="0"/>
              <a:t>Larger true news in Sept., Oct., Nov., and Dec.,</a:t>
            </a:r>
          </a:p>
          <a:p>
            <a:pPr marL="114300" indent="0">
              <a:buNone/>
            </a:pPr>
            <a:endParaRPr lang="en-US" dirty="0"/>
          </a:p>
        </p:txBody>
      </p:sp>
      <p:pic>
        <p:nvPicPr>
          <p:cNvPr id="3074" name="Picture 2">
            <a:extLst>
              <a:ext uri="{FF2B5EF4-FFF2-40B4-BE49-F238E27FC236}">
                <a16:creationId xmlns:a16="http://schemas.microsoft.com/office/drawing/2014/main" id="{8C14F5B3-0CCF-4B42-BB49-F8C40EB8E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53" y="334689"/>
            <a:ext cx="6064507" cy="464543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95E2D29-C532-49B7-BAC0-58524C207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08068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8484-82D8-4638-B474-B01CB76A9257}"/>
              </a:ext>
            </a:extLst>
          </p:cNvPr>
          <p:cNvSpPr>
            <a:spLocks noGrp="1"/>
          </p:cNvSpPr>
          <p:nvPr>
            <p:ph type="title"/>
          </p:nvPr>
        </p:nvSpPr>
        <p:spPr>
          <a:xfrm>
            <a:off x="447139" y="360641"/>
            <a:ext cx="7959194" cy="572700"/>
          </a:xfrm>
        </p:spPr>
        <p:txBody>
          <a:bodyPr/>
          <a:lstStyle/>
          <a:p>
            <a:r>
              <a:rPr lang="en-US" b="1" dirty="0"/>
              <a:t>Exploring patterns on the title and the text </a:t>
            </a:r>
          </a:p>
        </p:txBody>
      </p:sp>
      <p:sp>
        <p:nvSpPr>
          <p:cNvPr id="3" name="Text Placeholder 2">
            <a:extLst>
              <a:ext uri="{FF2B5EF4-FFF2-40B4-BE49-F238E27FC236}">
                <a16:creationId xmlns:a16="http://schemas.microsoft.com/office/drawing/2014/main" id="{C2622660-B4D7-4D35-944E-79A993A04576}"/>
              </a:ext>
            </a:extLst>
          </p:cNvPr>
          <p:cNvSpPr>
            <a:spLocks noGrp="1"/>
          </p:cNvSpPr>
          <p:nvPr>
            <p:ph type="body" idx="1"/>
          </p:nvPr>
        </p:nvSpPr>
        <p:spPr>
          <a:xfrm>
            <a:off x="1807680" y="1126791"/>
            <a:ext cx="6160662" cy="454535"/>
          </a:xfrm>
        </p:spPr>
        <p:txBody>
          <a:bodyPr/>
          <a:lstStyle/>
          <a:p>
            <a:pPr marL="114300" indent="0">
              <a:buNone/>
            </a:pPr>
            <a:r>
              <a:rPr lang="en-US" dirty="0"/>
              <a:t>Table : Number of news with the specified patterns</a:t>
            </a:r>
          </a:p>
        </p:txBody>
      </p:sp>
      <p:graphicFrame>
        <p:nvGraphicFramePr>
          <p:cNvPr id="4" name="Table 3">
            <a:extLst>
              <a:ext uri="{FF2B5EF4-FFF2-40B4-BE49-F238E27FC236}">
                <a16:creationId xmlns:a16="http://schemas.microsoft.com/office/drawing/2014/main" id="{478DD176-E8C1-4CEB-8649-36337F0CFB78}"/>
              </a:ext>
            </a:extLst>
          </p:cNvPr>
          <p:cNvGraphicFramePr>
            <a:graphicFrameLocks noGrp="1"/>
          </p:cNvGraphicFramePr>
          <p:nvPr>
            <p:extLst>
              <p:ext uri="{D42A27DB-BD31-4B8C-83A1-F6EECF244321}">
                <p14:modId xmlns:p14="http://schemas.microsoft.com/office/powerpoint/2010/main" val="3434334845"/>
              </p:ext>
            </p:extLst>
          </p:nvPr>
        </p:nvGraphicFramePr>
        <p:xfrm>
          <a:off x="1306424" y="1678274"/>
          <a:ext cx="6761811" cy="3104585"/>
        </p:xfrm>
        <a:graphic>
          <a:graphicData uri="http://schemas.openxmlformats.org/drawingml/2006/table">
            <a:tbl>
              <a:tblPr/>
              <a:tblGrid>
                <a:gridCol w="1617193">
                  <a:extLst>
                    <a:ext uri="{9D8B030D-6E8A-4147-A177-3AD203B41FA5}">
                      <a16:colId xmlns:a16="http://schemas.microsoft.com/office/drawing/2014/main" val="1771063886"/>
                    </a:ext>
                  </a:extLst>
                </a:gridCol>
                <a:gridCol w="1074509">
                  <a:extLst>
                    <a:ext uri="{9D8B030D-6E8A-4147-A177-3AD203B41FA5}">
                      <a16:colId xmlns:a16="http://schemas.microsoft.com/office/drawing/2014/main" val="1452843864"/>
                    </a:ext>
                  </a:extLst>
                </a:gridCol>
                <a:gridCol w="1356703">
                  <a:extLst>
                    <a:ext uri="{9D8B030D-6E8A-4147-A177-3AD203B41FA5}">
                      <a16:colId xmlns:a16="http://schemas.microsoft.com/office/drawing/2014/main" val="164396562"/>
                    </a:ext>
                  </a:extLst>
                </a:gridCol>
                <a:gridCol w="1356703">
                  <a:extLst>
                    <a:ext uri="{9D8B030D-6E8A-4147-A177-3AD203B41FA5}">
                      <a16:colId xmlns:a16="http://schemas.microsoft.com/office/drawing/2014/main" val="3205129309"/>
                    </a:ext>
                  </a:extLst>
                </a:gridCol>
                <a:gridCol w="1356703">
                  <a:extLst>
                    <a:ext uri="{9D8B030D-6E8A-4147-A177-3AD203B41FA5}">
                      <a16:colId xmlns:a16="http://schemas.microsoft.com/office/drawing/2014/main" val="4046571691"/>
                    </a:ext>
                  </a:extLst>
                </a:gridCol>
              </a:tblGrid>
              <a:tr h="340711">
                <a:tc rowSpan="2">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 </a:t>
                      </a:r>
                      <a:endParaRPr lang="en-US" dirty="0">
                        <a:effectLst/>
                      </a:endParaRPr>
                    </a:p>
                    <a:p>
                      <a:pPr rtl="0" fontAlgn="t">
                        <a:spcBef>
                          <a:spcPts val="0"/>
                        </a:spcBef>
                        <a:spcAft>
                          <a:spcPts val="0"/>
                        </a:spcAft>
                      </a:pPr>
                      <a:r>
                        <a:rPr lang="en-US" sz="1100" b="1" i="0" u="none" strike="noStrike" dirty="0">
                          <a:solidFill>
                            <a:srgbClr val="000000"/>
                          </a:solidFill>
                          <a:effectLst/>
                          <a:latin typeface="Arial" panose="020B0604020202020204" pitchFamily="34" charset="0"/>
                        </a:rPr>
                        <a:t>Pattern</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0" fontAlgn="t">
                        <a:spcBef>
                          <a:spcPts val="0"/>
                        </a:spcBef>
                        <a:spcAft>
                          <a:spcPts val="0"/>
                        </a:spcAft>
                      </a:pPr>
                      <a:r>
                        <a:rPr lang="en-US" sz="1100" b="1" i="0" u="none" strike="noStrike" dirty="0">
                          <a:solidFill>
                            <a:srgbClr val="000000"/>
                          </a:solidFill>
                          <a:effectLst/>
                          <a:latin typeface="Arial" panose="020B0604020202020204" pitchFamily="34" charset="0"/>
                        </a:rPr>
                        <a:t>Fake news</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True news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053310395"/>
                  </a:ext>
                </a:extLst>
              </a:tr>
              <a:tr h="340711">
                <a:tc vMerge="1">
                  <a:txBody>
                    <a:bodyPr/>
                    <a:lstStyle/>
                    <a:p>
                      <a:endParaRPr lang="en-US"/>
                    </a:p>
                  </a:txBody>
                  <a:tcPr/>
                </a:tc>
                <a:tc>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Title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Text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1" i="0" u="none" strike="noStrike" dirty="0">
                          <a:solidFill>
                            <a:srgbClr val="000000"/>
                          </a:solidFill>
                          <a:effectLst/>
                          <a:latin typeface="Arial" panose="020B0604020202020204" pitchFamily="34" charset="0"/>
                        </a:rPr>
                        <a:t>Title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Text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6723245"/>
                  </a:ext>
                </a:extLst>
              </a:tr>
              <a:tr h="525753">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Emoji</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ja-JP" sz="1100" b="0" i="0" u="none" strike="noStrike">
                          <a:solidFill>
                            <a:srgbClr val="000000"/>
                          </a:solidFill>
                          <a:effectLst/>
                          <a:latin typeface="Arial" panose="020B0604020202020204" pitchFamily="34" charset="0"/>
                        </a:rPr>
                        <a:t>3(</a:t>
                      </a:r>
                      <a:r>
                        <a:rPr lang="ja-JP" altLang="en-US" sz="1050" b="0" i="0" u="none" strike="noStrike">
                          <a:solidFill>
                            <a:srgbClr val="000000"/>
                          </a:solidFill>
                          <a:effectLst/>
                          <a:latin typeface="Arial" panose="020B0604020202020204" pitchFamily="34" charset="0"/>
                        </a:rPr>
                        <a:t>➡️</a:t>
                      </a:r>
                      <a:r>
                        <a:rPr lang="en-US" altLang="ja-JP" sz="1050" b="0" i="0" u="none" strike="noStrike">
                          <a:solidFill>
                            <a:srgbClr val="000000"/>
                          </a:solidFill>
                          <a:effectLst/>
                          <a:latin typeface="Arial" panose="020B0604020202020204" pitchFamily="34" charset="0"/>
                        </a:rPr>
                        <a:t>, ☑️, '</a:t>
                      </a:r>
                      <a:r>
                        <a:rPr lang="ja-JP" altLang="en-US" sz="1050" b="0" i="0" u="none" strike="noStrike">
                          <a:solidFill>
                            <a:srgbClr val="000000"/>
                          </a:solidFill>
                          <a:effectLst/>
                          <a:latin typeface="Arial" panose="020B0604020202020204" pitchFamily="34" charset="0"/>
                        </a:rPr>
                        <a:t>ツ</a:t>
                      </a:r>
                      <a:r>
                        <a:rPr lang="en-US" altLang="ja-JP" sz="1050" b="0" i="0" u="none" strike="noStrike">
                          <a:solidFill>
                            <a:srgbClr val="000000"/>
                          </a:solidFill>
                          <a:effectLst/>
                          <a:latin typeface="Arial" panose="020B0604020202020204" pitchFamily="34" charset="0"/>
                        </a:rPr>
                        <a:t>')</a:t>
                      </a:r>
                      <a:endParaRPr lang="ja-JP"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5030824"/>
                  </a:ext>
                </a:extLst>
              </a:tr>
              <a:tr h="340711">
                <a:tc>
                  <a:txBody>
                    <a:bodyPr/>
                    <a:lstStyle/>
                    <a:p>
                      <a:pPr rtl="0" fontAlgn="t">
                        <a:spcBef>
                          <a:spcPts val="0"/>
                        </a:spcBef>
                        <a:spcAft>
                          <a:spcPts val="0"/>
                        </a:spcAft>
                      </a:pPr>
                      <a:r>
                        <a:rPr lang="en-US" sz="1100" b="0" i="0" u="none" strike="noStrike" dirty="0" err="1">
                          <a:solidFill>
                            <a:srgbClr val="000000"/>
                          </a:solidFill>
                          <a:effectLst/>
                          <a:latin typeface="Arial" panose="020B0604020202020204" pitchFamily="34" charset="0"/>
                        </a:rPr>
                        <a:t>Url</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000000"/>
                          </a:solidFill>
                          <a:effectLst/>
                          <a:latin typeface="Arial" panose="020B0604020202020204" pitchFamily="34" charset="0"/>
                        </a:rPr>
                        <a:t>3356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41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0901526"/>
                  </a:ext>
                </a:extLst>
              </a:tr>
              <a:tr h="340711">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Tag((#,@,&amp;)</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dirty="0">
                          <a:solidFill>
                            <a:srgbClr val="000000"/>
                          </a:solidFill>
                          <a:effectLst/>
                          <a:latin typeface="Arial" panose="020B0604020202020204" pitchFamily="34" charset="0"/>
                        </a:rPr>
                        <a:t>862</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dirty="0">
                          <a:solidFill>
                            <a:srgbClr val="000000"/>
                          </a:solidFill>
                          <a:effectLst/>
                          <a:latin typeface="Arial" panose="020B0604020202020204" pitchFamily="34" charset="0"/>
                        </a:rPr>
                        <a:t>7682</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25</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000000"/>
                          </a:solidFill>
                          <a:effectLst/>
                          <a:latin typeface="Arial" panose="020B0604020202020204" pitchFamily="34" charset="0"/>
                        </a:rPr>
                        <a:t>1171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971384"/>
                  </a:ext>
                </a:extLst>
              </a:tr>
              <a:tr h="340711">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Html</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79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3977842"/>
                  </a:ext>
                </a:extLst>
              </a:tr>
              <a:tr h="534566">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Empty (no text)</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626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14581"/>
                  </a:ext>
                </a:extLst>
              </a:tr>
              <a:tr h="340711">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Digit </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dirty="0">
                          <a:solidFill>
                            <a:srgbClr val="000000"/>
                          </a:solidFill>
                          <a:effectLst/>
                          <a:latin typeface="Arial" panose="020B0604020202020204" pitchFamily="34" charset="0"/>
                        </a:rPr>
                        <a:t>3008</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000000"/>
                          </a:solidFill>
                          <a:effectLst/>
                          <a:latin typeface="Arial" panose="020B0604020202020204" pitchFamily="34" charset="0"/>
                        </a:rPr>
                        <a:t>18945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000000"/>
                          </a:solidFill>
                          <a:effectLst/>
                          <a:latin typeface="Arial" panose="020B0604020202020204" pitchFamily="34" charset="0"/>
                        </a:rPr>
                        <a:t>1799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dirty="0">
                          <a:solidFill>
                            <a:srgbClr val="000000"/>
                          </a:solidFill>
                          <a:effectLst/>
                          <a:latin typeface="Arial" panose="020B0604020202020204" pitchFamily="34" charset="0"/>
                        </a:rPr>
                        <a:t>17309</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6679520"/>
                  </a:ext>
                </a:extLst>
              </a:tr>
            </a:tbl>
          </a:graphicData>
        </a:graphic>
      </p:graphicFrame>
      <p:sp>
        <p:nvSpPr>
          <p:cNvPr id="5" name="Slide Number Placeholder 4">
            <a:extLst>
              <a:ext uri="{FF2B5EF4-FFF2-40B4-BE49-F238E27FC236}">
                <a16:creationId xmlns:a16="http://schemas.microsoft.com/office/drawing/2014/main" id="{5304DD8F-36CF-41FC-A818-ECBF5154FD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03233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2E210-2925-48E3-8056-4DC1B38B0B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
        <p:nvSpPr>
          <p:cNvPr id="5" name="Rectangle: Rounded Corners 4">
            <a:extLst>
              <a:ext uri="{FF2B5EF4-FFF2-40B4-BE49-F238E27FC236}">
                <a16:creationId xmlns:a16="http://schemas.microsoft.com/office/drawing/2014/main" id="{64F39D31-D91F-453F-A400-E42D093A6BE6}"/>
              </a:ext>
            </a:extLst>
          </p:cNvPr>
          <p:cNvSpPr/>
          <p:nvPr/>
        </p:nvSpPr>
        <p:spPr>
          <a:xfrm>
            <a:off x="3122531" y="200741"/>
            <a:ext cx="1198313" cy="24964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Fake data</a:t>
            </a:r>
          </a:p>
        </p:txBody>
      </p:sp>
      <p:sp>
        <p:nvSpPr>
          <p:cNvPr id="6" name="Rectangle: Rounded Corners 5">
            <a:extLst>
              <a:ext uri="{FF2B5EF4-FFF2-40B4-BE49-F238E27FC236}">
                <a16:creationId xmlns:a16="http://schemas.microsoft.com/office/drawing/2014/main" id="{C7A15189-A09A-4AC3-B909-4EC3CD376F1F}"/>
              </a:ext>
            </a:extLst>
          </p:cNvPr>
          <p:cNvSpPr/>
          <p:nvPr/>
        </p:nvSpPr>
        <p:spPr>
          <a:xfrm>
            <a:off x="3379293" y="770451"/>
            <a:ext cx="2404457" cy="24964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Label &amp; concatenate</a:t>
            </a:r>
          </a:p>
        </p:txBody>
      </p:sp>
      <p:sp>
        <p:nvSpPr>
          <p:cNvPr id="7" name="Text Placeholder 5">
            <a:extLst>
              <a:ext uri="{FF2B5EF4-FFF2-40B4-BE49-F238E27FC236}">
                <a16:creationId xmlns:a16="http://schemas.microsoft.com/office/drawing/2014/main" id="{5CF29880-CD84-472D-A59C-CE1963B9F413}"/>
              </a:ext>
            </a:extLst>
          </p:cNvPr>
          <p:cNvSpPr txBox="1">
            <a:spLocks/>
          </p:cNvSpPr>
          <p:nvPr/>
        </p:nvSpPr>
        <p:spPr>
          <a:xfrm>
            <a:off x="4673176" y="200740"/>
            <a:ext cx="1347124" cy="249645"/>
          </a:xfrm>
          <a:prstGeom prst="roundRect">
            <a:avLst/>
          </a:prstGeom>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rtlCol="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mn-lt"/>
                <a:ea typeface="+mn-ea"/>
                <a:cs typeface="+mn-cs"/>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mn-lt"/>
                <a:ea typeface="+mn-ea"/>
                <a:cs typeface="+mn-cs"/>
                <a:sym typeface="Arial"/>
              </a:defRPr>
            </a:lvl9pPr>
          </a:lstStyle>
          <a:p>
            <a:pPr marL="114300" indent="0">
              <a:buFont typeface="Arial"/>
              <a:buNone/>
            </a:pPr>
            <a:r>
              <a:rPr lang="en-US" sz="1400" dirty="0">
                <a:solidFill>
                  <a:schemeClr val="tx1"/>
                </a:solidFill>
              </a:rPr>
              <a:t>True data</a:t>
            </a:r>
          </a:p>
        </p:txBody>
      </p:sp>
      <p:cxnSp>
        <p:nvCxnSpPr>
          <p:cNvPr id="8" name="Connector: Elbow 7">
            <a:extLst>
              <a:ext uri="{FF2B5EF4-FFF2-40B4-BE49-F238E27FC236}">
                <a16:creationId xmlns:a16="http://schemas.microsoft.com/office/drawing/2014/main" id="{C5C5C245-B682-4A87-A21E-840E552A2137}"/>
              </a:ext>
            </a:extLst>
          </p:cNvPr>
          <p:cNvCxnSpPr>
            <a:cxnSpLocks/>
            <a:stCxn id="5" idx="2"/>
            <a:endCxn id="6" idx="0"/>
          </p:cNvCxnSpPr>
          <p:nvPr/>
        </p:nvCxnSpPr>
        <p:spPr>
          <a:xfrm rot="16200000" flipH="1">
            <a:off x="3991573" y="180501"/>
            <a:ext cx="320065" cy="85983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A5042CA6-08E7-45CE-A11C-0B11A1A67E24}"/>
              </a:ext>
            </a:extLst>
          </p:cNvPr>
          <p:cNvCxnSpPr>
            <a:cxnSpLocks/>
            <a:stCxn id="7" idx="2"/>
            <a:endCxn id="6" idx="0"/>
          </p:cNvCxnSpPr>
          <p:nvPr/>
        </p:nvCxnSpPr>
        <p:spPr>
          <a:xfrm rot="5400000">
            <a:off x="4804097" y="227810"/>
            <a:ext cx="320066" cy="76521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1B755C13-F07D-4035-B1CE-9BE676C7265F}"/>
              </a:ext>
            </a:extLst>
          </p:cNvPr>
          <p:cNvSpPr/>
          <p:nvPr/>
        </p:nvSpPr>
        <p:spPr>
          <a:xfrm>
            <a:off x="1578506" y="2023370"/>
            <a:ext cx="1915312" cy="576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To model  using word count and </a:t>
            </a:r>
            <a:r>
              <a:rPr lang="en-US" dirty="0" err="1"/>
              <a:t>tfidf</a:t>
            </a:r>
            <a:r>
              <a:rPr lang="en-US" dirty="0"/>
              <a:t> </a:t>
            </a:r>
          </a:p>
        </p:txBody>
      </p:sp>
      <p:sp>
        <p:nvSpPr>
          <p:cNvPr id="11" name="Rectangle: Rounded Corners 10">
            <a:extLst>
              <a:ext uri="{FF2B5EF4-FFF2-40B4-BE49-F238E27FC236}">
                <a16:creationId xmlns:a16="http://schemas.microsoft.com/office/drawing/2014/main" id="{0C1A7E9D-62D4-4852-AF24-34EA4DB28202}"/>
              </a:ext>
            </a:extLst>
          </p:cNvPr>
          <p:cNvSpPr/>
          <p:nvPr/>
        </p:nvSpPr>
        <p:spPr>
          <a:xfrm>
            <a:off x="2451853" y="1211425"/>
            <a:ext cx="4259340" cy="48240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Remove patterns(emoji, html, </a:t>
            </a:r>
            <a:r>
              <a:rPr lang="en-US" dirty="0" err="1"/>
              <a:t>url</a:t>
            </a:r>
            <a:r>
              <a:rPr lang="en-US" dirty="0"/>
              <a:t>, punctuations, numbers) &amp; </a:t>
            </a:r>
            <a:r>
              <a:rPr lang="en-US" dirty="0" err="1"/>
              <a:t>stopwords</a:t>
            </a:r>
            <a:endParaRPr lang="en-US" dirty="0"/>
          </a:p>
        </p:txBody>
      </p:sp>
      <p:sp>
        <p:nvSpPr>
          <p:cNvPr id="12" name="Rectangle: Rounded Corners 11">
            <a:extLst>
              <a:ext uri="{FF2B5EF4-FFF2-40B4-BE49-F238E27FC236}">
                <a16:creationId xmlns:a16="http://schemas.microsoft.com/office/drawing/2014/main" id="{5AF8D76A-7A68-4906-ADD5-8E4D15AD3AD7}"/>
              </a:ext>
            </a:extLst>
          </p:cNvPr>
          <p:cNvSpPr/>
          <p:nvPr/>
        </p:nvSpPr>
        <p:spPr>
          <a:xfrm>
            <a:off x="4157674" y="1918262"/>
            <a:ext cx="1690241" cy="41305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Tokenization &amp; phrase detection  </a:t>
            </a:r>
          </a:p>
        </p:txBody>
      </p:sp>
      <p:sp>
        <p:nvSpPr>
          <p:cNvPr id="13" name="Rectangle: Rounded Corners 12">
            <a:extLst>
              <a:ext uri="{FF2B5EF4-FFF2-40B4-BE49-F238E27FC236}">
                <a16:creationId xmlns:a16="http://schemas.microsoft.com/office/drawing/2014/main" id="{9494B1EF-1543-4D31-9AE6-5127C68F920B}"/>
              </a:ext>
            </a:extLst>
          </p:cNvPr>
          <p:cNvSpPr/>
          <p:nvPr/>
        </p:nvSpPr>
        <p:spPr>
          <a:xfrm>
            <a:off x="3974939" y="2488451"/>
            <a:ext cx="2045361" cy="40256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Word embedding(word2vec)</a:t>
            </a:r>
          </a:p>
        </p:txBody>
      </p:sp>
      <p:sp>
        <p:nvSpPr>
          <p:cNvPr id="14" name="Rectangle: Rounded Corners 13">
            <a:extLst>
              <a:ext uri="{FF2B5EF4-FFF2-40B4-BE49-F238E27FC236}">
                <a16:creationId xmlns:a16="http://schemas.microsoft.com/office/drawing/2014/main" id="{C03A4D47-A2DB-4CB8-9EF6-BE2453B285ED}"/>
              </a:ext>
            </a:extLst>
          </p:cNvPr>
          <p:cNvSpPr/>
          <p:nvPr/>
        </p:nvSpPr>
        <p:spPr>
          <a:xfrm>
            <a:off x="3899445" y="3053605"/>
            <a:ext cx="2196347" cy="3694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Arial" panose="020B0604020202020204" pitchFamily="34" charset="0"/>
              </a:rPr>
              <a:t>Compute mean vectors for each news</a:t>
            </a:r>
            <a:endParaRPr lang="en-US" dirty="0"/>
          </a:p>
        </p:txBody>
      </p:sp>
      <p:sp>
        <p:nvSpPr>
          <p:cNvPr id="15" name="Rectangle: Rounded Corners 14">
            <a:extLst>
              <a:ext uri="{FF2B5EF4-FFF2-40B4-BE49-F238E27FC236}">
                <a16:creationId xmlns:a16="http://schemas.microsoft.com/office/drawing/2014/main" id="{200D9CD8-7F48-473F-AEB1-F19BD423B2CF}"/>
              </a:ext>
            </a:extLst>
          </p:cNvPr>
          <p:cNvSpPr/>
          <p:nvPr/>
        </p:nvSpPr>
        <p:spPr>
          <a:xfrm>
            <a:off x="3950923" y="3655180"/>
            <a:ext cx="1306099" cy="24761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Training data </a:t>
            </a:r>
          </a:p>
        </p:txBody>
      </p:sp>
      <p:cxnSp>
        <p:nvCxnSpPr>
          <p:cNvPr id="16" name="Connector: Elbow 15">
            <a:extLst>
              <a:ext uri="{FF2B5EF4-FFF2-40B4-BE49-F238E27FC236}">
                <a16:creationId xmlns:a16="http://schemas.microsoft.com/office/drawing/2014/main" id="{92050188-1500-4D95-A36D-35F5D498338A}"/>
              </a:ext>
            </a:extLst>
          </p:cNvPr>
          <p:cNvCxnSpPr>
            <a:cxnSpLocks/>
            <a:stCxn id="11" idx="2"/>
            <a:endCxn id="12" idx="0"/>
          </p:cNvCxnSpPr>
          <p:nvPr/>
        </p:nvCxnSpPr>
        <p:spPr>
          <a:xfrm rot="16200000" flipH="1">
            <a:off x="4679942" y="1595408"/>
            <a:ext cx="224435" cy="4212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676F291B-6EE4-42C9-92BA-DEE8E4ABD75F}"/>
              </a:ext>
            </a:extLst>
          </p:cNvPr>
          <p:cNvCxnSpPr>
            <a:cxnSpLocks/>
            <a:stCxn id="11" idx="2"/>
            <a:endCxn id="10" idx="0"/>
          </p:cNvCxnSpPr>
          <p:nvPr/>
        </p:nvCxnSpPr>
        <p:spPr>
          <a:xfrm rot="5400000">
            <a:off x="3394072" y="835918"/>
            <a:ext cx="329543" cy="2045361"/>
          </a:xfrm>
          <a:prstGeom prst="bentConnector3">
            <a:avLst>
              <a:gd name="adj1" fmla="val 34726"/>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AC7DCC3C-3272-42FF-9344-B5E00679C3B1}"/>
              </a:ext>
            </a:extLst>
          </p:cNvPr>
          <p:cNvCxnSpPr>
            <a:cxnSpLocks/>
            <a:stCxn id="12" idx="2"/>
            <a:endCxn id="13" idx="0"/>
          </p:cNvCxnSpPr>
          <p:nvPr/>
        </p:nvCxnSpPr>
        <p:spPr>
          <a:xfrm rot="5400000">
            <a:off x="4921641" y="2407296"/>
            <a:ext cx="157135" cy="517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6E685043-64D9-4949-B4AE-509B6B7FC00A}"/>
              </a:ext>
            </a:extLst>
          </p:cNvPr>
          <p:cNvCxnSpPr>
            <a:cxnSpLocks/>
            <a:stCxn id="13" idx="2"/>
            <a:endCxn id="14" idx="0"/>
          </p:cNvCxnSpPr>
          <p:nvPr/>
        </p:nvCxnSpPr>
        <p:spPr>
          <a:xfrm rot="5400000">
            <a:off x="4916328" y="2972312"/>
            <a:ext cx="162585" cy="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775F26D2-7604-46ED-ADC4-685FE3220BB7}"/>
              </a:ext>
            </a:extLst>
          </p:cNvPr>
          <p:cNvCxnSpPr>
            <a:cxnSpLocks/>
            <a:stCxn id="14" idx="2"/>
            <a:endCxn id="15" idx="0"/>
          </p:cNvCxnSpPr>
          <p:nvPr/>
        </p:nvCxnSpPr>
        <p:spPr>
          <a:xfrm rot="5400000">
            <a:off x="4684758" y="3342318"/>
            <a:ext cx="232077" cy="39364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6A7C6667-E036-4757-A2B9-C19316BB8125}"/>
              </a:ext>
            </a:extLst>
          </p:cNvPr>
          <p:cNvCxnSpPr>
            <a:cxnSpLocks/>
            <a:stCxn id="6" idx="2"/>
            <a:endCxn id="11" idx="0"/>
          </p:cNvCxnSpPr>
          <p:nvPr/>
        </p:nvCxnSpPr>
        <p:spPr>
          <a:xfrm rot="16200000" flipH="1">
            <a:off x="4485858" y="1115759"/>
            <a:ext cx="191329"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87C81FB3-B5CD-439B-8A6A-11A92F8AE8AB}"/>
              </a:ext>
            </a:extLst>
          </p:cNvPr>
          <p:cNvSpPr/>
          <p:nvPr/>
        </p:nvSpPr>
        <p:spPr>
          <a:xfrm>
            <a:off x="3302635" y="4222814"/>
            <a:ext cx="1278886" cy="256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Modeling </a:t>
            </a:r>
          </a:p>
        </p:txBody>
      </p:sp>
      <p:sp>
        <p:nvSpPr>
          <p:cNvPr id="23" name="Rectangle: Rounded Corners 22">
            <a:extLst>
              <a:ext uri="{FF2B5EF4-FFF2-40B4-BE49-F238E27FC236}">
                <a16:creationId xmlns:a16="http://schemas.microsoft.com/office/drawing/2014/main" id="{1834AEF7-F917-4AEB-8B9C-00134D194CE8}"/>
              </a:ext>
            </a:extLst>
          </p:cNvPr>
          <p:cNvSpPr/>
          <p:nvPr/>
        </p:nvSpPr>
        <p:spPr>
          <a:xfrm>
            <a:off x="5402660" y="3665711"/>
            <a:ext cx="1002627" cy="22101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Test data</a:t>
            </a:r>
          </a:p>
        </p:txBody>
      </p:sp>
      <p:sp>
        <p:nvSpPr>
          <p:cNvPr id="24" name="Rectangle: Rounded Corners 23">
            <a:extLst>
              <a:ext uri="{FF2B5EF4-FFF2-40B4-BE49-F238E27FC236}">
                <a16:creationId xmlns:a16="http://schemas.microsoft.com/office/drawing/2014/main" id="{42A5B7EA-2B7D-4225-A0D1-54D66B50716C}"/>
              </a:ext>
            </a:extLst>
          </p:cNvPr>
          <p:cNvSpPr/>
          <p:nvPr/>
        </p:nvSpPr>
        <p:spPr>
          <a:xfrm>
            <a:off x="1208083" y="3634479"/>
            <a:ext cx="1033358" cy="22579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Test data </a:t>
            </a:r>
          </a:p>
        </p:txBody>
      </p:sp>
      <p:sp>
        <p:nvSpPr>
          <p:cNvPr id="25" name="Rectangle: Rounded Corners 24">
            <a:extLst>
              <a:ext uri="{FF2B5EF4-FFF2-40B4-BE49-F238E27FC236}">
                <a16:creationId xmlns:a16="http://schemas.microsoft.com/office/drawing/2014/main" id="{F5C30808-58F0-456B-BB5F-F375952838D6}"/>
              </a:ext>
            </a:extLst>
          </p:cNvPr>
          <p:cNvSpPr/>
          <p:nvPr/>
        </p:nvSpPr>
        <p:spPr>
          <a:xfrm>
            <a:off x="2430239" y="3642033"/>
            <a:ext cx="1355772" cy="21824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Training data </a:t>
            </a:r>
          </a:p>
        </p:txBody>
      </p:sp>
      <p:sp>
        <p:nvSpPr>
          <p:cNvPr id="26" name="Rectangle: Rounded Corners 25">
            <a:extLst>
              <a:ext uri="{FF2B5EF4-FFF2-40B4-BE49-F238E27FC236}">
                <a16:creationId xmlns:a16="http://schemas.microsoft.com/office/drawing/2014/main" id="{BCFA1A08-3376-49C0-8365-9ABE26140807}"/>
              </a:ext>
            </a:extLst>
          </p:cNvPr>
          <p:cNvSpPr/>
          <p:nvPr/>
        </p:nvSpPr>
        <p:spPr>
          <a:xfrm>
            <a:off x="3117027" y="4656430"/>
            <a:ext cx="1640827" cy="22579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Validation   </a:t>
            </a:r>
          </a:p>
        </p:txBody>
      </p:sp>
      <p:cxnSp>
        <p:nvCxnSpPr>
          <p:cNvPr id="27" name="Connector: Elbow 26">
            <a:extLst>
              <a:ext uri="{FF2B5EF4-FFF2-40B4-BE49-F238E27FC236}">
                <a16:creationId xmlns:a16="http://schemas.microsoft.com/office/drawing/2014/main" id="{44092859-F084-4F2C-8545-BBE75260F5F5}"/>
              </a:ext>
            </a:extLst>
          </p:cNvPr>
          <p:cNvCxnSpPr>
            <a:cxnSpLocks/>
            <a:stCxn id="14" idx="2"/>
            <a:endCxn id="23" idx="0"/>
          </p:cNvCxnSpPr>
          <p:nvPr/>
        </p:nvCxnSpPr>
        <p:spPr>
          <a:xfrm rot="16200000" flipH="1">
            <a:off x="5329492" y="3091229"/>
            <a:ext cx="242608" cy="90635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4EFABED0-1A88-4F70-9244-4411C33CF3E0}"/>
              </a:ext>
            </a:extLst>
          </p:cNvPr>
          <p:cNvCxnSpPr>
            <a:cxnSpLocks/>
            <a:stCxn id="10" idx="2"/>
            <a:endCxn id="24" idx="0"/>
          </p:cNvCxnSpPr>
          <p:nvPr/>
        </p:nvCxnSpPr>
        <p:spPr>
          <a:xfrm rot="5400000">
            <a:off x="1613341" y="2711657"/>
            <a:ext cx="1034243" cy="811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D1D88EE3-F83F-4A74-947F-D1B1843551CD}"/>
              </a:ext>
            </a:extLst>
          </p:cNvPr>
          <p:cNvCxnSpPr>
            <a:cxnSpLocks/>
            <a:stCxn id="10" idx="2"/>
            <a:endCxn id="25" idx="0"/>
          </p:cNvCxnSpPr>
          <p:nvPr/>
        </p:nvCxnSpPr>
        <p:spPr>
          <a:xfrm rot="16200000" flipH="1">
            <a:off x="2301245" y="2835152"/>
            <a:ext cx="1041797" cy="57196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8521F1AD-310F-47A5-B878-246B91E3C17A}"/>
              </a:ext>
            </a:extLst>
          </p:cNvPr>
          <p:cNvCxnSpPr>
            <a:cxnSpLocks/>
            <a:stCxn id="25" idx="2"/>
            <a:endCxn id="22" idx="0"/>
          </p:cNvCxnSpPr>
          <p:nvPr/>
        </p:nvCxnSpPr>
        <p:spPr>
          <a:xfrm rot="16200000" flipH="1">
            <a:off x="3343832" y="3624568"/>
            <a:ext cx="362538" cy="83395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C5E746FF-404D-4085-9987-7AE9EC98269C}"/>
              </a:ext>
            </a:extLst>
          </p:cNvPr>
          <p:cNvCxnSpPr>
            <a:cxnSpLocks/>
            <a:stCxn id="15" idx="2"/>
            <a:endCxn id="22" idx="0"/>
          </p:cNvCxnSpPr>
          <p:nvPr/>
        </p:nvCxnSpPr>
        <p:spPr>
          <a:xfrm rot="5400000">
            <a:off x="4113018" y="3731858"/>
            <a:ext cx="320017" cy="661895"/>
          </a:xfrm>
          <a:prstGeom prst="bentConnector3">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D51E4635-90A4-4BAE-88B9-BFE513243F57}"/>
              </a:ext>
            </a:extLst>
          </p:cNvPr>
          <p:cNvCxnSpPr>
            <a:cxnSpLocks/>
            <a:stCxn id="22" idx="2"/>
            <a:endCxn id="26" idx="0"/>
          </p:cNvCxnSpPr>
          <p:nvPr/>
        </p:nvCxnSpPr>
        <p:spPr>
          <a:xfrm rot="5400000">
            <a:off x="3851334" y="4565686"/>
            <a:ext cx="176852" cy="463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6F64BD4C-64C3-4065-B202-595D5EEEC6B0}"/>
              </a:ext>
            </a:extLst>
          </p:cNvPr>
          <p:cNvCxnSpPr>
            <a:cxnSpLocks/>
            <a:stCxn id="23" idx="2"/>
            <a:endCxn id="26" idx="3"/>
          </p:cNvCxnSpPr>
          <p:nvPr/>
        </p:nvCxnSpPr>
        <p:spPr>
          <a:xfrm rot="5400000">
            <a:off x="4889615" y="3754968"/>
            <a:ext cx="882599" cy="114612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or: Elbow 33">
            <a:extLst>
              <a:ext uri="{FF2B5EF4-FFF2-40B4-BE49-F238E27FC236}">
                <a16:creationId xmlns:a16="http://schemas.microsoft.com/office/drawing/2014/main" id="{C83B3056-47CE-421E-8B13-76D42BEECA27}"/>
              </a:ext>
            </a:extLst>
          </p:cNvPr>
          <p:cNvCxnSpPr>
            <a:cxnSpLocks/>
          </p:cNvCxnSpPr>
          <p:nvPr/>
        </p:nvCxnSpPr>
        <p:spPr>
          <a:xfrm rot="16200000" flipH="1">
            <a:off x="1930949" y="3654089"/>
            <a:ext cx="941896" cy="135426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B082281A-9F31-4D5B-AFAF-8A9AFD31C998}"/>
              </a:ext>
            </a:extLst>
          </p:cNvPr>
          <p:cNvCxnSpPr>
            <a:cxnSpLocks/>
          </p:cNvCxnSpPr>
          <p:nvPr/>
        </p:nvCxnSpPr>
        <p:spPr>
          <a:xfrm flipV="1">
            <a:off x="615492" y="593170"/>
            <a:ext cx="6053870" cy="394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86790C70-836E-45D1-A488-C7F852754F5B}"/>
              </a:ext>
            </a:extLst>
          </p:cNvPr>
          <p:cNvCxnSpPr>
            <a:cxnSpLocks/>
          </p:cNvCxnSpPr>
          <p:nvPr/>
        </p:nvCxnSpPr>
        <p:spPr>
          <a:xfrm flipV="1">
            <a:off x="269210" y="3983390"/>
            <a:ext cx="8052098" cy="297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Rectangle 36">
            <a:extLst>
              <a:ext uri="{FF2B5EF4-FFF2-40B4-BE49-F238E27FC236}">
                <a16:creationId xmlns:a16="http://schemas.microsoft.com/office/drawing/2014/main" id="{38BB9CAA-9BC5-482C-B327-D54CB20F7281}"/>
              </a:ext>
            </a:extLst>
          </p:cNvPr>
          <p:cNvSpPr/>
          <p:nvPr/>
        </p:nvSpPr>
        <p:spPr>
          <a:xfrm>
            <a:off x="548641" y="244478"/>
            <a:ext cx="1082807" cy="34264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rgbClr val="C00000"/>
                </a:solidFill>
              </a:rPr>
              <a:t>Input data </a:t>
            </a:r>
          </a:p>
        </p:txBody>
      </p:sp>
      <p:sp>
        <p:nvSpPr>
          <p:cNvPr id="38" name="Rectangle: Rounded Corners 37">
            <a:extLst>
              <a:ext uri="{FF2B5EF4-FFF2-40B4-BE49-F238E27FC236}">
                <a16:creationId xmlns:a16="http://schemas.microsoft.com/office/drawing/2014/main" id="{432392CF-CE47-4F01-B234-21524820D2F0}"/>
              </a:ext>
            </a:extLst>
          </p:cNvPr>
          <p:cNvSpPr/>
          <p:nvPr/>
        </p:nvSpPr>
        <p:spPr>
          <a:xfrm rot="16200000">
            <a:off x="-723635" y="2235991"/>
            <a:ext cx="2757195" cy="418035"/>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C00000"/>
                </a:solidFill>
              </a:rPr>
              <a:t>Data cleaning and preparation </a:t>
            </a:r>
          </a:p>
        </p:txBody>
      </p:sp>
      <p:sp>
        <p:nvSpPr>
          <p:cNvPr id="39" name="Rectangle 38">
            <a:extLst>
              <a:ext uri="{FF2B5EF4-FFF2-40B4-BE49-F238E27FC236}">
                <a16:creationId xmlns:a16="http://schemas.microsoft.com/office/drawing/2014/main" id="{920097BF-AABD-46DD-8701-4D7727F62192}"/>
              </a:ext>
            </a:extLst>
          </p:cNvPr>
          <p:cNvSpPr/>
          <p:nvPr/>
        </p:nvSpPr>
        <p:spPr>
          <a:xfrm>
            <a:off x="67112" y="4331914"/>
            <a:ext cx="1310112" cy="34264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rgbClr val="C00000"/>
                </a:solidFill>
              </a:rPr>
              <a:t>Modeling and testing </a:t>
            </a:r>
          </a:p>
        </p:txBody>
      </p:sp>
      <p:sp>
        <p:nvSpPr>
          <p:cNvPr id="40" name="Rectangle: Rounded Corners 39">
            <a:extLst>
              <a:ext uri="{FF2B5EF4-FFF2-40B4-BE49-F238E27FC236}">
                <a16:creationId xmlns:a16="http://schemas.microsoft.com/office/drawing/2014/main" id="{0FB301B4-C0D0-4CAC-B39F-281C2D6A00E1}"/>
              </a:ext>
            </a:extLst>
          </p:cNvPr>
          <p:cNvSpPr/>
          <p:nvPr/>
        </p:nvSpPr>
        <p:spPr>
          <a:xfrm>
            <a:off x="7174335" y="4545781"/>
            <a:ext cx="1298123" cy="447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data from Snopes</a:t>
            </a:r>
          </a:p>
        </p:txBody>
      </p:sp>
      <p:cxnSp>
        <p:nvCxnSpPr>
          <p:cNvPr id="41" name="Connector: Elbow 40">
            <a:extLst>
              <a:ext uri="{FF2B5EF4-FFF2-40B4-BE49-F238E27FC236}">
                <a16:creationId xmlns:a16="http://schemas.microsoft.com/office/drawing/2014/main" id="{F8B93F30-9078-4E02-A7DE-6D41A5EDBE78}"/>
              </a:ext>
            </a:extLst>
          </p:cNvPr>
          <p:cNvCxnSpPr>
            <a:cxnSpLocks/>
            <a:stCxn id="40" idx="1"/>
            <a:endCxn id="26" idx="3"/>
          </p:cNvCxnSpPr>
          <p:nvPr/>
        </p:nvCxnSpPr>
        <p:spPr>
          <a:xfrm rot="10800000">
            <a:off x="4757855" y="4769329"/>
            <a:ext cx="2416481" cy="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92" name="Rectangle: Rounded Corners 91">
            <a:extLst>
              <a:ext uri="{FF2B5EF4-FFF2-40B4-BE49-F238E27FC236}">
                <a16:creationId xmlns:a16="http://schemas.microsoft.com/office/drawing/2014/main" id="{3B780BA7-5FC9-48D9-959E-92020F03DABE}"/>
              </a:ext>
            </a:extLst>
          </p:cNvPr>
          <p:cNvSpPr/>
          <p:nvPr/>
        </p:nvSpPr>
        <p:spPr>
          <a:xfrm>
            <a:off x="6711193" y="2366292"/>
            <a:ext cx="1688961" cy="5917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Using pre-trained BERT model</a:t>
            </a:r>
          </a:p>
        </p:txBody>
      </p:sp>
      <p:cxnSp>
        <p:nvCxnSpPr>
          <p:cNvPr id="173" name="Connector: Elbow 172">
            <a:extLst>
              <a:ext uri="{FF2B5EF4-FFF2-40B4-BE49-F238E27FC236}">
                <a16:creationId xmlns:a16="http://schemas.microsoft.com/office/drawing/2014/main" id="{DF6FA18B-11C3-4347-9C48-81035C4AB60F}"/>
              </a:ext>
            </a:extLst>
          </p:cNvPr>
          <p:cNvCxnSpPr>
            <a:cxnSpLocks/>
            <a:stCxn id="11" idx="2"/>
            <a:endCxn id="92" idx="0"/>
          </p:cNvCxnSpPr>
          <p:nvPr/>
        </p:nvCxnSpPr>
        <p:spPr>
          <a:xfrm rot="16200000" flipH="1">
            <a:off x="5732366" y="542983"/>
            <a:ext cx="672465" cy="2974151"/>
          </a:xfrm>
          <a:prstGeom prst="bentConnector3">
            <a:avLst>
              <a:gd name="adj1" fmla="val 15070"/>
            </a:avLst>
          </a:prstGeom>
          <a:ln>
            <a:tailEnd type="triangle"/>
          </a:ln>
        </p:spPr>
        <p:style>
          <a:lnRef idx="1">
            <a:schemeClr val="dk1"/>
          </a:lnRef>
          <a:fillRef idx="0">
            <a:schemeClr val="dk1"/>
          </a:fillRef>
          <a:effectRef idx="0">
            <a:schemeClr val="dk1"/>
          </a:effectRef>
          <a:fontRef idx="minor">
            <a:schemeClr val="tx1"/>
          </a:fontRef>
        </p:style>
      </p:cxnSp>
      <p:sp>
        <p:nvSpPr>
          <p:cNvPr id="189" name="Text Placeholder 188">
            <a:extLst>
              <a:ext uri="{FF2B5EF4-FFF2-40B4-BE49-F238E27FC236}">
                <a16:creationId xmlns:a16="http://schemas.microsoft.com/office/drawing/2014/main" id="{7A09BB95-8816-4ACE-A8EC-4908AFEEDFF3}"/>
              </a:ext>
            </a:extLst>
          </p:cNvPr>
          <p:cNvSpPr>
            <a:spLocks noGrp="1"/>
          </p:cNvSpPr>
          <p:nvPr>
            <p:ph type="body" idx="1"/>
          </p:nvPr>
        </p:nvSpPr>
        <p:spPr>
          <a:xfrm>
            <a:off x="6020300" y="4075131"/>
            <a:ext cx="1298123" cy="37188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114300" indent="0" algn="ctr">
              <a:buNone/>
            </a:pPr>
            <a:r>
              <a:rPr lang="en-US" sz="1200" dirty="0">
                <a:solidFill>
                  <a:schemeClr val="tx1"/>
                </a:solidFill>
              </a:rPr>
              <a:t>Fine-tune BERT  model</a:t>
            </a:r>
          </a:p>
        </p:txBody>
      </p:sp>
      <p:cxnSp>
        <p:nvCxnSpPr>
          <p:cNvPr id="192" name="Connector: Elbow 191">
            <a:extLst>
              <a:ext uri="{FF2B5EF4-FFF2-40B4-BE49-F238E27FC236}">
                <a16:creationId xmlns:a16="http://schemas.microsoft.com/office/drawing/2014/main" id="{4A462E36-694B-4F47-873A-4DEE9F919C5B}"/>
              </a:ext>
            </a:extLst>
          </p:cNvPr>
          <p:cNvCxnSpPr>
            <a:cxnSpLocks/>
            <a:stCxn id="92" idx="2"/>
            <a:endCxn id="189" idx="0"/>
          </p:cNvCxnSpPr>
          <p:nvPr/>
        </p:nvCxnSpPr>
        <p:spPr>
          <a:xfrm rot="5400000">
            <a:off x="6553974" y="3073431"/>
            <a:ext cx="1117088" cy="88631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55" name="Connector: Elbow 254">
            <a:extLst>
              <a:ext uri="{FF2B5EF4-FFF2-40B4-BE49-F238E27FC236}">
                <a16:creationId xmlns:a16="http://schemas.microsoft.com/office/drawing/2014/main" id="{F8DBDC1C-9E4F-4A5C-9ABE-7AC40F39F0D4}"/>
              </a:ext>
            </a:extLst>
          </p:cNvPr>
          <p:cNvCxnSpPr>
            <a:cxnSpLocks/>
            <a:stCxn id="189" idx="2"/>
            <a:endCxn id="26" idx="3"/>
          </p:cNvCxnSpPr>
          <p:nvPr/>
        </p:nvCxnSpPr>
        <p:spPr>
          <a:xfrm rot="5400000">
            <a:off x="5552452" y="3652417"/>
            <a:ext cx="322313" cy="191150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F7E96171-91A6-4087-8642-1A085A618538}"/>
              </a:ext>
            </a:extLst>
          </p:cNvPr>
          <p:cNvSpPr txBox="1"/>
          <p:nvPr/>
        </p:nvSpPr>
        <p:spPr>
          <a:xfrm>
            <a:off x="6840500" y="269698"/>
            <a:ext cx="2219188" cy="1015663"/>
          </a:xfrm>
          <a:prstGeom prst="rect">
            <a:avLst/>
          </a:prstGeom>
          <a:noFill/>
        </p:spPr>
        <p:txBody>
          <a:bodyPr wrap="square">
            <a:spAutoFit/>
          </a:bodyPr>
          <a:lstStyle/>
          <a:p>
            <a:r>
              <a:rPr kumimoji="0" lang="en-US" sz="2000" b="1" i="0" u="none" strike="noStrike" kern="0" cap="none" spc="0" normalizeH="0" baseline="0" noProof="0" dirty="0">
                <a:ln>
                  <a:noFill/>
                </a:ln>
                <a:solidFill>
                  <a:srgbClr val="000000"/>
                </a:solidFill>
                <a:effectLst/>
                <a:uLnTx/>
                <a:uFillTx/>
                <a:latin typeface="Arial"/>
                <a:cs typeface="Arial"/>
                <a:sym typeface="Arial"/>
              </a:rPr>
              <a:t>Data cleaning and preparation steps </a:t>
            </a:r>
            <a:endParaRPr lang="en-US" sz="2000" dirty="0"/>
          </a:p>
        </p:txBody>
      </p:sp>
    </p:spTree>
    <p:extLst>
      <p:ext uri="{BB962C8B-B14F-4D97-AF65-F5344CB8AC3E}">
        <p14:creationId xmlns:p14="http://schemas.microsoft.com/office/powerpoint/2010/main" val="15757673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TotalTime>
  <Words>1713</Words>
  <Application>Microsoft Office PowerPoint</Application>
  <PresentationFormat>On-screen Show (16:9)</PresentationFormat>
  <Paragraphs>569</Paragraphs>
  <Slides>22</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Simple Light</vt:lpstr>
      <vt:lpstr>Identifying Fake and Real News </vt:lpstr>
      <vt:lpstr>Outline</vt:lpstr>
      <vt:lpstr>Background </vt:lpstr>
      <vt:lpstr>Data Info</vt:lpstr>
      <vt:lpstr>Exploratory Data Analysis </vt:lpstr>
      <vt:lpstr>Exploratory Data Analysis: News subject</vt:lpstr>
      <vt:lpstr>Exploring year/month</vt:lpstr>
      <vt:lpstr>Exploring patterns on the title and the text </vt:lpstr>
      <vt:lpstr>PowerPoint Presentation</vt:lpstr>
      <vt:lpstr>Statistical Test  </vt:lpstr>
      <vt:lpstr>Steps to make bootstrapped hypothesis test</vt:lpstr>
      <vt:lpstr> Statistical test</vt:lpstr>
      <vt:lpstr>Statistical test</vt:lpstr>
      <vt:lpstr>Statistical test: Conclusion</vt:lpstr>
      <vt:lpstr>Models and their performance  </vt:lpstr>
      <vt:lpstr>BERT Model performance for test data  </vt:lpstr>
      <vt:lpstr>Model summary </vt:lpstr>
      <vt:lpstr>Testing using external data  </vt:lpstr>
      <vt:lpstr>Extracted archived news titles </vt:lpstr>
      <vt:lpstr>Prediction and accuracy of the archived data(misclassification highlighted in yellow) </vt:lpstr>
      <vt:lpstr>Conclusion</vt:lpstr>
      <vt:lpstr>Recommendation for feature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Fake and Real News </dc:title>
  <cp:lastModifiedBy>Taye Hamza</cp:lastModifiedBy>
  <cp:revision>70</cp:revision>
  <dcterms:modified xsi:type="dcterms:W3CDTF">2020-09-07T22:44:37Z</dcterms:modified>
</cp:coreProperties>
</file>