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hm06tOwtNpBkbJfxspbOYx91Jc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38C4028-8913-4D1E-B946-8DBDCBC7AA24}">
  <a:tblStyle styleId="{538C4028-8913-4D1E-B946-8DBDCBC7AA2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B0BE2515-01DF-4D32-A7F1-5B096C131C3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atascienceandme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airbnb.com/help/article/2503/what-is-airbnb-and-how-does-it-work" TargetMode="External"/><Relationship Id="rId4" Type="http://schemas.openxmlformats.org/officeDocument/2006/relationships/hyperlink" Target="http://insideairbnb.com/get-the-data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059051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10"/>
              <a:buFont typeface="Calibri"/>
              <a:buNone/>
            </a:pPr>
            <a:br>
              <a:rPr b="1" lang="en-US" sz="4410"/>
            </a:br>
            <a:r>
              <a:rPr b="1" lang="en-US" sz="4410"/>
              <a:t>Modeling Airbnb NYC listing price</a:t>
            </a:r>
            <a:br>
              <a:rPr b="1" lang="en-US" sz="4410"/>
            </a:br>
            <a:br>
              <a:rPr b="1" lang="en-US" sz="4410"/>
            </a:br>
            <a:r>
              <a:rPr b="1" lang="en-US" sz="4410"/>
              <a:t>Final presentation </a:t>
            </a:r>
            <a:endParaRPr b="1" sz="324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                                                                     By:  Muluemebet Ayalew</a:t>
            </a:r>
            <a:endParaRPr/>
          </a:p>
          <a:p>
            <a:pPr indent="457200" lvl="0" marL="5029200" rtl="0" algn="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April ,2020</a:t>
            </a:r>
            <a:endParaRPr/>
          </a:p>
          <a:p>
            <a:pPr indent="457200" lvl="0" marL="50292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  <a:p>
            <a:pPr indent="457200" lvl="0" marL="50292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http://datascienceandme.com/</a:t>
            </a:r>
            <a:endParaRPr sz="3200"/>
          </a:p>
          <a:p>
            <a:pPr indent="457200" lvl="0" marL="5029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Empirical cumulative Distribution Function 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8810625" y="2892387"/>
            <a:ext cx="2390773" cy="243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how the original data looks </a:t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2" y="1646918"/>
            <a:ext cx="6972298" cy="4891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After removing outliers above  (mean+3*std)</a:t>
            </a:r>
            <a:endParaRPr/>
          </a:p>
        </p:txBody>
      </p:sp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4636" y="2357438"/>
            <a:ext cx="5742009" cy="413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253" y="2285412"/>
            <a:ext cx="5329329" cy="385821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Distribution after log transformation of price</a:t>
            </a:r>
            <a:endParaRPr/>
          </a:p>
        </p:txBody>
      </p:sp>
      <p:pic>
        <p:nvPicPr>
          <p:cNvPr id="171" name="Google Shape;17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90" y="2305050"/>
            <a:ext cx="5725609" cy="403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1862" y="2305050"/>
            <a:ext cx="5316595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Combining the last two: Prices below (mean+ 3 *std) and log transformed</a:t>
            </a:r>
            <a:endParaRPr/>
          </a:p>
        </p:txBody>
      </p:sp>
      <p:pic>
        <p:nvPicPr>
          <p:cNvPr id="179" name="Google Shape;179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36" y="2302266"/>
            <a:ext cx="4725477" cy="3531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1614" y="2057400"/>
            <a:ext cx="550175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70C0"/>
                </a:solidFill>
              </a:rPr>
              <a:t>Cont..</a:t>
            </a:r>
            <a:endParaRPr/>
          </a:p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original listing price is highly skewed to the right and difficult to assume normal distribution.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log transformation, it looks normally distributed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Removing outlier and log transformation even make the price distribution looks normal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8" name="Google Shape;18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70C0"/>
                </a:solidFill>
              </a:rPr>
              <a:t>Exploratory Data Analysis  of Predictor Variables</a:t>
            </a:r>
            <a:endParaRPr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Room type: </a:t>
            </a:r>
            <a:r>
              <a:rPr b="1" lang="en-US" sz="2400"/>
              <a:t>E</a:t>
            </a:r>
            <a:r>
              <a:rPr lang="en-US" sz="2400"/>
              <a:t>ntire home apartment is the most expensive than others</a:t>
            </a:r>
            <a:endParaRPr b="1" sz="2400"/>
          </a:p>
        </p:txBody>
      </p:sp>
      <p:sp>
        <p:nvSpPr>
          <p:cNvPr id="195" name="Google Shape;19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550" y="2390775"/>
            <a:ext cx="8943975" cy="3786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838200" y="346075"/>
            <a:ext cx="10515600" cy="1050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70C0"/>
                </a:solidFill>
              </a:rPr>
              <a:t>Exploratory Data Analysis  of Predictor Variables</a:t>
            </a:r>
            <a:endParaRPr sz="4000"/>
          </a:p>
        </p:txBody>
      </p:sp>
      <p:sp>
        <p:nvSpPr>
          <p:cNvPr id="202" name="Google Shape;202;p16"/>
          <p:cNvSpPr txBox="1"/>
          <p:nvPr>
            <p:ph idx="1" type="body"/>
          </p:nvPr>
        </p:nvSpPr>
        <p:spPr>
          <a:xfrm>
            <a:off x="723900" y="1466850"/>
            <a:ext cx="10629900" cy="4710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Neighborhood Group: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/>
              <a:t>Manhattan is the most expensive, Brooklyn is the second most expensive. Both Manhattan and Brooklyn account more than 84 % of the listings in New York City. </a:t>
            </a:r>
            <a:endParaRPr/>
          </a:p>
        </p:txBody>
      </p:sp>
      <p:sp>
        <p:nvSpPr>
          <p:cNvPr id="203" name="Google Shape;20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" name="Google Shape;2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581276"/>
            <a:ext cx="105060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70C0"/>
                </a:solidFill>
              </a:rPr>
              <a:t>Price by Room type and neighborhood group</a:t>
            </a:r>
            <a:endParaRPr/>
          </a:p>
        </p:txBody>
      </p:sp>
      <p:sp>
        <p:nvSpPr>
          <p:cNvPr id="210" name="Google Shape;2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51" y="1690688"/>
            <a:ext cx="9983246" cy="4665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838200" y="365126"/>
            <a:ext cx="10515600" cy="82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70C0"/>
                </a:solidFill>
              </a:rPr>
              <a:t>Exploratory Data Analysis</a:t>
            </a:r>
            <a:endParaRPr b="1" sz="4000"/>
          </a:p>
        </p:txBody>
      </p:sp>
      <p:sp>
        <p:nvSpPr>
          <p:cNvPr id="217" name="Google Shape;21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8" name="Google Shape;21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2842" y="1987886"/>
            <a:ext cx="5210175" cy="416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312" y="2487312"/>
            <a:ext cx="5886449" cy="366776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/>
          <p:nvPr/>
        </p:nvSpPr>
        <p:spPr>
          <a:xfrm>
            <a:off x="933416" y="2117980"/>
            <a:ext cx="5055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 of minimum nights requested by hosts </a:t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7176424" y="1610577"/>
            <a:ext cx="3532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 of number of reviews </a:t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838200" y="1236107"/>
            <a:ext cx="60946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night and number of reviews 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70C0"/>
                </a:solidFill>
              </a:rPr>
              <a:t>Cont.</a:t>
            </a:r>
            <a:endParaRPr/>
          </a:p>
        </p:txBody>
      </p:sp>
      <p:sp>
        <p:nvSpPr>
          <p:cNvPr id="228" name="Google Shape;228;p19"/>
          <p:cNvSpPr txBox="1"/>
          <p:nvPr>
            <p:ph idx="1" type="body"/>
          </p:nvPr>
        </p:nvSpPr>
        <p:spPr>
          <a:xfrm>
            <a:off x="742950" y="17367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Availability 365 days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0" name="Google Shape;2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450" y="2314575"/>
            <a:ext cx="97821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561974" y="7556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70C0"/>
                </a:solidFill>
              </a:rPr>
              <a:t>Outline</a:t>
            </a:r>
            <a:r>
              <a:rPr lang="en-US"/>
              <a:t> </a:t>
            </a:r>
            <a:endParaRPr/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190500" y="95250"/>
            <a:ext cx="6515100" cy="517207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ituation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nalysis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esult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type="title"/>
          </p:nvPr>
        </p:nvSpPr>
        <p:spPr>
          <a:xfrm>
            <a:off x="838200" y="365125"/>
            <a:ext cx="105156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70C0"/>
                </a:solidFill>
              </a:rPr>
              <a:t>Statistical analysis </a:t>
            </a:r>
            <a:endParaRPr/>
          </a:p>
        </p:txBody>
      </p:sp>
      <p:sp>
        <p:nvSpPr>
          <p:cNvPr id="236" name="Google Shape;236;p20"/>
          <p:cNvSpPr txBox="1"/>
          <p:nvPr>
            <p:ph idx="1" type="body"/>
          </p:nvPr>
        </p:nvSpPr>
        <p:spPr>
          <a:xfrm>
            <a:off x="838200" y="1333500"/>
            <a:ext cx="10515600" cy="49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/>
              <a:t>The null hypothesis</a:t>
            </a:r>
            <a:r>
              <a:rPr lang="en-US"/>
              <a:t>: </a:t>
            </a:r>
            <a:r>
              <a:rPr lang="en-US" sz="2400"/>
              <a:t>The mean price of hotel and non-hotel listings are the same in New York city.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/>
              <a:t>Alternative hypothesis</a:t>
            </a:r>
            <a:r>
              <a:rPr lang="en-US"/>
              <a:t>: </a:t>
            </a:r>
            <a:r>
              <a:rPr lang="en-US" sz="2400"/>
              <a:t>The mean price of hotel is greater than the mean price of non-hotel listing in New York city(one-tailed)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3050" y="2892585"/>
            <a:ext cx="6000750" cy="382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70C0"/>
                </a:solidFill>
              </a:rPr>
              <a:t>Test statistics</a:t>
            </a:r>
            <a:endParaRPr/>
          </a:p>
        </p:txBody>
      </p:sp>
      <p:sp>
        <p:nvSpPr>
          <p:cNvPr id="244" name="Google Shape;244;p21"/>
          <p:cNvSpPr txBox="1"/>
          <p:nvPr>
            <p:ph idx="1" type="body"/>
          </p:nvPr>
        </p:nvSpPr>
        <p:spPr>
          <a:xfrm>
            <a:off x="704850" y="1495426"/>
            <a:ext cx="10648950" cy="4860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significance level was set (0.05)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t-test statistics with the same variance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Same variance is again tested using the hypothesis: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H0: The standard deviations of listing price for hotel and non-hotel are the same.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H1: The standard deviation of listing price for hotel and non-hotel is the same (two tailed).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Bootstrapped test resulted p-value of 0.4736 which is greater than the significance level (0.05). The null hypothesis that the two groups have the same variance(standard deviation) accepted.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838200" y="442276"/>
            <a:ext cx="10515600" cy="7474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70C0"/>
                </a:solidFill>
              </a:rPr>
              <a:t>Test statistics</a:t>
            </a:r>
            <a:endParaRPr sz="4000"/>
          </a:p>
        </p:txBody>
      </p:sp>
      <p:sp>
        <p:nvSpPr>
          <p:cNvPr id="251" name="Google Shape;25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22"/>
          <p:cNvSpPr txBox="1"/>
          <p:nvPr>
            <p:ph idx="1" type="body"/>
          </p:nvPr>
        </p:nvSpPr>
        <p:spPr>
          <a:xfrm>
            <a:off x="504826" y="1213009"/>
            <a:ext cx="5325704" cy="443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-value =26.808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With 5% significance level and one tailed test we can get the t-score of 1.6449 . The calculated t-value(26.808) is very large and the probability to get t-scores above this point is very small.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Therefore, the difference in mean price between hotel and non-hotel listing is statistically significant.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53" name="Google Shape;2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9018" y="2213255"/>
            <a:ext cx="5434781" cy="403426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2"/>
          <p:cNvSpPr/>
          <p:nvPr/>
        </p:nvSpPr>
        <p:spPr>
          <a:xfrm>
            <a:off x="6096000" y="1432807"/>
            <a:ext cx="516931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result is obtained using bootstrapped test.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838200" y="365125"/>
            <a:ext cx="10515600" cy="96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70C0"/>
                </a:solidFill>
              </a:rPr>
              <a:t>Modeling </a:t>
            </a:r>
            <a:endParaRPr/>
          </a:p>
        </p:txBody>
      </p:sp>
      <p:sp>
        <p:nvSpPr>
          <p:cNvPr id="260" name="Google Shape;2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23"/>
          <p:cNvSpPr txBox="1"/>
          <p:nvPr>
            <p:ph idx="1" type="body"/>
          </p:nvPr>
        </p:nvSpPr>
        <p:spPr>
          <a:xfrm>
            <a:off x="838200" y="1428750"/>
            <a:ext cx="10515600" cy="4748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following methods were used to model the listing price: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linear regression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lasso regression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K-nearest neighbors (Knn)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decision tree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random forest and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cat-boost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type="title"/>
          </p:nvPr>
        </p:nvSpPr>
        <p:spPr>
          <a:xfrm>
            <a:off x="838200" y="365126"/>
            <a:ext cx="48006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70C0"/>
                </a:solidFill>
              </a:rPr>
              <a:t>Regression diagnosis </a:t>
            </a:r>
            <a:endParaRPr/>
          </a:p>
        </p:txBody>
      </p:sp>
      <p:sp>
        <p:nvSpPr>
          <p:cNvPr id="267" name="Google Shape;2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8" name="Google Shape;268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52864"/>
            <a:ext cx="5798488" cy="3826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2133" y="385246"/>
            <a:ext cx="4628933" cy="2928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2133" y="3404379"/>
            <a:ext cx="4742799" cy="318689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4"/>
          <p:cNvSpPr/>
          <p:nvPr/>
        </p:nvSpPr>
        <p:spPr>
          <a:xfrm flipH="1">
            <a:off x="1021283" y="5687739"/>
            <a:ext cx="3110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Linearity and constant variance </a:t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7229322" y="3898132"/>
            <a:ext cx="17918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Leveraging point </a:t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7372436" y="50800"/>
            <a:ext cx="18483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Influential points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type="title"/>
          </p:nvPr>
        </p:nvSpPr>
        <p:spPr>
          <a:xfrm>
            <a:off x="838200" y="365126"/>
            <a:ext cx="10515600" cy="806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accent1"/>
                </a:solidFill>
              </a:rPr>
              <a:t>Regression model after corrective measures</a:t>
            </a:r>
            <a:endParaRPr/>
          </a:p>
        </p:txBody>
      </p:sp>
      <p:sp>
        <p:nvSpPr>
          <p:cNvPr id="279" name="Google Shape;2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80" name="Google Shape;280;p25"/>
          <p:cNvGraphicFramePr/>
          <p:nvPr/>
        </p:nvGraphicFramePr>
        <p:xfrm>
          <a:off x="352424" y="12146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{538C4028-8913-4D1E-B946-8DBDCBC7AA24}</a:tableStyleId>
              </a:tblPr>
              <a:tblGrid>
                <a:gridCol w="2672925"/>
                <a:gridCol w="689175"/>
                <a:gridCol w="664325"/>
                <a:gridCol w="805275"/>
                <a:gridCol w="622950"/>
                <a:gridCol w="1108325"/>
                <a:gridCol w="1619000"/>
              </a:tblGrid>
              <a:tr h="449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400" u="none" cap="none" strike="noStrike"/>
                      </a:b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coef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std err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t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P&gt;|t|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[0.025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0.975]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25" marB="18025" marR="36050" marL="36050"/>
                </a:tc>
              </a:tr>
              <a:tr h="229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Intercept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4.6242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0.014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327.907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4.597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4.652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</a:tr>
              <a:tr h="449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neighb_encoded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0.0038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8.06e-05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46.862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</a:tr>
              <a:tr h="229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minimum_nights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-0.0027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-23.988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-0.003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-0.003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</a:tr>
              <a:tr h="449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number_of_reviews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-0.0002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4.38e-05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-4.729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-0.000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-0.000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</a:tr>
              <a:tr h="449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calculated_host_listings_count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-0.0005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6.62e-05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-7.139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-0.001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-0.000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</a:tr>
              <a:tr h="449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availability_365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0.0004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1.65e-05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25.651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</a:tr>
              <a:tr h="229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is_hotel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0.5650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0.047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12.068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0.473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0.657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</a:tr>
              <a:tr h="234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dist_nearest_SubwayEntrance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0.0184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4.419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0.010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0.027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</a:tr>
              <a:tr h="234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dist_from_PennStation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-0.0163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-21.283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-0.018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-0.015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</a:tr>
              <a:tr h="448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neighbourhood_group_Brooklyn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0.0242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3.630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0.011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0.037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</a:tr>
              <a:tr h="449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neighbourhood_group_Manhattan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0.0528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6.400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0.037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0.069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</a:tr>
              <a:tr h="234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room_type_Hotel_room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-0.8566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0.052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-16.438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-0.959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-0.754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</a:tr>
              <a:tr h="234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room_type_Private_room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-0.6762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-154.333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-0.685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-0.668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</a:tr>
              <a:tr h="234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room_type_Shared_room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-1.0879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0.013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-81.317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-1.114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-1.062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200" marB="10200" marR="10200" marL="10200" anchor="ctr"/>
                </a:tc>
              </a:tr>
            </a:tbl>
          </a:graphicData>
        </a:graphic>
      </p:graphicFrame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8610600" y="1487076"/>
            <a:ext cx="3343275" cy="48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log transformation of price (outcome variable),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removal of outliers and leveraging points and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removal of non-significant variables (with p-value above 0.05)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/>
          <p:nvPr>
            <p:ph type="title"/>
          </p:nvPr>
        </p:nvSpPr>
        <p:spPr>
          <a:xfrm>
            <a:off x="287199" y="696218"/>
            <a:ext cx="63150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accent1"/>
                </a:solidFill>
              </a:rPr>
              <a:t>Regression performance </a:t>
            </a:r>
            <a:endParaRPr/>
          </a:p>
        </p:txBody>
      </p:sp>
      <p:graphicFrame>
        <p:nvGraphicFramePr>
          <p:cNvPr id="287" name="Google Shape;287;p26"/>
          <p:cNvGraphicFramePr/>
          <p:nvPr/>
        </p:nvGraphicFramePr>
        <p:xfrm>
          <a:off x="5957889" y="2313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{B0BE2515-01DF-4D32-A7F1-5B096C131C3C}</a:tableStyleId>
              </a:tblPr>
              <a:tblGrid>
                <a:gridCol w="1610675"/>
                <a:gridCol w="1500475"/>
                <a:gridCol w="1661525"/>
                <a:gridCol w="1288525"/>
              </a:tblGrid>
              <a:tr h="24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Dep. Variable: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np.log(price)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R-squared: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0.610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Model: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OLS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Adj. R-squared: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0.610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Method: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Least Squares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F-statistic: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4091.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Date: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Fri, 24 Apr 2020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Prob (F-statistic):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0.00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Time: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13:00:29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Log-Likelihood: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-15198.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No. Observations: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34045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AIC: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3.042e+04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Df Residuals: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34031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BIC: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3.054e+04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Df Model: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7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Covariance Type: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nonrobust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88" name="Google Shape;28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26"/>
          <p:cNvSpPr/>
          <p:nvPr/>
        </p:nvSpPr>
        <p:spPr>
          <a:xfrm>
            <a:off x="0" y="-300307"/>
            <a:ext cx="108999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99" y="2682612"/>
            <a:ext cx="9818825" cy="4175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type="title"/>
          </p:nvPr>
        </p:nvSpPr>
        <p:spPr>
          <a:xfrm>
            <a:off x="838200" y="354013"/>
            <a:ext cx="105156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70C0"/>
                </a:solidFill>
              </a:rPr>
              <a:t>Model performance summary </a:t>
            </a:r>
            <a:endParaRPr/>
          </a:p>
        </p:txBody>
      </p:sp>
      <p:sp>
        <p:nvSpPr>
          <p:cNvPr id="296" name="Google Shape;296;p27"/>
          <p:cNvSpPr txBox="1"/>
          <p:nvPr>
            <p:ph idx="12" type="sldNum"/>
          </p:nvPr>
        </p:nvSpPr>
        <p:spPr>
          <a:xfrm>
            <a:off x="8553450" y="6842126"/>
            <a:ext cx="2743200" cy="18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/>
              <a:t>‹#›</a:t>
            </a:fld>
            <a:endParaRPr sz="1050"/>
          </a:p>
        </p:txBody>
      </p:sp>
      <p:graphicFrame>
        <p:nvGraphicFramePr>
          <p:cNvPr id="297" name="Google Shape;297;p27"/>
          <p:cNvGraphicFramePr/>
          <p:nvPr/>
        </p:nvGraphicFramePr>
        <p:xfrm>
          <a:off x="1619252" y="126929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{538C4028-8913-4D1E-B946-8DBDCBC7AA24}</a:tableStyleId>
              </a:tblPr>
              <a:tblGrid>
                <a:gridCol w="1850425"/>
                <a:gridCol w="743525"/>
                <a:gridCol w="1524575"/>
                <a:gridCol w="1491450"/>
                <a:gridCol w="965050"/>
                <a:gridCol w="1204850"/>
                <a:gridCol w="1297450"/>
              </a:tblGrid>
              <a:tr h="4120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0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Performance of training data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Performance of test data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 hMerge="1"/>
                <a:tc hMerge="1"/>
              </a:tr>
              <a:tr h="67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Model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mean_abs_error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mean_sqr_error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mean_abs_error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mean_sqr_error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</a:tr>
              <a:tr h="67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linear_regresion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0.32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55.14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9671.90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0.32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56.11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9970.00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</a:tr>
              <a:tr h="67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Linear_corrected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0.61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0.29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0.14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0.55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0.33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0.20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</a:tr>
              <a:tr h="41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lasso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0.32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55.09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9673.14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0.32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56.04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9974.09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</a:tr>
              <a:tr h="41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Knn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0.53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0.38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0.47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0.33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0.45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0.66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</a:tr>
              <a:tr h="67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Decision_tree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0.38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52.23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8851.71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0.35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54.04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9596.65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</a:tr>
              <a:tr h="67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Random_forest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0.55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45.74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6451.13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0.41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51.33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8665.17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</a:tr>
              <a:tr h="41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Catboost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0.45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50.09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7915.46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0.41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52.01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8717.86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accent1"/>
                </a:solidFill>
              </a:rPr>
              <a:t>Summary</a:t>
            </a:r>
            <a:r>
              <a:rPr lang="en-US"/>
              <a:t> </a:t>
            </a:r>
            <a:endParaRPr/>
          </a:p>
        </p:txBody>
      </p:sp>
      <p:sp>
        <p:nvSpPr>
          <p:cNvPr id="303" name="Google Shape;30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28"/>
          <p:cNvSpPr txBox="1"/>
          <p:nvPr>
            <p:ph idx="1" type="body"/>
          </p:nvPr>
        </p:nvSpPr>
        <p:spPr>
          <a:xfrm>
            <a:off x="923925" y="18478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linear regression model after corrective measures (log transformation of price, removal of leveraging points and outliers, and removal of non- significant variable) perform better than other models.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Further analysis can be done by combining unsupervised and supervised learning methods. For example clustering and then regression.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accent1"/>
                </a:solidFill>
              </a:rPr>
              <a:t>Reference</a:t>
            </a:r>
            <a:endParaRPr/>
          </a:p>
        </p:txBody>
      </p:sp>
      <p:sp>
        <p:nvSpPr>
          <p:cNvPr id="310" name="Google Shape;310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2020, “What is Airbnb and how does it work?” </a:t>
            </a:r>
            <a:r>
              <a:rPr lang="en-US"/>
              <a:t>Airbnb. Accessed</a:t>
            </a:r>
            <a:r>
              <a:rPr i="1" lang="en-US"/>
              <a:t> </a:t>
            </a:r>
            <a:r>
              <a:rPr lang="en-US"/>
              <a:t>Jan 30, 2020.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https://www.airbnb.com/help/article/2503/what-is-airbnb-and-how-does-it-work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Dec, 2019, “</a:t>
            </a:r>
            <a:r>
              <a:rPr i="1" lang="en-US"/>
              <a:t>Get The Data”</a:t>
            </a:r>
            <a:r>
              <a:rPr lang="en-US"/>
              <a:t>,  Inside Airbnb, Accessed Jan 30, 2020. 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http://insideairbnb.com/get-the-data.html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1" name="Google Shape;31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70C0"/>
                </a:solidFill>
              </a:rPr>
              <a:t>Situation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Data</a:t>
            </a:r>
            <a:r>
              <a:rPr lang="en-US"/>
              <a:t> : The New York city Airbnb open data. The data  contains information about host, location, room type, price, review and availability. The data contains roughly 50,000 rows and 16 columns.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Data Source</a:t>
            </a:r>
            <a:r>
              <a:rPr lang="en-US"/>
              <a:t>:  Inside Airbnb, an online marketplace for booking and/or listing lodging, homestay or tourist houses. And other publicly available geographic data.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Goal</a:t>
            </a:r>
            <a:r>
              <a:rPr lang="en-US"/>
              <a:t> :  make a model that can predict the price of a new listing. </a:t>
            </a:r>
            <a:endParaRPr/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70C0"/>
                </a:solidFill>
              </a:rPr>
              <a:t>Task</a:t>
            </a:r>
            <a:r>
              <a:rPr lang="en-US"/>
              <a:t> 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495425"/>
            <a:ext cx="10515600" cy="4681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task is to make a better model that can estimate the listing price.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Methodology: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Steps</a:t>
            </a:r>
            <a:r>
              <a:rPr lang="en-US"/>
              <a:t>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data exploration 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Data cleaning, feature engineering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Statistical testing  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Modeling  and diagnosis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Model selection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Tools</a:t>
            </a:r>
            <a:r>
              <a:rPr lang="en-US"/>
              <a:t> : python packages(numpy, pandas, matplotlib, seaborn, sklearn, statsmodels)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70C0"/>
                </a:solidFill>
              </a:rPr>
              <a:t>Analysis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Exploratory data Analysis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Statistical analysis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Modeling </a:t>
            </a:r>
            <a:endParaRPr/>
          </a:p>
        </p:txBody>
      </p:sp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70C0"/>
                </a:solidFill>
              </a:rPr>
              <a:t>Data Cleaning and preparation </a:t>
            </a:r>
            <a:endParaRPr sz="4000"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838200" y="1285875"/>
            <a:ext cx="10515600" cy="52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5"/>
              <a:buChar char="•"/>
            </a:pPr>
            <a:r>
              <a:rPr b="1" lang="en-US" sz="2405"/>
              <a:t>Missing data 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5"/>
              <a:buChar char="•"/>
            </a:pPr>
            <a:r>
              <a:rPr lang="en-US" sz="2405"/>
              <a:t>reviews per month was filled by zero, inferred from the variable ‘number of review’, it has zero review at first place.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5"/>
              <a:buChar char="•"/>
            </a:pPr>
            <a:r>
              <a:rPr lang="en-US" sz="2405"/>
              <a:t>The other three was not included in the model(thought not relevant)</a:t>
            </a:r>
            <a:endParaRPr/>
          </a:p>
          <a:p>
            <a:pPr indent="-100647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15"/>
              <a:buNone/>
            </a:pPr>
            <a:r>
              <a:t/>
            </a:r>
            <a:endParaRPr sz="2015"/>
          </a:p>
          <a:p>
            <a:pPr indent="-13779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30"/>
              <a:buNone/>
            </a:pPr>
            <a:r>
              <a:t/>
            </a:r>
            <a:endParaRPr sz="1430"/>
          </a:p>
          <a:p>
            <a:pPr indent="-13779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30"/>
              <a:buNone/>
            </a:pPr>
            <a:r>
              <a:t/>
            </a:r>
            <a:endParaRPr sz="1430"/>
          </a:p>
          <a:p>
            <a:pPr indent="-13779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30"/>
              <a:buNone/>
            </a:pPr>
            <a:r>
              <a:t/>
            </a:r>
            <a:endParaRPr sz="1430"/>
          </a:p>
          <a:p>
            <a:pPr indent="-13779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30"/>
              <a:buNone/>
            </a:pPr>
            <a:r>
              <a:t/>
            </a:r>
            <a:endParaRPr sz="1430"/>
          </a:p>
          <a:p>
            <a:pPr indent="-13779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30"/>
              <a:buNone/>
            </a:pPr>
            <a:r>
              <a:t/>
            </a:r>
            <a:endParaRPr sz="1430"/>
          </a:p>
          <a:p>
            <a:pPr indent="-13779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30"/>
              <a:buNone/>
            </a:pPr>
            <a:r>
              <a:t/>
            </a:r>
            <a:endParaRPr sz="1430"/>
          </a:p>
          <a:p>
            <a:pPr indent="-13779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30"/>
              <a:buNone/>
            </a:pPr>
            <a:r>
              <a:t/>
            </a:r>
            <a:endParaRPr sz="1430"/>
          </a:p>
          <a:p>
            <a:pPr indent="-13779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30"/>
              <a:buNone/>
            </a:pPr>
            <a:r>
              <a:t/>
            </a:r>
            <a:endParaRPr sz="1430"/>
          </a:p>
          <a:p>
            <a:pPr indent="-13779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30"/>
              <a:buNone/>
            </a:pPr>
            <a:r>
              <a:t/>
            </a:r>
            <a:endParaRPr sz="143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5"/>
              <a:buChar char="•"/>
            </a:pPr>
            <a:r>
              <a:rPr b="1" lang="en-US" sz="2405"/>
              <a:t>Outliers</a:t>
            </a:r>
            <a:r>
              <a:rPr lang="en-US" sz="2015"/>
              <a:t> : price above  mean plus three standard deviation  are ignored (treated as outliers)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5"/>
              <a:buChar char="•"/>
            </a:pPr>
            <a:r>
              <a:rPr b="1" lang="en-US" sz="2405"/>
              <a:t>Bad entry </a:t>
            </a:r>
            <a:r>
              <a:rPr lang="en-US" sz="2015"/>
              <a:t>: zero price doesn’t make sense(removed)</a:t>
            </a:r>
            <a:endParaRPr sz="910"/>
          </a:p>
        </p:txBody>
      </p:sp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5" name="Google Shape;125;p6"/>
          <p:cNvGraphicFramePr/>
          <p:nvPr/>
        </p:nvGraphicFramePr>
        <p:xfrm>
          <a:off x="3219450" y="286260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{538C4028-8913-4D1E-B946-8DBDCBC7AA24}</a:tableStyleId>
              </a:tblPr>
              <a:tblGrid>
                <a:gridCol w="2468000"/>
                <a:gridCol w="2923150"/>
              </a:tblGrid>
              <a:tr h="54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Variable Name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Number of missing values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6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name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17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host_name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563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last_review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10220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4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reviews_per_month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10220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838200" y="365125"/>
            <a:ext cx="105156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70C0"/>
                </a:solidFill>
              </a:rPr>
              <a:t>Feature Engineering 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Craft new features: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distance from subway station,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distance from subway entrance,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distance from Penn station,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distance from Time Square,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is_hotel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Feature encoding: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dummy variable for neighborhood group and room type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Target encoding for neighborhood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7858125" y="2047875"/>
            <a:ext cx="4048299" cy="2609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Price distribution: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distribution is  skewed to the right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large data to display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300" y="478090"/>
            <a:ext cx="6926859" cy="370253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4768" y="4057860"/>
            <a:ext cx="6258083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/>
          <p:nvPr/>
        </p:nvSpPr>
        <p:spPr>
          <a:xfrm>
            <a:off x="7713321" y="411756"/>
            <a:ext cx="432435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Exploratory Data Analysis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953947" y="757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Price </a:t>
            </a:r>
            <a:r>
              <a:rPr b="1" lang="en-US" sz="4000"/>
              <a:t>distribution</a:t>
            </a:r>
            <a:r>
              <a:rPr b="1" lang="en-US"/>
              <a:t> for different price range</a:t>
            </a:r>
            <a:endParaRPr/>
          </a:p>
        </p:txBody>
      </p:sp>
      <p:pic>
        <p:nvPicPr>
          <p:cNvPr id="147" name="Google Shape;14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856" y="992856"/>
            <a:ext cx="9324371" cy="556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9"/>
          <p:cNvSpPr/>
          <p:nvPr/>
        </p:nvSpPr>
        <p:spPr>
          <a:xfrm rot="-1547273">
            <a:off x="9628361" y="3499806"/>
            <a:ext cx="294102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Better display with smaller data</a:t>
            </a:r>
            <a:endParaRPr/>
          </a:p>
        </p:txBody>
      </p:sp>
      <p:sp>
        <p:nvSpPr>
          <p:cNvPr id="149" name="Google Shape;1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2020-03-22T00:48:18Z</dcterms:created>
  <dc:creator>Taye Hamza</dc:creator>
</cp:coreProperties>
</file>