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86" r:id="rId10"/>
    <p:sldId id="263" r:id="rId11"/>
    <p:sldId id="267" r:id="rId12"/>
    <p:sldId id="288" r:id="rId13"/>
    <p:sldId id="268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310" r:id="rId22"/>
    <p:sldId id="295" r:id="rId23"/>
    <p:sldId id="296" r:id="rId24"/>
    <p:sldId id="297" r:id="rId25"/>
    <p:sldId id="313" r:id="rId26"/>
    <p:sldId id="298" r:id="rId27"/>
    <p:sldId id="311" r:id="rId28"/>
    <p:sldId id="300" r:id="rId29"/>
    <p:sldId id="312" r:id="rId30"/>
    <p:sldId id="309" r:id="rId31"/>
    <p:sldId id="302" r:id="rId32"/>
    <p:sldId id="303" r:id="rId33"/>
    <p:sldId id="304" r:id="rId34"/>
    <p:sldId id="305" r:id="rId35"/>
    <p:sldId id="306" r:id="rId36"/>
    <p:sldId id="3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694"/>
  </p:normalViewPr>
  <p:slideViewPr>
    <p:cSldViewPr snapToGrid="0" snapToObjects="1">
      <p:cViewPr varScale="1">
        <p:scale>
          <a:sx n="89" d="100"/>
          <a:sy n="89" d="100"/>
        </p:scale>
        <p:origin x="1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7B1FA-B36B-4140-B550-4794203407C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F7D9C-9475-9040-80BE-90BCBEF5A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 is a procedure to reduce the clustering of species records 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shows  hotspots related 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D9C-9475-9040-80BE-90BCBEF5A5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 is a procedure to reduce the clustering of species records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D9C-9475-9040-80BE-90BCBEF5A5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 is a procedure to reduce the clustering of species records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D9C-9475-9040-80BE-90BCBEF5A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D9C-9475-9040-80BE-90BCBEF5A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D9C-9475-9040-80BE-90BCBEF5A5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D357-DA92-2346-A5AE-BB139312B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380DF-9B32-B247-9FF6-894983D9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A7CA-0994-254F-9BF8-023F0402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D0E4-5DAD-874B-BEEB-58AA803F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B4B0-91B9-2748-A70A-8A8518A8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BE0E-8735-C443-B408-BB02A30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C94E5-B1DE-AE45-BA38-477314E4E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EAF3-8EE0-9240-A2E1-32B7763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010D-6D6A-734A-A564-63859257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C3B7-1608-E643-A9C6-5BA2CB5A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1642F-9885-8C45-916D-48964D6C7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1F06A-DACE-7747-9CC3-01D28AE6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B223-CBD0-1D4C-8126-6FD7B3CC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6A9B9-DA20-A24A-BD16-5AA2AC2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4BE0-0CBD-CD41-B713-D31FD84C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8871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FDD2-62B9-C84D-B263-83C874A1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8BE4-A2FC-7946-9AF0-5493396B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15EB-4CC2-AA4A-AB5C-1EC92B2D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D34A-956F-5A4D-A51C-FE48034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0CCF-F33E-3B49-BEA9-B08BA9CC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D256-DFE3-B549-BE9C-2FC62E68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E00BD-A38C-CE4B-BD69-22378931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25E6-7A3A-B34E-80B8-CECDB57B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F156-C4DF-C445-8BAB-26ABACA9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3693-B0A2-AB48-BF60-C2B5A017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F17-C07B-044D-9E9E-8AF861D7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3ED2-1402-4740-AD3B-10971A814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AD78B-4F09-C842-B14F-7536E2450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2423-6F44-3141-9109-48204F1E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ED88-2E8B-DC48-A866-BD8C3845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B99A6-272E-524A-A269-F4424C5F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F53B-BF83-C84C-A9F1-F838B1BF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D644-9E4E-BD46-AC1C-F14B6925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5CF4-4019-8C40-B867-9D7BB7CB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3AE0E-F712-2E4C-9350-7A7CDCCA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792F7-9C41-2E47-9F45-5203C5DD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21A73-3974-1E47-A0E6-B74A9E4C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E61F9-38C2-C042-8F49-23480B80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9DD88-867E-6143-A39A-6E973A41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C88-7416-9849-BF63-A0CECF29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FC86E-E172-C043-BBE6-BA1BA61A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5EC77-7A5F-1C4C-993C-C7691BDE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62440-1FAA-B24C-B959-36616C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7C311-2937-184D-87E1-83D9C31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62514-7350-0F44-AF16-F1F1BBA4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0E69-C4E7-EF4C-92B5-D692AC06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FE54-25BC-A74D-AB6A-9C5D9B4A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25E2-35F5-7D40-AF14-523C172E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F9C5-DEEF-1C4C-8946-4AA55DA7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9386-AA62-C24D-A30C-032C69B2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A5D6-3071-7646-8840-46C1B309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752E-6716-4642-9288-D0EEFFEC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66F8-C617-F945-B73F-D6E0EEB1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0911A-AF0F-9D4A-AFA4-0AEA3C4C0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8D63A-A75F-2444-BE6C-DB21C3BE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2714E-9AB0-CB46-8AD7-67C81442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325B-674D-5E48-A28A-6A3233C1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652A9-2471-9B42-A02A-36A8ECAE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D10EF-6EA2-2645-BC0E-6915CC33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F233E-A25A-4E42-901B-4989693D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C0DA-2AF6-C949-AC3A-5F47C9C2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AC86-4CD8-2749-AAAC-5497E93A1C8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107B-789A-AC49-B10C-577690463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9B5A-0782-A14E-B3F7-D5ED821A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8E0-F873-8D40-9DA4-2754F7396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Occurrence Record Cleaning</a:t>
            </a:r>
          </a:p>
        </p:txBody>
      </p:sp>
      <p:pic>
        <p:nvPicPr>
          <p:cNvPr id="4" name="Picture 3" descr="band.jpg">
            <a:extLst>
              <a:ext uri="{FF2B5EF4-FFF2-40B4-BE49-F238E27FC236}">
                <a16:creationId xmlns:a16="http://schemas.microsoft.com/office/drawing/2014/main" id="{3EA100DD-379A-B64E-9971-E2146A3A4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-108230" y="-378237"/>
            <a:ext cx="12367364" cy="2335735"/>
          </a:xfrm>
          <a:prstGeom prst="rect">
            <a:avLst/>
          </a:prstGeom>
        </p:spPr>
      </p:pic>
      <p:pic>
        <p:nvPicPr>
          <p:cNvPr id="5" name="Picture 6" descr="https://www.idigbio.org/wiki/_media/idigbio_logo_rgb.png">
            <a:extLst>
              <a:ext uri="{FF2B5EF4-FFF2-40B4-BE49-F238E27FC236}">
                <a16:creationId xmlns:a16="http://schemas.microsoft.com/office/drawing/2014/main" id="{20E4888B-F44F-424A-A5C9-B8766FCD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86" y="5687065"/>
            <a:ext cx="3299215" cy="10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FCA91-03DC-2741-849D-68E2121BC3B0}"/>
              </a:ext>
            </a:extLst>
          </p:cNvPr>
          <p:cNvSpPr txBox="1"/>
          <p:nvPr/>
        </p:nvSpPr>
        <p:spPr>
          <a:xfrm>
            <a:off x="4291540" y="3167353"/>
            <a:ext cx="3322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000" dirty="0">
              <a:solidFill>
                <a:srgbClr val="0070C0"/>
              </a:solidFill>
            </a:endParaRPr>
          </a:p>
          <a:p>
            <a:pPr algn="ctr"/>
            <a:r>
              <a:rPr lang="en-US" sz="3000" dirty="0">
                <a:solidFill>
                  <a:srgbClr val="0070C0"/>
                </a:solidFill>
              </a:rPr>
              <a:t>University of Florida</a:t>
            </a:r>
          </a:p>
        </p:txBody>
      </p:sp>
    </p:spTree>
    <p:extLst>
      <p:ext uri="{BB962C8B-B14F-4D97-AF65-F5344CB8AC3E}">
        <p14:creationId xmlns:p14="http://schemas.microsoft.com/office/powerpoint/2010/main" val="105020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ccurrence 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37463">
              <a:defRPr sz="7360"/>
            </a:lvl1pPr>
          </a:lstStyle>
          <a:p>
            <a:r>
              <a:rPr sz="6000" dirty="0"/>
              <a:t>Occurrence data cleaning</a:t>
            </a:r>
          </a:p>
        </p:txBody>
      </p:sp>
      <p:sp>
        <p:nvSpPr>
          <p:cNvPr id="173" name="Occurence_Data_Cleaning.R"/>
          <p:cNvSpPr txBox="1"/>
          <p:nvPr/>
        </p:nvSpPr>
        <p:spPr>
          <a:xfrm>
            <a:off x="4393057" y="190557"/>
            <a:ext cx="3209276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/>
              <a:t>02_ </a:t>
            </a:r>
            <a:r>
              <a:rPr lang="en-US"/>
              <a:t>Occurrence_Data_Cleaning.</a:t>
            </a:r>
            <a:r>
              <a:rPr lang="en-US" dirty="0"/>
              <a:t>R</a:t>
            </a:r>
            <a:endParaRPr sz="1266" dirty="0"/>
          </a:p>
        </p:txBody>
      </p:sp>
      <p:sp>
        <p:nvSpPr>
          <p:cNvPr id="174" name="Exploring the dataset in R - dplyr…"/>
          <p:cNvSpPr txBox="1"/>
          <p:nvPr/>
        </p:nvSpPr>
        <p:spPr>
          <a:xfrm>
            <a:off x="980326" y="1530401"/>
            <a:ext cx="8099459" cy="4573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b">
            <a:spAutoFit/>
          </a:bodyPr>
          <a:lstStyle/>
          <a:p>
            <a:pPr marL="460375" indent="-450850">
              <a:buSzPct val="100000"/>
              <a:defRPr sz="3200"/>
            </a:pPr>
            <a:r>
              <a:rPr lang="en-US" sz="2250" dirty="0"/>
              <a:t>0.   </a:t>
            </a:r>
            <a:r>
              <a:rPr sz="2250" dirty="0"/>
              <a:t>Exploring the dataset</a:t>
            </a:r>
            <a:endParaRPr lang="en-US" sz="2250" dirty="0"/>
          </a:p>
          <a:p>
            <a:pPr marL="446469" indent="-446469">
              <a:buSzPct val="100000"/>
              <a:buAutoNum type="arabicPeriod"/>
              <a:defRPr sz="3200"/>
            </a:pPr>
            <a:r>
              <a:rPr lang="en-US" sz="2250" dirty="0"/>
              <a:t>Resolve taxon names</a:t>
            </a:r>
          </a:p>
          <a:p>
            <a:pPr marL="446469" indent="-446469">
              <a:buSzPct val="100000"/>
              <a:buAutoNum type="arabicPeriod"/>
              <a:defRPr sz="3200"/>
            </a:pPr>
            <a:r>
              <a:rPr lang="en-US" sz="2250" dirty="0"/>
              <a:t>Decrease number of columns</a:t>
            </a:r>
            <a:endParaRPr sz="2250" dirty="0"/>
          </a:p>
          <a:p>
            <a:pPr marL="446469" indent="-446469">
              <a:buSzPct val="100000"/>
              <a:buFontTx/>
              <a:buAutoNum type="arabicPeriod"/>
              <a:defRPr sz="3200"/>
            </a:pPr>
            <a:r>
              <a:rPr lang="en-US" sz="2250" dirty="0"/>
              <a:t>Clean localities</a:t>
            </a:r>
          </a:p>
          <a:p>
            <a:pPr marL="719310" lvl="1" indent="-272841">
              <a:buSzPct val="100000"/>
              <a:buAutoNum type="arabicPeriod"/>
              <a:defRPr sz="3200"/>
            </a:pPr>
            <a:r>
              <a:rPr sz="2250" dirty="0"/>
              <a:t>Precision</a:t>
            </a:r>
          </a:p>
          <a:p>
            <a:pPr marL="719310" lvl="1" indent="-272841">
              <a:buSzPct val="100000"/>
              <a:buAutoNum type="arabicPeriod"/>
              <a:defRPr sz="3200"/>
            </a:pPr>
            <a:r>
              <a:rPr sz="2250" dirty="0"/>
              <a:t>Remove impossible points</a:t>
            </a:r>
          </a:p>
          <a:p>
            <a:pPr marL="816045" lvl="2" indent="-190989">
              <a:buSzPct val="75000"/>
              <a:buChar char="•"/>
              <a:defRPr sz="3200"/>
            </a:pPr>
            <a:r>
              <a:rPr sz="2250" dirty="0"/>
              <a:t>Most common coordinate: 0.00, 0.00</a:t>
            </a:r>
          </a:p>
          <a:p>
            <a:pPr marL="816045" lvl="2" indent="-190989">
              <a:buSzPct val="75000"/>
              <a:buChar char="•"/>
              <a:defRPr sz="3200"/>
            </a:pPr>
            <a:r>
              <a:rPr sz="2250" dirty="0"/>
              <a:t>Cultivated zones, botanical gardens, </a:t>
            </a:r>
            <a:r>
              <a:rPr sz="2250" dirty="0" err="1"/>
              <a:t>etc</a:t>
            </a:r>
            <a:endParaRPr sz="2250" dirty="0"/>
          </a:p>
          <a:p>
            <a:pPr marL="262110" indent="-272841">
              <a:buSzPct val="100000"/>
              <a:buAutoNum type="arabicPeriod"/>
              <a:defRPr sz="3200"/>
            </a:pPr>
            <a:r>
              <a:rPr sz="2250" dirty="0"/>
              <a:t>Remove duplicates</a:t>
            </a:r>
            <a:endParaRPr lang="en-US" sz="2250" dirty="0"/>
          </a:p>
          <a:p>
            <a:pPr marL="262110" indent="-272841">
              <a:buSzPct val="100000"/>
              <a:buAutoNum type="arabicPeriod"/>
              <a:defRPr sz="3200"/>
            </a:pPr>
            <a:r>
              <a:rPr lang="en-US" sz="2250" dirty="0"/>
              <a:t>Spatial correction</a:t>
            </a:r>
          </a:p>
          <a:p>
            <a:pPr marL="262110" indent="-272841">
              <a:buSzPct val="100000"/>
              <a:buAutoNum type="arabicPeriod"/>
              <a:defRPr sz="3200"/>
            </a:pPr>
            <a:r>
              <a:rPr lang="en-US" sz="2250" dirty="0"/>
              <a:t>Visualize</a:t>
            </a:r>
          </a:p>
          <a:p>
            <a:pPr marL="262110" indent="-272841">
              <a:buSzPct val="100000"/>
              <a:buAutoNum type="arabicPeriod"/>
              <a:defRPr sz="3200"/>
            </a:pPr>
            <a:r>
              <a:rPr lang="en-US" sz="2250" dirty="0"/>
              <a:t>Save </a:t>
            </a:r>
            <a:r>
              <a:rPr lang="en-US" sz="2250" dirty="0" err="1"/>
              <a:t>cleaned.csv</a:t>
            </a:r>
            <a:endParaRPr lang="en-US" sz="2250" dirty="0"/>
          </a:p>
          <a:p>
            <a:pPr marL="262110" indent="-272841">
              <a:buSzPct val="100000"/>
              <a:buAutoNum type="arabicPeriod"/>
              <a:defRPr sz="3200"/>
            </a:pPr>
            <a:r>
              <a:rPr lang="en-US" sz="2250" dirty="0"/>
              <a:t>Save </a:t>
            </a:r>
            <a:r>
              <a:rPr lang="en-US" sz="2250" dirty="0" err="1"/>
              <a:t>maxent.csv</a:t>
            </a:r>
            <a:endParaRPr sz="2250" dirty="0"/>
          </a:p>
        </p:txBody>
      </p:sp>
    </p:spTree>
    <p:extLst>
      <p:ext uri="{BB962C8B-B14F-4D97-AF65-F5344CB8AC3E}">
        <p14:creationId xmlns:p14="http://schemas.microsoft.com/office/powerpoint/2010/main" val="28252797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ccurrence data cleaning">
            <a:extLst>
              <a:ext uri="{FF2B5EF4-FFF2-40B4-BE49-F238E27FC236}">
                <a16:creationId xmlns:a16="http://schemas.microsoft.com/office/drawing/2014/main" id="{7FC6F0ED-DC14-AA48-9E8C-3F0DAEC1B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537463">
              <a:defRPr sz="7360"/>
            </a:lvl1pPr>
          </a:lstStyle>
          <a:p>
            <a:r>
              <a:rPr lang="en-US" sz="6000" dirty="0"/>
              <a:t>Load Packages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D6372-DE97-AA44-B1D7-E86269BFEE2A}"/>
              </a:ext>
            </a:extLst>
          </p:cNvPr>
          <p:cNvSpPr txBox="1"/>
          <p:nvPr/>
        </p:nvSpPr>
        <p:spPr>
          <a:xfrm>
            <a:off x="846222" y="449585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dplyr</a:t>
            </a:r>
            <a:r>
              <a:rPr lang="en-US" sz="2800" dirty="0"/>
              <a:t> and </a:t>
            </a:r>
            <a:r>
              <a:rPr lang="en-US" sz="2800" b="1" dirty="0" err="1"/>
              <a:t>tidyr</a:t>
            </a:r>
            <a:r>
              <a:rPr lang="en-US" sz="2800" b="1" dirty="0"/>
              <a:t> </a:t>
            </a:r>
            <a:r>
              <a:rPr lang="en-US" sz="2800" dirty="0"/>
              <a:t>are part of </a:t>
            </a:r>
            <a:r>
              <a:rPr lang="en-US" sz="2800" dirty="0">
                <a:hlinkClick r:id="rId2"/>
              </a:rPr>
              <a:t>tidyverse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Geospatial packages include </a:t>
            </a:r>
            <a:r>
              <a:rPr lang="en-US" sz="2800" b="1" dirty="0"/>
              <a:t>raster</a:t>
            </a:r>
            <a:r>
              <a:rPr lang="en-US" sz="2800" dirty="0"/>
              <a:t> , </a:t>
            </a:r>
            <a:r>
              <a:rPr lang="en-US" sz="2800" b="1" dirty="0" err="1"/>
              <a:t>sp</a:t>
            </a:r>
            <a:r>
              <a:rPr lang="en-US" sz="2800" b="1" dirty="0"/>
              <a:t>, </a:t>
            </a:r>
            <a:r>
              <a:rPr lang="en-US" sz="2800" b="1" dirty="0" err="1"/>
              <a:t>spatstat</a:t>
            </a:r>
            <a:r>
              <a:rPr lang="en-US" sz="2800" b="1" dirty="0"/>
              <a:t>, </a:t>
            </a:r>
            <a:r>
              <a:rPr lang="en-US" sz="2800" b="1" dirty="0" err="1"/>
              <a:t>spThin</a:t>
            </a:r>
            <a:r>
              <a:rPr lang="en-US" sz="2800" b="1" dirty="0"/>
              <a:t>, and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lubridate</a:t>
            </a:r>
            <a:r>
              <a:rPr lang="en-US" sz="2800" b="1" dirty="0"/>
              <a:t> </a:t>
            </a:r>
            <a:r>
              <a:rPr lang="en-US" sz="2800" dirty="0"/>
              <a:t>fixes the 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CoordinateCleaner</a:t>
            </a:r>
            <a:r>
              <a:rPr lang="en-US" sz="2800" b="1" dirty="0"/>
              <a:t> </a:t>
            </a:r>
            <a:r>
              <a:rPr lang="en-US" sz="2800" dirty="0"/>
              <a:t>is specific to occurrence record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ggplot2 </a:t>
            </a:r>
            <a:r>
              <a:rPr lang="en-US" sz="2800" dirty="0"/>
              <a:t>and </a:t>
            </a:r>
            <a:r>
              <a:rPr lang="en-US" sz="2800" b="1" dirty="0" err="1"/>
              <a:t>ggspatial</a:t>
            </a:r>
            <a:r>
              <a:rPr lang="en-US" sz="2800" dirty="0"/>
              <a:t> are for visualization</a:t>
            </a:r>
            <a:endParaRPr lang="en-US" sz="2800" b="1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0E1A7E-6AE7-A547-801F-EE880417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47" y="1440493"/>
            <a:ext cx="7663937" cy="31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62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ccurrence data cleaning">
            <a:extLst>
              <a:ext uri="{FF2B5EF4-FFF2-40B4-BE49-F238E27FC236}">
                <a16:creationId xmlns:a16="http://schemas.microsoft.com/office/drawing/2014/main" id="{7FC6F0ED-DC14-AA48-9E8C-3F0DAEC1B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537463">
              <a:defRPr sz="7360"/>
            </a:lvl1pPr>
          </a:lstStyle>
          <a:p>
            <a:r>
              <a:rPr lang="en-US" sz="6000" dirty="0"/>
              <a:t>Load Functions</a:t>
            </a:r>
            <a:endParaRPr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D5E21-F901-7E4C-B72F-2403F653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28" y="1954060"/>
            <a:ext cx="9092707" cy="10206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BBC47B-5893-A043-AFDE-BB5DEC9A3745}"/>
              </a:ext>
            </a:extLst>
          </p:cNvPr>
          <p:cNvSpPr/>
          <p:nvPr/>
        </p:nvSpPr>
        <p:spPr>
          <a:xfrm>
            <a:off x="965771" y="3028980"/>
            <a:ext cx="111093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a function I created with Natalie Patten.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Coming Soon: R package </a:t>
            </a:r>
            <a:r>
              <a:rPr lang="en-US" sz="2800" dirty="0" err="1"/>
              <a:t>gatoRs</a:t>
            </a:r>
            <a:r>
              <a:rPr lang="en-US" sz="2800" dirty="0"/>
              <a:t> (Geographic And Taxonomic Occurrence R-based Scrubbing).</a:t>
            </a:r>
          </a:p>
        </p:txBody>
      </p:sp>
    </p:spTree>
    <p:extLst>
      <p:ext uri="{BB962C8B-B14F-4D97-AF65-F5344CB8AC3E}">
        <p14:creationId xmlns:p14="http://schemas.microsoft.com/office/powerpoint/2010/main" val="23479162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ccurrence data cleaning">
            <a:extLst>
              <a:ext uri="{FF2B5EF4-FFF2-40B4-BE49-F238E27FC236}">
                <a16:creationId xmlns:a16="http://schemas.microsoft.com/office/drawing/2014/main" id="{5689C1A5-36DF-6243-8E7C-9FF1D40A91A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Load Data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B74EF-5AA3-224B-A6A9-5386AF95F256}"/>
              </a:ext>
            </a:extLst>
          </p:cNvPr>
          <p:cNvSpPr txBox="1"/>
          <p:nvPr/>
        </p:nvSpPr>
        <p:spPr>
          <a:xfrm>
            <a:off x="838200" y="5353049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read.csv</a:t>
            </a:r>
            <a:r>
              <a:rPr lang="en-US" sz="2800" b="1" dirty="0"/>
              <a:t> </a:t>
            </a:r>
            <a:r>
              <a:rPr lang="en-US" sz="2800" dirty="0"/>
              <a:t>is a base function of R, it reads csv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names</a:t>
            </a:r>
            <a:r>
              <a:rPr lang="en-US" sz="2800" dirty="0"/>
              <a:t> print the names of columns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814BE1-94B3-FB4B-8B33-6CF4CACF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15" y="1883514"/>
            <a:ext cx="6571703" cy="28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965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9D655-4686-D443-8AA9-EBF8157B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634627"/>
            <a:ext cx="10515600" cy="2669675"/>
          </a:xfrm>
        </p:spPr>
        <p:txBody>
          <a:bodyPr/>
          <a:lstStyle/>
          <a:p>
            <a:r>
              <a:rPr lang="en-US" b="1" dirty="0" err="1"/>
              <a:t>nrow</a:t>
            </a:r>
            <a:r>
              <a:rPr lang="en-US" dirty="0"/>
              <a:t> prints the number of observations.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A6FC62-A36F-7549-81C9-215697D9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23" y="1525389"/>
            <a:ext cx="10446709" cy="2708406"/>
          </a:xfrm>
          <a:prstGeom prst="rect">
            <a:avLst/>
          </a:prstGeom>
        </p:spPr>
      </p:pic>
      <p:sp>
        <p:nvSpPr>
          <p:cNvPr id="6" name="Occurrence data cleaning">
            <a:extLst>
              <a:ext uri="{FF2B5EF4-FFF2-40B4-BE49-F238E27FC236}">
                <a16:creationId xmlns:a16="http://schemas.microsoft.com/office/drawing/2014/main" id="{71334BC2-532E-D74E-953C-1C29E0784A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Look at the datafile</a:t>
            </a:r>
          </a:p>
        </p:txBody>
      </p:sp>
    </p:spTree>
    <p:extLst>
      <p:ext uri="{BB962C8B-B14F-4D97-AF65-F5344CB8AC3E}">
        <p14:creationId xmlns:p14="http://schemas.microsoft.com/office/powerpoint/2010/main" val="3867574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1. Resolve taxon names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DA5DC9-014A-2646-B7BB-82CD5174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19" y="1977621"/>
            <a:ext cx="7599993" cy="248207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F1C9510-0876-BA48-A6AC-E012A6FB92DF}"/>
              </a:ext>
            </a:extLst>
          </p:cNvPr>
          <p:cNvSpPr txBox="1">
            <a:spLocks/>
          </p:cNvSpPr>
          <p:nvPr/>
        </p:nvSpPr>
        <p:spPr>
          <a:xfrm>
            <a:off x="838200" y="4634627"/>
            <a:ext cx="10515600" cy="266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unique</a:t>
            </a:r>
            <a:r>
              <a:rPr lang="en-US" dirty="0"/>
              <a:t> prints unique values in the column </a:t>
            </a:r>
            <a:r>
              <a:rPr lang="en-US" b="1" i="1" dirty="0"/>
              <a:t>name</a:t>
            </a:r>
            <a:r>
              <a:rPr lang="en-US" dirty="0"/>
              <a:t> from the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b="1" i="1" dirty="0" err="1"/>
              <a:t>rawdf</a:t>
            </a:r>
            <a:r>
              <a:rPr lang="en-US" dirty="0"/>
              <a:t>.</a:t>
            </a:r>
          </a:p>
          <a:p>
            <a:r>
              <a:rPr lang="en-US" b="1" dirty="0"/>
              <a:t>c</a:t>
            </a:r>
            <a:r>
              <a:rPr lang="en-US" dirty="0"/>
              <a:t> creates a list stored in the object</a:t>
            </a:r>
            <a:r>
              <a:rPr lang="en-US" b="1" i="1" dirty="0"/>
              <a:t> search </a:t>
            </a:r>
            <a:r>
              <a:rPr lang="en-US" dirty="0"/>
              <a:t>that contains </a:t>
            </a:r>
            <a:r>
              <a:rPr lang="en-US" b="1" i="1" dirty="0"/>
              <a:t>“Shortia galacifolia”</a:t>
            </a:r>
            <a:r>
              <a:rPr lang="en-US" dirty="0"/>
              <a:t> and </a:t>
            </a:r>
            <a:r>
              <a:rPr lang="en-US" b="1" i="1" dirty="0"/>
              <a:t>“</a:t>
            </a:r>
            <a:r>
              <a:rPr lang="en-US" b="1" i="1" dirty="0" err="1"/>
              <a:t>Sherwoodia</a:t>
            </a:r>
            <a:r>
              <a:rPr lang="en-US" b="1" i="1" dirty="0"/>
              <a:t> galacifolia”</a:t>
            </a:r>
          </a:p>
        </p:txBody>
      </p:sp>
    </p:spTree>
    <p:extLst>
      <p:ext uri="{BB962C8B-B14F-4D97-AF65-F5344CB8AC3E}">
        <p14:creationId xmlns:p14="http://schemas.microsoft.com/office/powerpoint/2010/main" val="190351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39803C-9FD6-254B-86D2-FFDE64C9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58" y="1477811"/>
            <a:ext cx="7598664" cy="407787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16E6F8-2A25-9846-84C1-E1944F328AC0}"/>
              </a:ext>
            </a:extLst>
          </p:cNvPr>
          <p:cNvSpPr txBox="1">
            <a:spLocks/>
          </p:cNvSpPr>
          <p:nvPr/>
        </p:nvSpPr>
        <p:spPr>
          <a:xfrm>
            <a:off x="813148" y="5523162"/>
            <a:ext cx="10515600" cy="266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filter_fix_name</a:t>
            </a:r>
            <a:r>
              <a:rPr lang="en-US" b="1" dirty="0"/>
              <a:t> </a:t>
            </a:r>
            <a:r>
              <a:rPr lang="en-US" dirty="0"/>
              <a:t>takes a </a:t>
            </a:r>
            <a:r>
              <a:rPr lang="en-US" dirty="0" err="1"/>
              <a:t>dataframe</a:t>
            </a:r>
            <a:r>
              <a:rPr lang="en-US" dirty="0"/>
              <a:t>, a list of synonyms, and the accepted name and returns a </a:t>
            </a:r>
            <a:r>
              <a:rPr lang="en-US" dirty="0" err="1"/>
              <a:t>dataframe</a:t>
            </a:r>
            <a:r>
              <a:rPr lang="en-US" dirty="0"/>
              <a:t> with only the records associated with the species and </a:t>
            </a:r>
            <a:r>
              <a:rPr lang="en-US" dirty="0" err="1"/>
              <a:t>new_name</a:t>
            </a:r>
            <a:r>
              <a:rPr lang="en-US" dirty="0"/>
              <a:t> = </a:t>
            </a:r>
            <a:r>
              <a:rPr lang="en-US" dirty="0" err="1"/>
              <a:t>accepted_name</a:t>
            </a:r>
            <a:endParaRPr lang="en-US" dirty="0"/>
          </a:p>
        </p:txBody>
      </p:sp>
      <p:sp>
        <p:nvSpPr>
          <p:cNvPr id="5" name="Occurrence data cleaning">
            <a:extLst>
              <a:ext uri="{FF2B5EF4-FFF2-40B4-BE49-F238E27FC236}">
                <a16:creationId xmlns:a16="http://schemas.microsoft.com/office/drawing/2014/main" id="{663AD2CC-7801-5742-873F-10808E5CDCE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1. Resolve taxon names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12343-EB25-D44F-9D04-2E5D3518D63E}"/>
              </a:ext>
            </a:extLst>
          </p:cNvPr>
          <p:cNvSpPr txBox="1"/>
          <p:nvPr/>
        </p:nvSpPr>
        <p:spPr>
          <a:xfrm>
            <a:off x="3359650" y="5056009"/>
            <a:ext cx="344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the number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81367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2. Decrease number of columns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E93EDC-A2D4-854C-B198-9093273A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24" y="1916483"/>
            <a:ext cx="7598664" cy="255510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525B9F2-4D5F-4647-BCA1-40684C68DFE8}"/>
              </a:ext>
            </a:extLst>
          </p:cNvPr>
          <p:cNvSpPr txBox="1">
            <a:spLocks/>
          </p:cNvSpPr>
          <p:nvPr/>
        </p:nvSpPr>
        <p:spPr>
          <a:xfrm>
            <a:off x="1088721" y="4759074"/>
            <a:ext cx="10515600" cy="266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coalesce </a:t>
            </a:r>
            <a:r>
              <a:rPr lang="en-US" dirty="0"/>
              <a:t>merges two columns into one</a:t>
            </a:r>
          </a:p>
        </p:txBody>
      </p:sp>
    </p:spTree>
    <p:extLst>
      <p:ext uri="{BB962C8B-B14F-4D97-AF65-F5344CB8AC3E}">
        <p14:creationId xmlns:p14="http://schemas.microsoft.com/office/powerpoint/2010/main" val="141516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2. Decrease number of columns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6D1AF9-B8C8-C944-A070-0813B8A8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11" y="1704062"/>
            <a:ext cx="8538770" cy="251721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79D9BD-2387-794B-8DE9-0C416C964D59}"/>
              </a:ext>
            </a:extLst>
          </p:cNvPr>
          <p:cNvSpPr txBox="1">
            <a:spLocks/>
          </p:cNvSpPr>
          <p:nvPr/>
        </p:nvSpPr>
        <p:spPr>
          <a:xfrm>
            <a:off x="1088721" y="4759074"/>
            <a:ext cx="10515600" cy="266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select </a:t>
            </a:r>
            <a:r>
              <a:rPr lang="en-US" dirty="0"/>
              <a:t>only retains the selected columns. New name = old name.</a:t>
            </a:r>
          </a:p>
        </p:txBody>
      </p:sp>
    </p:spTree>
    <p:extLst>
      <p:ext uri="{BB962C8B-B14F-4D97-AF65-F5344CB8AC3E}">
        <p14:creationId xmlns:p14="http://schemas.microsoft.com/office/powerpoint/2010/main" val="242608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3. Clean localities</a:t>
            </a:r>
          </a:p>
        </p:txBody>
      </p:sp>
      <p:pic>
        <p:nvPicPr>
          <p:cNvPr id="4" name="Picture 3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817DE0A1-5B33-0543-8AA6-616BC969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28" y="1620642"/>
            <a:ext cx="7598664" cy="274518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4203CBC-63C5-214C-9DB1-32A5FB19C8AC}"/>
              </a:ext>
            </a:extLst>
          </p:cNvPr>
          <p:cNvSpPr txBox="1">
            <a:spLocks/>
          </p:cNvSpPr>
          <p:nvPr/>
        </p:nvSpPr>
        <p:spPr>
          <a:xfrm>
            <a:off x="1088721" y="4759074"/>
            <a:ext cx="10515600" cy="266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filter </a:t>
            </a:r>
            <a:r>
              <a:rPr lang="en-US" dirty="0"/>
              <a:t>only retains records in the column long/</a:t>
            </a:r>
            <a:r>
              <a:rPr lang="en-US" dirty="0" err="1"/>
              <a:t>lat</a:t>
            </a:r>
            <a:r>
              <a:rPr lang="en-US" dirty="0"/>
              <a:t> that are not (!) equal to NA (!(</a:t>
            </a:r>
            <a:r>
              <a:rPr lang="en-US" dirty="0" err="1"/>
              <a:t>is.na</a:t>
            </a:r>
            <a:r>
              <a:rPr lang="en-US" dirty="0"/>
              <a:t>()).</a:t>
            </a:r>
          </a:p>
        </p:txBody>
      </p:sp>
    </p:spTree>
    <p:extLst>
      <p:ext uri="{BB962C8B-B14F-4D97-AF65-F5344CB8AC3E}">
        <p14:creationId xmlns:p14="http://schemas.microsoft.com/office/powerpoint/2010/main" val="9821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hat data are we us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2516">
              <a:defRPr sz="7840"/>
            </a:lvl1pPr>
          </a:lstStyle>
          <a:p>
            <a:pPr algn="ctr"/>
            <a:r>
              <a:rPr sz="6000" dirty="0"/>
              <a:t>What data are we using?</a:t>
            </a:r>
          </a:p>
        </p:txBody>
      </p:sp>
    </p:spTree>
    <p:extLst>
      <p:ext uri="{BB962C8B-B14F-4D97-AF65-F5344CB8AC3E}">
        <p14:creationId xmlns:p14="http://schemas.microsoft.com/office/powerpoint/2010/main" val="32375396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3. Clean localities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3A5A50-2609-E243-AF38-E7172AB36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305"/>
          <a:stretch/>
        </p:blipFill>
        <p:spPr>
          <a:xfrm>
            <a:off x="2176830" y="1520741"/>
            <a:ext cx="8382609" cy="156342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8B30DB-C302-2D47-B0D2-F590855D7355}"/>
              </a:ext>
            </a:extLst>
          </p:cNvPr>
          <p:cNvSpPr txBox="1">
            <a:spLocks/>
          </p:cNvSpPr>
          <p:nvPr/>
        </p:nvSpPr>
        <p:spPr>
          <a:xfrm>
            <a:off x="932865" y="3085605"/>
            <a:ext cx="10515600" cy="266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round </a:t>
            </a:r>
            <a:r>
              <a:rPr lang="en-US" dirty="0"/>
              <a:t>rounds numeric values to two decimal places</a:t>
            </a:r>
            <a:endParaRPr lang="en-US" b="1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ABD6E8E4-4C2F-FE4C-A48D-9AB59A558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380"/>
          <a:stretch/>
        </p:blipFill>
        <p:spPr>
          <a:xfrm>
            <a:off x="2176830" y="3631118"/>
            <a:ext cx="7713878" cy="24349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855513-8A03-D740-957A-E29C8EA2028A}"/>
              </a:ext>
            </a:extLst>
          </p:cNvPr>
          <p:cNvSpPr txBox="1"/>
          <p:nvPr/>
        </p:nvSpPr>
        <p:spPr>
          <a:xfrm>
            <a:off x="932865" y="6103672"/>
            <a:ext cx="1087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Our climate layers are 30 arc-sec resolution which is about 1000 meters</a:t>
            </a:r>
          </a:p>
        </p:txBody>
      </p:sp>
    </p:spTree>
    <p:extLst>
      <p:ext uri="{BB962C8B-B14F-4D97-AF65-F5344CB8AC3E}">
        <p14:creationId xmlns:p14="http://schemas.microsoft.com/office/powerpoint/2010/main" val="188446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3. Clean localities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3A5A50-2609-E243-AF38-E7172AB36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08"/>
          <a:stretch/>
        </p:blipFill>
        <p:spPr>
          <a:xfrm>
            <a:off x="1108314" y="1567701"/>
            <a:ext cx="8382609" cy="186129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8B30DB-C302-2D47-B0D2-F590855D7355}"/>
              </a:ext>
            </a:extLst>
          </p:cNvPr>
          <p:cNvSpPr txBox="1">
            <a:spLocks/>
          </p:cNvSpPr>
          <p:nvPr/>
        </p:nvSpPr>
        <p:spPr>
          <a:xfrm>
            <a:off x="1303750" y="3429000"/>
            <a:ext cx="5197258" cy="266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filter </a:t>
            </a:r>
            <a:r>
              <a:rPr lang="en-US" dirty="0"/>
              <a:t>only retains records in the column long/</a:t>
            </a:r>
            <a:r>
              <a:rPr lang="en-US" dirty="0" err="1"/>
              <a:t>lat</a:t>
            </a:r>
            <a:r>
              <a:rPr lang="en-US" dirty="0"/>
              <a:t> that are not (!=) equal to 0.00</a:t>
            </a:r>
          </a:p>
          <a:p>
            <a:r>
              <a:rPr lang="en-US" dirty="0"/>
              <a:t>”There’s no place like 0,0”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7FF3A-75BB-3D42-8939-B71F7CE7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74" y="3512790"/>
            <a:ext cx="4840497" cy="3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372518-408A-9F40-B806-C1965ADE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22" y="1537135"/>
            <a:ext cx="7598664" cy="4895932"/>
          </a:xfrm>
          <a:prstGeom prst="rect">
            <a:avLst/>
          </a:prstGeom>
        </p:spPr>
      </p:pic>
      <p:sp>
        <p:nvSpPr>
          <p:cNvPr id="6" name="Occurrence data cleaning">
            <a:extLst>
              <a:ext uri="{FF2B5EF4-FFF2-40B4-BE49-F238E27FC236}">
                <a16:creationId xmlns:a16="http://schemas.microsoft.com/office/drawing/2014/main" id="{DD0582B0-9EDC-3C48-9C0C-1228A4AFC14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3. Clean localities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FB6509-661A-3C4A-9589-07C7458EDDC1}"/>
              </a:ext>
            </a:extLst>
          </p:cNvPr>
          <p:cNvSpPr txBox="1"/>
          <p:nvPr/>
        </p:nvSpPr>
        <p:spPr>
          <a:xfrm>
            <a:off x="6527308" y="1843088"/>
            <a:ext cx="310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Removes points in a radius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around biodiversity institutions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76EF-DD73-B946-BC20-72BB9A726551}"/>
              </a:ext>
            </a:extLst>
          </p:cNvPr>
          <p:cNvSpPr txBox="1"/>
          <p:nvPr/>
        </p:nvSpPr>
        <p:spPr>
          <a:xfrm>
            <a:off x="6164054" y="4218269"/>
            <a:ext cx="3607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Removes geographically isolated records of a species using quantile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1BFD2-58AB-E243-B8FE-608EFC03396F}"/>
              </a:ext>
            </a:extLst>
          </p:cNvPr>
          <p:cNvSpPr txBox="1"/>
          <p:nvPr/>
        </p:nvSpPr>
        <p:spPr>
          <a:xfrm>
            <a:off x="990600" y="6555581"/>
            <a:ext cx="1198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Zizka</a:t>
            </a:r>
            <a:r>
              <a:rPr lang="en-US" sz="1400" dirty="0"/>
              <a:t> et al. 2019. </a:t>
            </a:r>
            <a:r>
              <a:rPr lang="en-US" sz="1400" dirty="0" err="1"/>
              <a:t>CoordinateCleaner</a:t>
            </a:r>
            <a:r>
              <a:rPr lang="en-US" sz="1400" dirty="0"/>
              <a:t>: Standardized cleaning of occurrence records from biological collection databases. Methods in Ecology and Evolution.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05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4. Remove Duplicates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663193-85EB-104A-810A-BAF27954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41" y="1708498"/>
            <a:ext cx="7598664" cy="269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A2FB4-67E7-3548-BD5C-7F432637EDFB}"/>
              </a:ext>
            </a:extLst>
          </p:cNvPr>
          <p:cNvSpPr txBox="1"/>
          <p:nvPr/>
        </p:nvSpPr>
        <p:spPr>
          <a:xfrm>
            <a:off x="388307" y="5198301"/>
            <a:ext cx="11486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lubridate</a:t>
            </a:r>
            <a:r>
              <a:rPr lang="en-US" sz="2800" dirty="0"/>
              <a:t> is a beautiful package that parses 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mutate</a:t>
            </a:r>
            <a:r>
              <a:rPr lang="en-US" sz="2800" dirty="0"/>
              <a:t> (from the package </a:t>
            </a:r>
            <a:r>
              <a:rPr lang="en-US" sz="2800" dirty="0" err="1"/>
              <a:t>dplyr</a:t>
            </a:r>
            <a:r>
              <a:rPr lang="en-US" sz="2800" dirty="0"/>
              <a:t>) allows us to make 3 new columns to store </a:t>
            </a:r>
            <a:r>
              <a:rPr lang="en-US" sz="2800" i="1" dirty="0"/>
              <a:t>year</a:t>
            </a:r>
            <a:r>
              <a:rPr lang="en-US" sz="2800" dirty="0"/>
              <a:t>, </a:t>
            </a:r>
            <a:r>
              <a:rPr lang="en-US" sz="2800" i="1" dirty="0"/>
              <a:t>month</a:t>
            </a:r>
            <a:r>
              <a:rPr lang="en-US" sz="2800" dirty="0"/>
              <a:t>, and </a:t>
            </a:r>
            <a:r>
              <a:rPr lang="en-US" sz="2800" i="1" dirty="0"/>
              <a:t>day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24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4. Remove Duplicates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A868DD-3A0C-0544-82B0-D821AC80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66" y="2088107"/>
            <a:ext cx="8965068" cy="2083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C7E6DD-3ADD-3E43-91CA-53CBC7898B3A}"/>
              </a:ext>
            </a:extLst>
          </p:cNvPr>
          <p:cNvSpPr txBox="1"/>
          <p:nvPr/>
        </p:nvSpPr>
        <p:spPr>
          <a:xfrm>
            <a:off x="488515" y="4835047"/>
            <a:ext cx="845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distinct</a:t>
            </a:r>
            <a:r>
              <a:rPr lang="en-US" sz="2800" dirty="0"/>
              <a:t> identifies duplicates based on specific columns</a:t>
            </a:r>
          </a:p>
        </p:txBody>
      </p:sp>
    </p:spTree>
    <p:extLst>
      <p:ext uri="{BB962C8B-B14F-4D97-AF65-F5344CB8AC3E}">
        <p14:creationId xmlns:p14="http://schemas.microsoft.com/office/powerpoint/2010/main" val="3404960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5. Spatial Correction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689B8-5773-8A43-A0CF-BFF50CCADE63}"/>
              </a:ext>
            </a:extLst>
          </p:cNvPr>
          <p:cNvSpPr txBox="1"/>
          <p:nvPr/>
        </p:nvSpPr>
        <p:spPr>
          <a:xfrm>
            <a:off x="1075170" y="1657351"/>
            <a:ext cx="5414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Filtering is a procedure to reduce the clustering of species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Collection efforts can lead to clustering of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B824F-A54E-1643-BE9E-3512F182429F}"/>
              </a:ext>
            </a:extLst>
          </p:cNvPr>
          <p:cNvSpPr txBox="1"/>
          <p:nvPr/>
        </p:nvSpPr>
        <p:spPr>
          <a:xfrm>
            <a:off x="1" y="5967840"/>
            <a:ext cx="784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Daru et al. 2017. Widespread sampling biases in herbaria revealed from large-scale digitization. New Phytologist.</a:t>
            </a:r>
          </a:p>
          <a:p>
            <a:endParaRPr lang="en-US" sz="2400" dirty="0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0AEA16E-390C-7847-BD59-071B1E222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95"/>
          <a:stretch/>
        </p:blipFill>
        <p:spPr>
          <a:xfrm>
            <a:off x="7767484" y="939547"/>
            <a:ext cx="3657600" cy="5628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C1719-3BE8-774C-9A20-C32F1F04A1F1}"/>
              </a:ext>
            </a:extLst>
          </p:cNvPr>
          <p:cNvSpPr txBox="1"/>
          <p:nvPr/>
        </p:nvSpPr>
        <p:spPr>
          <a:xfrm>
            <a:off x="7767484" y="159544"/>
            <a:ext cx="3657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Sampling bias for </a:t>
            </a:r>
          </a:p>
          <a:p>
            <a:pPr algn="ctr"/>
            <a:r>
              <a:rPr lang="en-US" sz="2400" dirty="0"/>
              <a:t>857,245 records</a:t>
            </a:r>
          </a:p>
        </p:txBody>
      </p:sp>
    </p:spTree>
    <p:extLst>
      <p:ext uri="{BB962C8B-B14F-4D97-AF65-F5344CB8AC3E}">
        <p14:creationId xmlns:p14="http://schemas.microsoft.com/office/powerpoint/2010/main" val="83111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5. Spatial Correction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689B8-5773-8A43-A0CF-BFF50CCADE63}"/>
              </a:ext>
            </a:extLst>
          </p:cNvPr>
          <p:cNvSpPr txBox="1"/>
          <p:nvPr/>
        </p:nvSpPr>
        <p:spPr>
          <a:xfrm>
            <a:off x="1075170" y="1657351"/>
            <a:ext cx="5903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Filtering is a procedure to reduce the clustering of species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Collection efforts can lead to clustering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filtering, there may still be spatial autocorrelation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can be accounted for by data partitioning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B824F-A54E-1643-BE9E-3512F182429F}"/>
              </a:ext>
            </a:extLst>
          </p:cNvPr>
          <p:cNvSpPr txBox="1"/>
          <p:nvPr/>
        </p:nvSpPr>
        <p:spPr>
          <a:xfrm>
            <a:off x="0" y="5967840"/>
            <a:ext cx="1091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Sillero</a:t>
            </a:r>
            <a:r>
              <a:rPr lang="en-US" sz="2400" dirty="0"/>
              <a:t> N. and A. M. Barbosa. 2020. Common mistakes in ecological niche models. International Journal of Geographical Information Science.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E3402D-32CD-B943-A435-23FA26B96495}"/>
              </a:ext>
            </a:extLst>
          </p:cNvPr>
          <p:cNvGrpSpPr/>
          <p:nvPr/>
        </p:nvGrpSpPr>
        <p:grpSpPr>
          <a:xfrm>
            <a:off x="7919010" y="2345332"/>
            <a:ext cx="3197820" cy="2167336"/>
            <a:chOff x="7245416" y="2198710"/>
            <a:chExt cx="3197820" cy="21673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CBA6B-7A49-EA46-A8D4-5B255FF235E6}"/>
                </a:ext>
              </a:extLst>
            </p:cNvPr>
            <p:cNvSpPr txBox="1"/>
            <p:nvPr/>
          </p:nvSpPr>
          <p:spPr>
            <a:xfrm>
              <a:off x="8542490" y="3996714"/>
              <a:ext cx="1537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Env. Similarity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22A621B-2863-0049-BD0B-89DC926D8147}"/>
                </a:ext>
              </a:extLst>
            </p:cNvPr>
            <p:cNvGrpSpPr/>
            <p:nvPr/>
          </p:nvGrpSpPr>
          <p:grpSpPr>
            <a:xfrm>
              <a:off x="8245642" y="2198710"/>
              <a:ext cx="2197594" cy="1780674"/>
              <a:chOff x="4732421" y="3834063"/>
              <a:chExt cx="2197594" cy="178067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E716F75-552E-7E42-A625-4A134016B117}"/>
                  </a:ext>
                </a:extLst>
              </p:cNvPr>
              <p:cNvCxnSpPr/>
              <p:nvPr/>
            </p:nvCxnSpPr>
            <p:spPr>
              <a:xfrm>
                <a:off x="4732421" y="3834063"/>
                <a:ext cx="0" cy="17806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64CCBA7-1079-0D41-A06B-827C2BE56C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2421" y="5594773"/>
                <a:ext cx="21975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639EA6-A1DD-3E42-A2E2-BA4476DE6F67}"/>
                </a:ext>
              </a:extLst>
            </p:cNvPr>
            <p:cNvSpPr txBox="1"/>
            <p:nvPr/>
          </p:nvSpPr>
          <p:spPr>
            <a:xfrm>
              <a:off x="7245416" y="2903122"/>
              <a:ext cx="987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D053951-BF90-5F46-9EBE-D07D673B129F}"/>
                </a:ext>
              </a:extLst>
            </p:cNvPr>
            <p:cNvSpPr/>
            <p:nvPr/>
          </p:nvSpPr>
          <p:spPr>
            <a:xfrm>
              <a:off x="8354641" y="239332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B9C329-1C9A-B047-B38B-FC1E4E6E9F55}"/>
                </a:ext>
              </a:extLst>
            </p:cNvPr>
            <p:cNvSpPr/>
            <p:nvPr/>
          </p:nvSpPr>
          <p:spPr>
            <a:xfrm>
              <a:off x="8600799" y="2336404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4EDC8B-8F70-6540-AC9F-774B2C6D144E}"/>
                </a:ext>
              </a:extLst>
            </p:cNvPr>
            <p:cNvSpPr/>
            <p:nvPr/>
          </p:nvSpPr>
          <p:spPr>
            <a:xfrm>
              <a:off x="8576582" y="256728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391EA4-95E1-8349-8E2C-B2B7074AB35F}"/>
                </a:ext>
              </a:extLst>
            </p:cNvPr>
            <p:cNvSpPr/>
            <p:nvPr/>
          </p:nvSpPr>
          <p:spPr>
            <a:xfrm>
              <a:off x="8556983" y="2855246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D323EF-0566-2848-B099-3F3D1E596236}"/>
                </a:ext>
              </a:extLst>
            </p:cNvPr>
            <p:cNvSpPr/>
            <p:nvPr/>
          </p:nvSpPr>
          <p:spPr>
            <a:xfrm>
              <a:off x="8808210" y="2691538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CD7896-B524-7546-BE6A-82587BAE7467}"/>
                </a:ext>
              </a:extLst>
            </p:cNvPr>
            <p:cNvSpPr/>
            <p:nvPr/>
          </p:nvSpPr>
          <p:spPr>
            <a:xfrm>
              <a:off x="9043797" y="2584206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2A523D-13DB-2142-A104-45F12E2E6CAF}"/>
                </a:ext>
              </a:extLst>
            </p:cNvPr>
            <p:cNvSpPr/>
            <p:nvPr/>
          </p:nvSpPr>
          <p:spPr>
            <a:xfrm>
              <a:off x="9768330" y="344319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3C5874-DF0B-3744-8FE1-03CD7739DC78}"/>
                </a:ext>
              </a:extLst>
            </p:cNvPr>
            <p:cNvSpPr/>
            <p:nvPr/>
          </p:nvSpPr>
          <p:spPr>
            <a:xfrm>
              <a:off x="9920730" y="359559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261EDE-9332-D64F-B03F-8DA2E75FBE72}"/>
                </a:ext>
              </a:extLst>
            </p:cNvPr>
            <p:cNvSpPr/>
            <p:nvPr/>
          </p:nvSpPr>
          <p:spPr>
            <a:xfrm>
              <a:off x="10073130" y="374799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5B2FF4-E8D3-6648-B12F-ED2E497174CA}"/>
                </a:ext>
              </a:extLst>
            </p:cNvPr>
            <p:cNvSpPr/>
            <p:nvPr/>
          </p:nvSpPr>
          <p:spPr>
            <a:xfrm>
              <a:off x="9006330" y="268119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F17803-78B7-AB42-B78B-4F4DC79B95EC}"/>
                </a:ext>
              </a:extLst>
            </p:cNvPr>
            <p:cNvSpPr/>
            <p:nvPr/>
          </p:nvSpPr>
          <p:spPr>
            <a:xfrm>
              <a:off x="9158730" y="283359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DFD121-B997-6B4B-BD8E-0D9AC5A8F69E}"/>
                </a:ext>
              </a:extLst>
            </p:cNvPr>
            <p:cNvSpPr/>
            <p:nvPr/>
          </p:nvSpPr>
          <p:spPr>
            <a:xfrm>
              <a:off x="8904220" y="2825647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8EA03A5-A41A-614D-A493-F805D8AD510F}"/>
                </a:ext>
              </a:extLst>
            </p:cNvPr>
            <p:cNvSpPr/>
            <p:nvPr/>
          </p:nvSpPr>
          <p:spPr>
            <a:xfrm>
              <a:off x="8918190" y="2989804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8C2419-E4CD-5747-9908-E3CC0A05D7E2}"/>
                </a:ext>
              </a:extLst>
            </p:cNvPr>
            <p:cNvSpPr/>
            <p:nvPr/>
          </p:nvSpPr>
          <p:spPr>
            <a:xfrm>
              <a:off x="9357789" y="3123856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96D7AE-AEEC-314D-AE7D-97CF1582496F}"/>
                </a:ext>
              </a:extLst>
            </p:cNvPr>
            <p:cNvSpPr/>
            <p:nvPr/>
          </p:nvSpPr>
          <p:spPr>
            <a:xfrm>
              <a:off x="9467251" y="329333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FE5A09-0737-304C-928E-9DC8B2A26611}"/>
                </a:ext>
              </a:extLst>
            </p:cNvPr>
            <p:cNvSpPr/>
            <p:nvPr/>
          </p:nvSpPr>
          <p:spPr>
            <a:xfrm>
              <a:off x="9328995" y="290504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61DFD46-8FB6-A64B-8064-FCE041E76AE7}"/>
                </a:ext>
              </a:extLst>
            </p:cNvPr>
            <p:cNvSpPr/>
            <p:nvPr/>
          </p:nvSpPr>
          <p:spPr>
            <a:xfrm>
              <a:off x="9139990" y="3112803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B715AA-E01C-E449-90B5-3DC120B292EF}"/>
                </a:ext>
              </a:extLst>
            </p:cNvPr>
            <p:cNvSpPr/>
            <p:nvPr/>
          </p:nvSpPr>
          <p:spPr>
            <a:xfrm>
              <a:off x="9626328" y="3217808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179138-256F-724C-84AA-439F826E9FF9}"/>
                </a:ext>
              </a:extLst>
            </p:cNvPr>
            <p:cNvSpPr/>
            <p:nvPr/>
          </p:nvSpPr>
          <p:spPr>
            <a:xfrm>
              <a:off x="9756727" y="3656555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FDBBFC-4B42-6F45-8FA5-0EAE67E7365B}"/>
                </a:ext>
              </a:extLst>
            </p:cNvPr>
            <p:cNvCxnSpPr>
              <a:cxnSpLocks/>
            </p:cNvCxnSpPr>
            <p:nvPr/>
          </p:nvCxnSpPr>
          <p:spPr>
            <a:xfrm>
              <a:off x="8446081" y="2317624"/>
              <a:ext cx="1804824" cy="15403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79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5. Spatial Correction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8AD115-91D3-B149-B481-E9928F04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333" y="1737551"/>
            <a:ext cx="7598664" cy="4910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8E10FE-BCB0-BA4A-95DA-94E4D4AAE663}"/>
              </a:ext>
            </a:extLst>
          </p:cNvPr>
          <p:cNvSpPr txBox="1"/>
          <p:nvPr/>
        </p:nvSpPr>
        <p:spPr>
          <a:xfrm>
            <a:off x="4033381" y="7377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5. Spatial Correction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ED9DFE-E0BB-1642-AB0C-3A6F41005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719"/>
          <a:stretch/>
        </p:blipFill>
        <p:spPr>
          <a:xfrm>
            <a:off x="2070448" y="1693710"/>
            <a:ext cx="7598664" cy="1775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F2AF4-83E5-494C-B2D0-6131DA1982C0}"/>
              </a:ext>
            </a:extLst>
          </p:cNvPr>
          <p:cNvSpPr txBox="1"/>
          <p:nvPr/>
        </p:nvSpPr>
        <p:spPr>
          <a:xfrm>
            <a:off x="711994" y="3610018"/>
            <a:ext cx="110728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rdist.earth</a:t>
            </a:r>
            <a:r>
              <a:rPr lang="en-US" sz="2800" b="1" dirty="0"/>
              <a:t> </a:t>
            </a:r>
            <a:r>
              <a:rPr lang="en-US" sz="2800" dirty="0"/>
              <a:t>can be used to look at nearest neighbor distance in kilometers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do.call</a:t>
            </a:r>
            <a:r>
              <a:rPr lang="en-US" sz="2800" b="1" dirty="0"/>
              <a:t> </a:t>
            </a:r>
            <a:r>
              <a:rPr lang="en-US" sz="2800" dirty="0"/>
              <a:t>applies to a list, </a:t>
            </a:r>
            <a:r>
              <a:rPr lang="en-US" sz="2800" b="1" dirty="0" err="1"/>
              <a:t>rbind</a:t>
            </a:r>
            <a:r>
              <a:rPr lang="en-US" sz="2800" dirty="0"/>
              <a:t> binds rows, and the </a:t>
            </a:r>
            <a:r>
              <a:rPr lang="en-US" sz="2800" b="1" dirty="0"/>
              <a:t>sort</a:t>
            </a:r>
            <a:r>
              <a:rPr lang="en-US" sz="2800" dirty="0"/>
              <a:t> is set up to select the lowest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want to look at the </a:t>
            </a:r>
            <a:r>
              <a:rPr lang="en-US" sz="2800" b="1" dirty="0"/>
              <a:t>min </a:t>
            </a:r>
            <a:r>
              <a:rPr lang="en-US" sz="2800" dirty="0"/>
              <a:t>distance between points remaining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next step, if your </a:t>
            </a:r>
            <a:r>
              <a:rPr lang="en-US" sz="2800" b="1" i="1" dirty="0" err="1"/>
              <a:t>thin.par</a:t>
            </a:r>
            <a:r>
              <a:rPr lang="en-US" sz="2800" dirty="0"/>
              <a:t> is less than this amount, no points will be removed</a:t>
            </a:r>
          </a:p>
        </p:txBody>
      </p:sp>
    </p:spTree>
    <p:extLst>
      <p:ext uri="{BB962C8B-B14F-4D97-AF65-F5344CB8AC3E}">
        <p14:creationId xmlns:p14="http://schemas.microsoft.com/office/powerpoint/2010/main" val="398793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ccurrence data cleaning">
            <a:extLst>
              <a:ext uri="{FF2B5EF4-FFF2-40B4-BE49-F238E27FC236}">
                <a16:creationId xmlns:a16="http://schemas.microsoft.com/office/drawing/2014/main" id="{6E358298-9CD9-A54B-B0C1-9730D97672C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5. Spatial Correction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1CC2B-7740-1047-81AF-D73E3A528DF0}"/>
              </a:ext>
            </a:extLst>
          </p:cNvPr>
          <p:cNvSpPr txBox="1"/>
          <p:nvPr/>
        </p:nvSpPr>
        <p:spPr>
          <a:xfrm>
            <a:off x="898358" y="1508383"/>
            <a:ext cx="110850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spThin</a:t>
            </a:r>
            <a:r>
              <a:rPr lang="en-US" sz="2800" dirty="0"/>
              <a:t> function </a:t>
            </a:r>
            <a:r>
              <a:rPr lang="en-US" sz="2800" b="1" i="1" dirty="0"/>
              <a:t>thin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Set </a:t>
            </a:r>
            <a:r>
              <a:rPr lang="en-US" sz="2800" dirty="0" err="1"/>
              <a:t>thin.par</a:t>
            </a:r>
            <a:r>
              <a:rPr lang="en-US" sz="2800" dirty="0"/>
              <a:t> = minimum nearest neighbor distance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Next, the function calculates pairwise distance between all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1) For each record, IDs the # of occurrence records within distance </a:t>
            </a:r>
            <a:r>
              <a:rPr lang="en-US" sz="2800" dirty="0" err="1"/>
              <a:t>thin.par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2) One record of those which share the greatest # from (1) is removed at random.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3) Repeat 1 – 2 till no record has a nearest neighbor closer than </a:t>
            </a:r>
            <a:r>
              <a:rPr lang="en-US" sz="2800" dirty="0" err="1"/>
              <a:t>thin.par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7871B-CEE6-1042-A56C-20C3FA223E77}"/>
              </a:ext>
            </a:extLst>
          </p:cNvPr>
          <p:cNvSpPr txBox="1"/>
          <p:nvPr/>
        </p:nvSpPr>
        <p:spPr>
          <a:xfrm>
            <a:off x="0" y="6104320"/>
            <a:ext cx="11983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Aiello-</a:t>
            </a:r>
            <a:r>
              <a:rPr lang="en-US" sz="2400" dirty="0" err="1"/>
              <a:t>Lammens</a:t>
            </a:r>
            <a:r>
              <a:rPr lang="en-US" sz="2400" dirty="0"/>
              <a:t> et al. 2015. </a:t>
            </a:r>
            <a:r>
              <a:rPr lang="en-US" sz="2400" dirty="0" err="1"/>
              <a:t>spThin</a:t>
            </a:r>
            <a:r>
              <a:rPr lang="en-US" sz="2400" dirty="0"/>
              <a:t>: an R package for spatial thinning of species occurrence records for use in ecological niche models. </a:t>
            </a:r>
            <a:r>
              <a:rPr lang="en-US" sz="2400" dirty="0" err="1"/>
              <a:t>Ecography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397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1. Georeferenced occurrence records"/>
          <p:cNvSpPr txBox="1">
            <a:spLocks noGrp="1"/>
          </p:cNvSpPr>
          <p:nvPr>
            <p:ph type="body" idx="1"/>
          </p:nvPr>
        </p:nvSpPr>
        <p:spPr>
          <a:xfrm>
            <a:off x="2342554" y="4952164"/>
            <a:ext cx="7506892" cy="442019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500"/>
            </a:lvl1pPr>
          </a:lstStyle>
          <a:p>
            <a:r>
              <a:rPr dirty="0"/>
              <a:t>1. Georeferenced occurrence records</a:t>
            </a:r>
          </a:p>
        </p:txBody>
      </p:sp>
      <p:pic>
        <p:nvPicPr>
          <p:cNvPr id="147" name="Screen Shot 2016-10-04 at 12.39.00 PM.png" descr="Screen Shot 2016-10-04 at 12.39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5" y="1532680"/>
            <a:ext cx="8222970" cy="33019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8" name="What data are we using?">
            <a:extLst>
              <a:ext uri="{FF2B5EF4-FFF2-40B4-BE49-F238E27FC236}">
                <a16:creationId xmlns:a16="http://schemas.microsoft.com/office/drawing/2014/main" id="{D997A183-D778-4340-B566-5167823B2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572516">
              <a:defRPr sz="7840"/>
            </a:lvl1pPr>
          </a:lstStyle>
          <a:p>
            <a:pPr algn="ctr"/>
            <a:r>
              <a:rPr sz="6000" dirty="0"/>
              <a:t>What data are we using?</a:t>
            </a:r>
          </a:p>
        </p:txBody>
      </p:sp>
    </p:spTree>
    <p:extLst>
      <p:ext uri="{BB962C8B-B14F-4D97-AF65-F5344CB8AC3E}">
        <p14:creationId xmlns:p14="http://schemas.microsoft.com/office/powerpoint/2010/main" val="403292043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5. Spatial Correction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ED9DFE-E0BB-1642-AB0C-3A6F41005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58"/>
          <a:stretch/>
        </p:blipFill>
        <p:spPr>
          <a:xfrm>
            <a:off x="2245812" y="1640909"/>
            <a:ext cx="7598664" cy="4696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64AC5A-51E9-AD48-B65D-B9DB3312A0D6}"/>
              </a:ext>
            </a:extLst>
          </p:cNvPr>
          <p:cNvSpPr txBox="1"/>
          <p:nvPr/>
        </p:nvSpPr>
        <p:spPr>
          <a:xfrm>
            <a:off x="4443413" y="2228852"/>
            <a:ext cx="273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print running details!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FAEA5-7316-C248-8FD5-A24B0BC83414}"/>
              </a:ext>
            </a:extLst>
          </p:cNvPr>
          <p:cNvSpPr txBox="1"/>
          <p:nvPr/>
        </p:nvSpPr>
        <p:spPr>
          <a:xfrm>
            <a:off x="5238750" y="3804438"/>
            <a:ext cx="557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Returns list of data frames, we only want Part 1 of the list!</a:t>
            </a:r>
          </a:p>
        </p:txBody>
      </p:sp>
    </p:spTree>
    <p:extLst>
      <p:ext uri="{BB962C8B-B14F-4D97-AF65-F5344CB8AC3E}">
        <p14:creationId xmlns:p14="http://schemas.microsoft.com/office/powerpoint/2010/main" val="2954833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6. Plot Cleaned Records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2B0009-195F-2940-937C-1F029C31B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65"/>
          <a:stretch/>
        </p:blipFill>
        <p:spPr>
          <a:xfrm>
            <a:off x="2289567" y="1822624"/>
            <a:ext cx="7598664" cy="1108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C1E6D-4C7F-BA4D-9E10-51F9CC30F95F}"/>
              </a:ext>
            </a:extLst>
          </p:cNvPr>
          <p:cNvSpPr txBox="1"/>
          <p:nvPr/>
        </p:nvSpPr>
        <p:spPr>
          <a:xfrm>
            <a:off x="242888" y="375913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Using the function </a:t>
            </a:r>
            <a:r>
              <a:rPr lang="en-US" sz="2800" b="1" dirty="0"/>
              <a:t>borders</a:t>
            </a:r>
            <a:r>
              <a:rPr lang="en-US" sz="2800" dirty="0"/>
              <a:t> from the package </a:t>
            </a:r>
            <a:r>
              <a:rPr lang="en-US" sz="2800" b="1" dirty="0"/>
              <a:t>ggplot2</a:t>
            </a:r>
            <a:r>
              <a:rPr lang="en-US" sz="2800" dirty="0"/>
              <a:t>, we download </a:t>
            </a:r>
            <a:r>
              <a:rPr lang="en-US" sz="2800" dirty="0" err="1"/>
              <a:t>basemaps</a:t>
            </a:r>
            <a:r>
              <a:rPr lang="en-US" sz="2800" dirty="0"/>
              <a:t> to plot our points on.</a:t>
            </a:r>
          </a:p>
        </p:txBody>
      </p:sp>
    </p:spTree>
    <p:extLst>
      <p:ext uri="{BB962C8B-B14F-4D97-AF65-F5344CB8AC3E}">
        <p14:creationId xmlns:p14="http://schemas.microsoft.com/office/powerpoint/2010/main" val="238596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6. Plot Cleaned Records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750671-85FF-8948-812C-6DF3622C0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07"/>
          <a:stretch/>
        </p:blipFill>
        <p:spPr>
          <a:xfrm>
            <a:off x="2464931" y="1866377"/>
            <a:ext cx="7598664" cy="3374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88A252-41D9-5442-94F5-47DA7EB7E5E5}"/>
              </a:ext>
            </a:extLst>
          </p:cNvPr>
          <p:cNvSpPr txBox="1"/>
          <p:nvPr/>
        </p:nvSpPr>
        <p:spPr>
          <a:xfrm>
            <a:off x="4900613" y="2228851"/>
            <a:ext cx="17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Add </a:t>
            </a:r>
            <a:r>
              <a:rPr lang="en-US" dirty="0" err="1">
                <a:solidFill>
                  <a:srgbClr val="FF0000"/>
                </a:solidFill>
              </a:rPr>
              <a:t>basemaps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92845-AB54-7643-A09B-09A8A7B93501}"/>
              </a:ext>
            </a:extLst>
          </p:cNvPr>
          <p:cNvSpPr txBox="1"/>
          <p:nvPr/>
        </p:nvSpPr>
        <p:spPr>
          <a:xfrm>
            <a:off x="7948495" y="2625687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Add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CE329-B1B8-9A48-9BCD-DE736F8FB7FC}"/>
              </a:ext>
            </a:extLst>
          </p:cNvPr>
          <p:cNvSpPr txBox="1"/>
          <p:nvPr/>
        </p:nvSpPr>
        <p:spPr>
          <a:xfrm>
            <a:off x="8660933" y="3244334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Zoom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0D706-6680-3848-A1EC-C5E975E80F88}"/>
              </a:ext>
            </a:extLst>
          </p:cNvPr>
          <p:cNvSpPr txBox="1"/>
          <p:nvPr/>
        </p:nvSpPr>
        <p:spPr>
          <a:xfrm>
            <a:off x="5793069" y="3596656"/>
            <a:ext cx="16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Fix axis labels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9AE88-57DC-6F49-9AE3-41F67BBFBB30}"/>
              </a:ext>
            </a:extLst>
          </p:cNvPr>
          <p:cNvSpPr txBox="1"/>
          <p:nvPr/>
        </p:nvSpPr>
        <p:spPr>
          <a:xfrm>
            <a:off x="7825864" y="4188310"/>
            <a:ext cx="292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5. Add scale and North arrow</a:t>
            </a:r>
          </a:p>
        </p:txBody>
      </p:sp>
    </p:spTree>
    <p:extLst>
      <p:ext uri="{BB962C8B-B14F-4D97-AF65-F5344CB8AC3E}">
        <p14:creationId xmlns:p14="http://schemas.microsoft.com/office/powerpoint/2010/main" val="4060408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6. Plot Cleaned Records</a:t>
            </a:r>
          </a:p>
        </p:txBody>
      </p:sp>
      <p:pic>
        <p:nvPicPr>
          <p:cNvPr id="4" name="Picture 3" descr="Map&#10;&#10;Description automatically generated with medium confidence">
            <a:extLst>
              <a:ext uri="{FF2B5EF4-FFF2-40B4-BE49-F238E27FC236}">
                <a16:creationId xmlns:a16="http://schemas.microsoft.com/office/drawing/2014/main" id="{FB1D92B5-8A07-1A44-99AF-3E77639E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5" y="1685707"/>
            <a:ext cx="6526930" cy="45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8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7. Saved </a:t>
            </a:r>
            <a:r>
              <a:rPr lang="en-US" sz="6000" dirty="0" err="1">
                <a:solidFill>
                  <a:schemeClr val="accent1"/>
                </a:solidFill>
              </a:rPr>
              <a:t>Cleaned.csv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8CFFEC1B-201E-4C4C-A6C8-614382E5C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40"/>
          <a:stretch/>
        </p:blipFill>
        <p:spPr>
          <a:xfrm>
            <a:off x="1506602" y="2104373"/>
            <a:ext cx="9601200" cy="108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8E0BF01C-1BB6-B54F-AE0D-607932A129F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1"/>
                </a:solidFill>
              </a:rPr>
              <a:t>7. Make </a:t>
            </a:r>
            <a:r>
              <a:rPr lang="en-US" sz="6000" dirty="0" err="1">
                <a:solidFill>
                  <a:schemeClr val="accent1"/>
                </a:solidFill>
              </a:rPr>
              <a:t>MaxEnt</a:t>
            </a:r>
            <a:r>
              <a:rPr lang="en-US" sz="6000" dirty="0">
                <a:solidFill>
                  <a:schemeClr val="accent1"/>
                </a:solidFill>
              </a:rPr>
              <a:t> Ready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2AD173-6C73-724B-9EE8-A8609402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98" y="1786525"/>
            <a:ext cx="7598664" cy="3588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D3CA0-AAA6-EF43-80AB-E92B1D80A5D6}"/>
              </a:ext>
            </a:extLst>
          </p:cNvPr>
          <p:cNvSpPr txBox="1"/>
          <p:nvPr/>
        </p:nvSpPr>
        <p:spPr>
          <a:xfrm>
            <a:off x="8611286" y="2140898"/>
            <a:ext cx="35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Create list of files with paths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C5EC5-3756-CE4A-8E31-9EE076A8BE2D}"/>
              </a:ext>
            </a:extLst>
          </p:cNvPr>
          <p:cNvSpPr txBox="1"/>
          <p:nvPr/>
        </p:nvSpPr>
        <p:spPr>
          <a:xfrm>
            <a:off x="8611286" y="2576667"/>
            <a:ext cx="25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List apply and </a:t>
            </a:r>
            <a:r>
              <a:rPr lang="en-US" dirty="0" err="1">
                <a:solidFill>
                  <a:srgbClr val="FF0000"/>
                </a:solidFill>
              </a:rPr>
              <a:t>read.csv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8B5D1-3F5F-FA49-80B2-54CF850EEE80}"/>
              </a:ext>
            </a:extLst>
          </p:cNvPr>
          <p:cNvSpPr txBox="1"/>
          <p:nvPr/>
        </p:nvSpPr>
        <p:spPr>
          <a:xfrm>
            <a:off x="8611286" y="2799908"/>
            <a:ext cx="35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Bind all </a:t>
            </a:r>
            <a:r>
              <a:rPr lang="en-US" dirty="0" err="1">
                <a:solidFill>
                  <a:srgbClr val="FF0000"/>
                </a:solidFill>
              </a:rPr>
              <a:t>dataframes</a:t>
            </a:r>
            <a:r>
              <a:rPr lang="en-US" dirty="0">
                <a:solidFill>
                  <a:srgbClr val="FF0000"/>
                </a:solidFill>
              </a:rPr>
              <a:t> by their rows </a:t>
            </a:r>
          </a:p>
        </p:txBody>
      </p:sp>
    </p:spTree>
    <p:extLst>
      <p:ext uri="{BB962C8B-B14F-4D97-AF65-F5344CB8AC3E}">
        <p14:creationId xmlns:p14="http://schemas.microsoft.com/office/powerpoint/2010/main" val="2456474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716B51CD-0F9A-0F4B-80AE-CF89192940D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Minimum occurrence records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924A0-5D6C-A941-B7A1-084EE81F865E}"/>
              </a:ext>
            </a:extLst>
          </p:cNvPr>
          <p:cNvSpPr txBox="1"/>
          <p:nvPr/>
        </p:nvSpPr>
        <p:spPr>
          <a:xfrm>
            <a:off x="876300" y="1652603"/>
            <a:ext cx="109870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Your points should represent the env. variability true to your species.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Too few points may not classify your species suitable conditions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clear the minimum number of points needed.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Might be dependent on the extent of the study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3, 4, or 5 have been suggested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5 per env. variable has also been suggested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More env. variables may not significantly change the minimum sample size needed (see study below).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14CBE-9342-F64A-AD77-4F81180F4041}"/>
              </a:ext>
            </a:extLst>
          </p:cNvPr>
          <p:cNvSpPr txBox="1"/>
          <p:nvPr/>
        </p:nvSpPr>
        <p:spPr>
          <a:xfrm>
            <a:off x="0" y="589189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Proosdij</a:t>
            </a:r>
            <a:r>
              <a:rPr lang="en-US" sz="2400" dirty="0"/>
              <a:t> et al. 2016. Minimum required number of specimen records to develop accurate species distribution models. </a:t>
            </a:r>
            <a:r>
              <a:rPr lang="en-US" sz="2400" dirty="0" err="1"/>
              <a:t>Ecography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46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curence_Data_Cleaning.R">
            <a:extLst>
              <a:ext uri="{FF2B5EF4-FFF2-40B4-BE49-F238E27FC236}">
                <a16:creationId xmlns:a16="http://schemas.microsoft.com/office/drawing/2014/main" id="{B7157FD3-9D76-B34D-A776-84F8837CCF72}"/>
              </a:ext>
            </a:extLst>
          </p:cNvPr>
          <p:cNvSpPr txBox="1"/>
          <p:nvPr/>
        </p:nvSpPr>
        <p:spPr>
          <a:xfrm>
            <a:off x="8134793" y="1968814"/>
            <a:ext cx="3156378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/>
              <a:t>02_Occurrence_Data_Cleaning.R</a:t>
            </a:r>
            <a:endParaRPr sz="1266" dirty="0"/>
          </a:p>
        </p:txBody>
      </p:sp>
      <p:sp>
        <p:nvSpPr>
          <p:cNvPr id="6" name="Occurence_Data_Cleaning.R">
            <a:extLst>
              <a:ext uri="{FF2B5EF4-FFF2-40B4-BE49-F238E27FC236}">
                <a16:creationId xmlns:a16="http://schemas.microsoft.com/office/drawing/2014/main" id="{C0675A67-C0F7-CC44-AD61-2816624E422C}"/>
              </a:ext>
            </a:extLst>
          </p:cNvPr>
          <p:cNvSpPr txBox="1"/>
          <p:nvPr/>
        </p:nvSpPr>
        <p:spPr>
          <a:xfrm>
            <a:off x="721179" y="1968815"/>
            <a:ext cx="3306162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Lato"/>
              </a:rPr>
              <a:t>01_Download_Occurrence_Data.</a:t>
            </a:r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013F0-7F30-D442-871B-E680CACF708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027341" y="2143382"/>
            <a:ext cx="4107452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22FC61-261B-A946-9C63-28A492C57F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1363" y="1476566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1B5AE-B110-B444-B15C-BC1336C62660}"/>
              </a:ext>
            </a:extLst>
          </p:cNvPr>
          <p:cNvSpPr/>
          <p:nvPr/>
        </p:nvSpPr>
        <p:spPr>
          <a:xfrm>
            <a:off x="3714114" y="914400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Georeferenced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3AB1-8B1A-9F48-AB63-EC0E1DDBEA11}"/>
              </a:ext>
            </a:extLst>
          </p:cNvPr>
          <p:cNvSpPr/>
          <p:nvPr/>
        </p:nvSpPr>
        <p:spPr>
          <a:xfrm>
            <a:off x="4927583" y="2778371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points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CAF510-3177-6B4F-835B-CCA2FDD29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4832" y="2183475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03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curence_Data_Cleaning.R">
            <a:extLst>
              <a:ext uri="{FF2B5EF4-FFF2-40B4-BE49-F238E27FC236}">
                <a16:creationId xmlns:a16="http://schemas.microsoft.com/office/drawing/2014/main" id="{B7157FD3-9D76-B34D-A776-84F8837CCF72}"/>
              </a:ext>
            </a:extLst>
          </p:cNvPr>
          <p:cNvSpPr txBox="1"/>
          <p:nvPr/>
        </p:nvSpPr>
        <p:spPr>
          <a:xfrm>
            <a:off x="8134793" y="1968814"/>
            <a:ext cx="3209276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/>
              <a:t>02_Occurrence_Data_Cleaning.R</a:t>
            </a:r>
            <a:endParaRPr sz="1266" dirty="0"/>
          </a:p>
        </p:txBody>
      </p:sp>
      <p:sp>
        <p:nvSpPr>
          <p:cNvPr id="6" name="Occurence_Data_Cleaning.R">
            <a:extLst>
              <a:ext uri="{FF2B5EF4-FFF2-40B4-BE49-F238E27FC236}">
                <a16:creationId xmlns:a16="http://schemas.microsoft.com/office/drawing/2014/main" id="{C0675A67-C0F7-CC44-AD61-2816624E422C}"/>
              </a:ext>
            </a:extLst>
          </p:cNvPr>
          <p:cNvSpPr txBox="1"/>
          <p:nvPr/>
        </p:nvSpPr>
        <p:spPr>
          <a:xfrm>
            <a:off x="721179" y="1968815"/>
            <a:ext cx="3359061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01_</a:t>
            </a:r>
            <a:r>
              <a:rPr lang="en-US" dirty="0">
                <a:solidFill>
                  <a:srgbClr val="2D3B45"/>
                </a:solidFill>
                <a:latin typeface="Lato"/>
              </a:rPr>
              <a:t>Download_Occurrence_Data</a:t>
            </a:r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.R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013F0-7F30-D442-871B-E680CACF708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080240" y="2143382"/>
            <a:ext cx="4054553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22FC61-261B-A946-9C63-28A492C57F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1363" y="1476566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1B5AE-B110-B444-B15C-BC1336C62660}"/>
              </a:ext>
            </a:extLst>
          </p:cNvPr>
          <p:cNvSpPr/>
          <p:nvPr/>
        </p:nvSpPr>
        <p:spPr>
          <a:xfrm>
            <a:off x="3714114" y="914400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Georeferenced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3AB1-8B1A-9F48-AB63-EC0E1DDBEA11}"/>
              </a:ext>
            </a:extLst>
          </p:cNvPr>
          <p:cNvSpPr/>
          <p:nvPr/>
        </p:nvSpPr>
        <p:spPr>
          <a:xfrm>
            <a:off x="4927583" y="2778371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points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CAF510-3177-6B4F-835B-CCA2FDD29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4832" y="2183475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A6DBC-D979-FA48-9520-BEF7694BA243}"/>
              </a:ext>
            </a:extLst>
          </p:cNvPr>
          <p:cNvSpPr/>
          <p:nvPr/>
        </p:nvSpPr>
        <p:spPr>
          <a:xfrm>
            <a:off x="586820" y="306950"/>
            <a:ext cx="2986139" cy="14814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Identify points where locality strings are present, AND </a:t>
            </a:r>
            <a:r>
              <a:rPr lang="en-US" dirty="0" err="1">
                <a:solidFill>
                  <a:sysClr val="windowText" lastClr="000000"/>
                </a:solidFill>
              </a:rPr>
              <a:t>lat</a:t>
            </a:r>
            <a:r>
              <a:rPr lang="en-US" dirty="0">
                <a:solidFill>
                  <a:sysClr val="windowText" lastClr="000000"/>
                </a:solidFill>
              </a:rPr>
              <a:t>/long are absent.</a:t>
            </a:r>
          </a:p>
        </p:txBody>
      </p:sp>
    </p:spTree>
    <p:extLst>
      <p:ext uri="{BB962C8B-B14F-4D97-AF65-F5344CB8AC3E}">
        <p14:creationId xmlns:p14="http://schemas.microsoft.com/office/powerpoint/2010/main" val="1622851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curence_Data_Cleaning.R">
            <a:extLst>
              <a:ext uri="{FF2B5EF4-FFF2-40B4-BE49-F238E27FC236}">
                <a16:creationId xmlns:a16="http://schemas.microsoft.com/office/drawing/2014/main" id="{B7157FD3-9D76-B34D-A776-84F8837CCF72}"/>
              </a:ext>
            </a:extLst>
          </p:cNvPr>
          <p:cNvSpPr txBox="1"/>
          <p:nvPr/>
        </p:nvSpPr>
        <p:spPr>
          <a:xfrm>
            <a:off x="8134793" y="1968814"/>
            <a:ext cx="3209276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/>
              <a:t>02_Occurrence_Data_Cleaning.R</a:t>
            </a:r>
            <a:endParaRPr sz="1266" dirty="0"/>
          </a:p>
        </p:txBody>
      </p:sp>
      <p:sp>
        <p:nvSpPr>
          <p:cNvPr id="6" name="Occurence_Data_Cleaning.R">
            <a:extLst>
              <a:ext uri="{FF2B5EF4-FFF2-40B4-BE49-F238E27FC236}">
                <a16:creationId xmlns:a16="http://schemas.microsoft.com/office/drawing/2014/main" id="{C0675A67-C0F7-CC44-AD61-2816624E422C}"/>
              </a:ext>
            </a:extLst>
          </p:cNvPr>
          <p:cNvSpPr txBox="1"/>
          <p:nvPr/>
        </p:nvSpPr>
        <p:spPr>
          <a:xfrm>
            <a:off x="721179" y="1968815"/>
            <a:ext cx="3306162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01_</a:t>
            </a:r>
            <a:r>
              <a:rPr lang="en-US" dirty="0">
                <a:solidFill>
                  <a:srgbClr val="2D3B45"/>
                </a:solidFill>
                <a:latin typeface="Lato"/>
              </a:rPr>
              <a:t>Download_Occurrence_Data</a:t>
            </a:r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.R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013F0-7F30-D442-871B-E680CACF708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027341" y="2143382"/>
            <a:ext cx="4107452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22FC61-261B-A946-9C63-28A492C57F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1363" y="1476566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1B5AE-B110-B444-B15C-BC1336C62660}"/>
              </a:ext>
            </a:extLst>
          </p:cNvPr>
          <p:cNvSpPr/>
          <p:nvPr/>
        </p:nvSpPr>
        <p:spPr>
          <a:xfrm>
            <a:off x="3714114" y="914400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Georeferenced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3AB1-8B1A-9F48-AB63-EC0E1DDBEA11}"/>
              </a:ext>
            </a:extLst>
          </p:cNvPr>
          <p:cNvSpPr/>
          <p:nvPr/>
        </p:nvSpPr>
        <p:spPr>
          <a:xfrm>
            <a:off x="4927583" y="2778371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points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CAF510-3177-6B4F-835B-CCA2FDD29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4832" y="2183475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EFE573-1C13-5D47-9A50-85D81EBE40BD}"/>
              </a:ext>
            </a:extLst>
          </p:cNvPr>
          <p:cNvSpPr/>
          <p:nvPr/>
        </p:nvSpPr>
        <p:spPr>
          <a:xfrm>
            <a:off x="4187470" y="3485282"/>
            <a:ext cx="3556361" cy="150795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Identify flagged points for locality data withheld by collection managers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Common with protected species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51E92-129F-9144-A7B6-E026437DF600}"/>
              </a:ext>
            </a:extLst>
          </p:cNvPr>
          <p:cNvSpPr/>
          <p:nvPr/>
        </p:nvSpPr>
        <p:spPr>
          <a:xfrm>
            <a:off x="475517" y="272484"/>
            <a:ext cx="2986139" cy="14814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Identify points where locality strings are present, AND </a:t>
            </a:r>
            <a:r>
              <a:rPr lang="en-US" dirty="0" err="1">
                <a:solidFill>
                  <a:sysClr val="windowText" lastClr="000000"/>
                </a:solidFill>
              </a:rPr>
              <a:t>lat</a:t>
            </a:r>
            <a:r>
              <a:rPr lang="en-US" dirty="0">
                <a:solidFill>
                  <a:sysClr val="windowText" lastClr="000000"/>
                </a:solidFill>
              </a:rPr>
              <a:t>/long are absent.</a:t>
            </a:r>
          </a:p>
        </p:txBody>
      </p:sp>
    </p:spTree>
    <p:extLst>
      <p:ext uri="{BB962C8B-B14F-4D97-AF65-F5344CB8AC3E}">
        <p14:creationId xmlns:p14="http://schemas.microsoft.com/office/powerpoint/2010/main" val="3589605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ccurrence 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rPr dirty="0"/>
              <a:t>Occurrence data cleaning</a:t>
            </a:r>
          </a:p>
        </p:txBody>
      </p:sp>
      <p:pic>
        <p:nvPicPr>
          <p:cNvPr id="154" name="Screen Shot 2016-10-04 at 2.29.50 PM.png" descr="Screen Shot 2016-10-04 at 2.29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22" y="1718453"/>
            <a:ext cx="4765825" cy="39022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" name="Check taxon names…">
            <a:extLst>
              <a:ext uri="{FF2B5EF4-FFF2-40B4-BE49-F238E27FC236}">
                <a16:creationId xmlns:a16="http://schemas.microsoft.com/office/drawing/2014/main" id="{63A7E873-0400-434A-B1D7-8F16CD887D46}"/>
              </a:ext>
            </a:extLst>
          </p:cNvPr>
          <p:cNvSpPr txBox="1"/>
          <p:nvPr/>
        </p:nvSpPr>
        <p:spPr>
          <a:xfrm>
            <a:off x="1097083" y="1572240"/>
            <a:ext cx="3579456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b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Resolves taxon names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Decrease number of columns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Clean localities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Rounds up the latitude/longitude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Removes coordinates at 0.00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Removes coordinates in cultivated zones, botanical gardens,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Removes coordinates outside of our desired range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Removes duplicates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Spatial correction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Produces a csv</a:t>
            </a:r>
          </a:p>
        </p:txBody>
      </p:sp>
    </p:spTree>
    <p:extLst>
      <p:ext uri="{BB962C8B-B14F-4D97-AF65-F5344CB8AC3E}">
        <p14:creationId xmlns:p14="http://schemas.microsoft.com/office/powerpoint/2010/main" val="3431314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ccurrence 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rPr dirty="0"/>
              <a:t>Occurrence data cleaning</a:t>
            </a:r>
          </a:p>
        </p:txBody>
      </p:sp>
      <p:pic>
        <p:nvPicPr>
          <p:cNvPr id="158" name="Screen Shot 2016-10-04 at 2.29.50 PM.png" descr="Screen Shot 2016-10-04 at 2.29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22" y="1713012"/>
            <a:ext cx="4765825" cy="39022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9" name="Arrow"/>
          <p:cNvSpPr/>
          <p:nvPr/>
        </p:nvSpPr>
        <p:spPr>
          <a:xfrm rot="16200000">
            <a:off x="6739914" y="4011430"/>
            <a:ext cx="1355359" cy="89296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0" name="Rectangle"/>
          <p:cNvSpPr/>
          <p:nvPr/>
        </p:nvSpPr>
        <p:spPr>
          <a:xfrm>
            <a:off x="5459015" y="5364231"/>
            <a:ext cx="988731" cy="332445"/>
          </a:xfrm>
          <a:prstGeom prst="rect">
            <a:avLst/>
          </a:prstGeom>
          <a:ln w="1016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8" name="Check taxon names…">
            <a:extLst>
              <a:ext uri="{FF2B5EF4-FFF2-40B4-BE49-F238E27FC236}">
                <a16:creationId xmlns:a16="http://schemas.microsoft.com/office/drawing/2014/main" id="{1C397901-BDC4-DE41-9EFC-A27DB3305BF1}"/>
              </a:ext>
            </a:extLst>
          </p:cNvPr>
          <p:cNvSpPr txBox="1"/>
          <p:nvPr/>
        </p:nvSpPr>
        <p:spPr>
          <a:xfrm>
            <a:off x="1097083" y="1572240"/>
            <a:ext cx="3579456" cy="395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b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Resolves taxon names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Decrease number of columns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Clean localities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Rounds up the latitude/longitude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Removes coordinates at 0.00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Removes coordinates in cultivated zones, botanical gardens,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Removes coordinates outside of our desired range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Removes duplicates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Spatial correction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Produces a csv</a:t>
            </a:r>
          </a:p>
        </p:txBody>
      </p:sp>
    </p:spTree>
    <p:extLst>
      <p:ext uri="{BB962C8B-B14F-4D97-AF65-F5344CB8AC3E}">
        <p14:creationId xmlns:p14="http://schemas.microsoft.com/office/powerpoint/2010/main" val="15220602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7D76-6CD9-C649-B54E-04DD50C6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360" dirty="0"/>
              <a:t>Manual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0022-E4D1-CD43-9486-1C0CE571E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Excel or google sheet option </a:t>
            </a:r>
          </a:p>
          <a:p>
            <a:pPr lvl="1"/>
            <a:r>
              <a:rPr lang="en-US" sz="3200" dirty="0"/>
              <a:t>See steps in “Manual/</a:t>
            </a:r>
            <a:r>
              <a:rPr lang="en-US" sz="3200" dirty="0" err="1"/>
              <a:t>Data_Cleaning</a:t>
            </a:r>
            <a:r>
              <a:rPr lang="en-US" sz="3200" dirty="0"/>
              <a:t>/”</a:t>
            </a:r>
          </a:p>
        </p:txBody>
      </p:sp>
    </p:spTree>
    <p:extLst>
      <p:ext uri="{BB962C8B-B14F-4D97-AF65-F5344CB8AC3E}">
        <p14:creationId xmlns:p14="http://schemas.microsoft.com/office/powerpoint/2010/main" val="637106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1256</Words>
  <Application>Microsoft Macintosh PowerPoint</Application>
  <PresentationFormat>Widescreen</PresentationFormat>
  <Paragraphs>170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Office Theme</vt:lpstr>
      <vt:lpstr>Occurrence Record Cleaning</vt:lpstr>
      <vt:lpstr>What data are we using?</vt:lpstr>
      <vt:lpstr>What data are we using?</vt:lpstr>
      <vt:lpstr>PowerPoint Presentation</vt:lpstr>
      <vt:lpstr>PowerPoint Presentation</vt:lpstr>
      <vt:lpstr>PowerPoint Presentation</vt:lpstr>
      <vt:lpstr>Occurrence data cleaning</vt:lpstr>
      <vt:lpstr>Occurrence data cleaning</vt:lpstr>
      <vt:lpstr>Manual </vt:lpstr>
      <vt:lpstr>Occurrence data cleaning</vt:lpstr>
      <vt:lpstr>Load Packages</vt:lpstr>
      <vt:lpstr>Load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Gaynor</dc:creator>
  <cp:lastModifiedBy>Michelle Gaynor</cp:lastModifiedBy>
  <cp:revision>34</cp:revision>
  <dcterms:created xsi:type="dcterms:W3CDTF">2020-02-10T14:38:56Z</dcterms:created>
  <dcterms:modified xsi:type="dcterms:W3CDTF">2021-07-16T13:08:20Z</dcterms:modified>
</cp:coreProperties>
</file>