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83" r:id="rId2"/>
    <p:sldId id="689" r:id="rId3"/>
    <p:sldId id="623" r:id="rId4"/>
    <p:sldId id="708" r:id="rId5"/>
    <p:sldId id="667" r:id="rId6"/>
    <p:sldId id="690" r:id="rId7"/>
    <p:sldId id="709" r:id="rId8"/>
    <p:sldId id="710" r:id="rId9"/>
    <p:sldId id="711" r:id="rId10"/>
    <p:sldId id="713" r:id="rId11"/>
    <p:sldId id="712" r:id="rId12"/>
    <p:sldId id="714" r:id="rId13"/>
    <p:sldId id="715" r:id="rId14"/>
    <p:sldId id="726" r:id="rId15"/>
    <p:sldId id="727" r:id="rId16"/>
    <p:sldId id="716" r:id="rId17"/>
    <p:sldId id="717" r:id="rId18"/>
    <p:sldId id="718" r:id="rId19"/>
    <p:sldId id="728" r:id="rId20"/>
    <p:sldId id="729" r:id="rId21"/>
    <p:sldId id="719" r:id="rId22"/>
    <p:sldId id="720" r:id="rId23"/>
    <p:sldId id="721" r:id="rId24"/>
    <p:sldId id="730" r:id="rId25"/>
    <p:sldId id="722" r:id="rId26"/>
    <p:sldId id="731" r:id="rId27"/>
    <p:sldId id="723" r:id="rId28"/>
    <p:sldId id="724" r:id="rId29"/>
    <p:sldId id="72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E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33"/>
    <p:restoredTop sz="66259"/>
  </p:normalViewPr>
  <p:slideViewPr>
    <p:cSldViewPr snapToGrid="0" snapToObjects="1">
      <p:cViewPr varScale="1">
        <p:scale>
          <a:sx n="78" d="100"/>
          <a:sy n="78" d="100"/>
        </p:scale>
        <p:origin x="2120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0ED0A-8BFD-D54B-9A28-EFBE87F016A4}" type="datetimeFigureOut">
              <a:rPr lang="en-US" smtClean="0"/>
              <a:t>7/15/21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718C1-BCA2-CC44-A0A9-96C5595E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5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3D2E8-E5E6-8F4C-92B2-A264A0CA89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62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rgbClr val="222222"/>
                </a:solidFill>
              </a:rPr>
              <a:t>“Principal component analysis (PCA) </a:t>
            </a:r>
            <a:r>
              <a:rPr lang="en-US" sz="1200" dirty="0">
                <a:solidFill>
                  <a:srgbClr val="222222"/>
                </a:solidFill>
              </a:rPr>
              <a:t>is a statistical procedure that uses an </a:t>
            </a:r>
            <a:r>
              <a:rPr lang="en-US" sz="1200" b="1" dirty="0">
                <a:solidFill>
                  <a:srgbClr val="222222"/>
                </a:solidFill>
              </a:rPr>
              <a:t>orthogonal transformation </a:t>
            </a:r>
            <a:r>
              <a:rPr lang="en-US" sz="1200" dirty="0">
                <a:solidFill>
                  <a:srgbClr val="222222"/>
                </a:solidFill>
              </a:rPr>
              <a:t>to convert a set of observations of possibly correlated variables into a set of values of </a:t>
            </a:r>
            <a:r>
              <a:rPr lang="en-US" sz="1200" b="1" dirty="0">
                <a:solidFill>
                  <a:srgbClr val="222222"/>
                </a:solidFill>
              </a:rPr>
              <a:t>linearly uncorrelated variables </a:t>
            </a:r>
            <a:r>
              <a:rPr lang="en-US" sz="1200" dirty="0">
                <a:solidFill>
                  <a:srgbClr val="222222"/>
                </a:solidFill>
              </a:rPr>
              <a:t>called principal components.”</a:t>
            </a:r>
          </a:p>
          <a:p>
            <a:r>
              <a:rPr lang="en-US" sz="1200" dirty="0">
                <a:solidFill>
                  <a:srgbClr val="222222"/>
                </a:solidFill>
              </a:rPr>
              <a:t> – Wikipedia 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77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Compares the means of more than two populations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Analysis of variance (ANOVA)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H</a:t>
            </a:r>
            <a:r>
              <a:rPr lang="en-US" sz="2800" baseline="-25000" dirty="0"/>
              <a:t>o</a:t>
            </a:r>
            <a:r>
              <a:rPr lang="en-US" sz="2800" dirty="0"/>
              <a:t>: All the groups have equal means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H</a:t>
            </a:r>
            <a:r>
              <a:rPr lang="en-US" sz="2800" baseline="-25000" dirty="0"/>
              <a:t>a</a:t>
            </a:r>
            <a:r>
              <a:rPr lang="en-US" sz="2800" dirty="0"/>
              <a:t>: At least one mean is different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Do levels significantly differ from each other?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post hoc tests using the Tukey Honest Significant Differences (</a:t>
            </a:r>
            <a:r>
              <a:rPr lang="en-US" sz="2800" dirty="0" err="1"/>
              <a:t>TukeyHSD</a:t>
            </a:r>
            <a:r>
              <a:rPr lang="en-US" sz="2800" dirty="0"/>
              <a:t>) method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</a:rPr>
              <a:t>This does as pairwise comparisons among means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57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Warren et al. 2008 - Are the two niche identical?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Hypothesis test for D, null based on randomization. H1: the niche overlap is higher than expected by chance (or when randomized).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34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Warren et al. 2008 - Are the two niche similar?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one species’ niche predicted the occurrences of a second species better than expected by chance.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3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2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2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3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7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7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7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9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0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4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0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3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383D2-16C1-A947-8B3E-9A142385551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7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bloggers.com/niceoverplot-or-when-the-number-of-dimensions-does-matter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7508" y="2746944"/>
            <a:ext cx="7376984" cy="1364113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70C0"/>
                </a:solidFill>
                <a:latin typeface="+mn-lt"/>
              </a:rPr>
              <a:t>Introduction to </a:t>
            </a:r>
            <a:br>
              <a:rPr lang="en-US" sz="4800" dirty="0">
                <a:solidFill>
                  <a:srgbClr val="0070C0"/>
                </a:solidFill>
                <a:latin typeface="+mn-lt"/>
              </a:rPr>
            </a:br>
            <a:r>
              <a:rPr lang="en-US" sz="4800" dirty="0">
                <a:solidFill>
                  <a:srgbClr val="0070C0"/>
                </a:solidFill>
                <a:latin typeface="+mn-lt"/>
              </a:rPr>
              <a:t>Ecological Niche Modeling</a:t>
            </a:r>
            <a:br>
              <a:rPr lang="en-US" sz="4800" dirty="0">
                <a:solidFill>
                  <a:srgbClr val="0070C0"/>
                </a:solidFill>
                <a:latin typeface="+mn-lt"/>
              </a:rPr>
            </a:br>
            <a:endParaRPr lang="en-US" sz="48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09800" y="3886200"/>
            <a:ext cx="7772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 descr="ban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" t="15229" r="1509" b="38050"/>
          <a:stretch/>
        </p:blipFill>
        <p:spPr>
          <a:xfrm>
            <a:off x="0" y="0"/>
            <a:ext cx="12278497" cy="17546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4A55BC-80C6-724C-990B-F4878247D80D}"/>
              </a:ext>
            </a:extLst>
          </p:cNvPr>
          <p:cNvSpPr txBox="1"/>
          <p:nvPr/>
        </p:nvSpPr>
        <p:spPr>
          <a:xfrm>
            <a:off x="3889570" y="3797460"/>
            <a:ext cx="43813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University of Florida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5FBC5A-0E65-A34B-B8AD-96BDA4F05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340" y="5123955"/>
            <a:ext cx="5177320" cy="159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936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38BAD5-D341-1D48-89F0-D367C753B926}"/>
              </a:ext>
            </a:extLst>
          </p:cNvPr>
          <p:cNvSpPr txBox="1"/>
          <p:nvPr/>
        </p:nvSpPr>
        <p:spPr>
          <a:xfrm>
            <a:off x="3213640" y="0"/>
            <a:ext cx="57647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Preparing Data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D1ABE4A-CE85-6A4C-8DFB-48422B487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18678"/>
            <a:ext cx="9144000" cy="307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64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921956" y="0"/>
            <a:ext cx="103480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Principal Component Analysis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C2EE617-4BF6-DC45-AD9A-27FFFCCB7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297" y="1548962"/>
            <a:ext cx="9146440" cy="241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13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921956" y="0"/>
            <a:ext cx="103480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Principal Component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D001A-957D-1146-A768-8C25A4FA4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086" y="1002643"/>
            <a:ext cx="9144000" cy="1012958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F191B668-05B5-214F-A8B8-4B5E33BDC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858" y="1928211"/>
            <a:ext cx="9324865" cy="578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85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921956" y="0"/>
            <a:ext cx="103480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Principal Component Analysis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DDFA318-C9A5-5B45-BAB1-02BCCC3B3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46857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6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921956" y="0"/>
            <a:ext cx="103480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Principal Component Analysis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05D2595-E957-5245-BCC4-9ACECB0ED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60" y="1249197"/>
            <a:ext cx="9326880" cy="261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89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921956" y="0"/>
            <a:ext cx="103480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Principal Component Analysis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86F7F3D-B57C-F441-8D17-EEFE0B9A8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90600"/>
            <a:ext cx="9753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14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4743867" y="0"/>
            <a:ext cx="27042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ANOVA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506A8BF-4DF5-B94A-841B-E3AC270D9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1510862"/>
            <a:ext cx="10241280" cy="291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98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4743867" y="0"/>
            <a:ext cx="27042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ANOVA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28B0DAA-6032-5C4C-97A1-D717A41EA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469" y="1184603"/>
            <a:ext cx="9144000" cy="349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03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4743867" y="0"/>
            <a:ext cx="27042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ANOVA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CA941318-2CB3-3C4A-B12A-276F6E0E1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263" y="1114473"/>
            <a:ext cx="7662041" cy="547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4743867" y="0"/>
            <a:ext cx="27042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ANOVA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DBE0498-9452-4649-916D-81740261F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03014"/>
            <a:ext cx="9144000" cy="607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5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2174FA2-9C0A-6A4D-9C17-05FA12814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7139"/>
          <a:stretch/>
        </p:blipFill>
        <p:spPr>
          <a:xfrm>
            <a:off x="0" y="0"/>
            <a:ext cx="6313727" cy="4680690"/>
          </a:xfrm>
        </p:spPr>
      </p:pic>
      <p:pic>
        <p:nvPicPr>
          <p:cNvPr id="6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54B8046-B8BE-C74A-B529-0894AA537A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189"/>
          <a:stretch/>
        </p:blipFill>
        <p:spPr>
          <a:xfrm>
            <a:off x="5791200" y="3842415"/>
            <a:ext cx="6313727" cy="27409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2DA8F2-89A4-3645-9280-FAE7C953C8A1}"/>
              </a:ext>
            </a:extLst>
          </p:cNvPr>
          <p:cNvSpPr txBox="1"/>
          <p:nvPr/>
        </p:nvSpPr>
        <p:spPr>
          <a:xfrm>
            <a:off x="0" y="5657671"/>
            <a:ext cx="4839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Brown and </a:t>
            </a:r>
            <a:r>
              <a:rPr lang="en-US" sz="2400" dirty="0" err="1"/>
              <a:t>Carnaval</a:t>
            </a:r>
            <a:r>
              <a:rPr lang="en-US" sz="2400" dirty="0"/>
              <a:t>. 2019. A tale of two niche: methods, concepts, and evolution. Frontiers of Biogeography.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1A7167-5E6A-CB4B-BCB2-95984A513AFD}"/>
              </a:ext>
            </a:extLst>
          </p:cNvPr>
          <p:cNvSpPr/>
          <p:nvPr/>
        </p:nvSpPr>
        <p:spPr>
          <a:xfrm>
            <a:off x="7815088" y="135924"/>
            <a:ext cx="285776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/>
              <a:t>Climatic </a:t>
            </a:r>
          </a:p>
          <a:p>
            <a:pPr algn="ctr"/>
            <a:r>
              <a:rPr lang="en-US" sz="6000" dirty="0"/>
              <a:t>Niche</a:t>
            </a:r>
          </a:p>
        </p:txBody>
      </p:sp>
    </p:spTree>
    <p:extLst>
      <p:ext uri="{BB962C8B-B14F-4D97-AF65-F5344CB8AC3E}">
        <p14:creationId xmlns:p14="http://schemas.microsoft.com/office/powerpoint/2010/main" val="2492696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4743867" y="0"/>
            <a:ext cx="27042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ANOVA</a:t>
            </a: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12C082B4-3E2E-0840-ACA5-132D848A0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238359"/>
            <a:ext cx="8734097" cy="623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72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4743867" y="0"/>
            <a:ext cx="28400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/>
              <a:t>Ecospat</a:t>
            </a:r>
            <a:endParaRPr lang="en-US" sz="6600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287BA2C-AA5E-FB42-A997-8F627AD09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53948"/>
            <a:ext cx="9144000" cy="490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55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4743867" y="0"/>
            <a:ext cx="28400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/>
              <a:t>Ecospat</a:t>
            </a:r>
            <a:endParaRPr lang="en-US" sz="6600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9617E70-E5A4-BD45-938C-815FC1CEE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76149"/>
            <a:ext cx="9144000" cy="566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34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4743867" y="0"/>
            <a:ext cx="28400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/>
              <a:t>Ecospat</a:t>
            </a:r>
            <a:endParaRPr lang="en-US" sz="6600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FA725D7D-6A34-8445-81C1-8F1BD560C6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88"/>
          <a:stretch/>
        </p:blipFill>
        <p:spPr>
          <a:xfrm>
            <a:off x="1828800" y="1166648"/>
            <a:ext cx="8534400" cy="531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11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4743867" y="0"/>
            <a:ext cx="28400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/>
              <a:t>Ecospat</a:t>
            </a:r>
            <a:endParaRPr lang="en-US" sz="6600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B422155-0DD4-2A4F-B575-ABA0B8D99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765" y="1309195"/>
            <a:ext cx="9144000" cy="252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51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3579253" y="0"/>
            <a:ext cx="50334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Niche Overlap</a:t>
            </a:r>
          </a:p>
        </p:txBody>
      </p:sp>
      <p:pic>
        <p:nvPicPr>
          <p:cNvPr id="4" name="Picture 3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3600B7F3-046B-CE40-8ACD-E966CD857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27538"/>
            <a:ext cx="9144000" cy="65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97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3579253" y="0"/>
            <a:ext cx="50334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Niche Overlap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4596B21-82DA-FD42-A166-515F3854A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39108"/>
            <a:ext cx="9144000" cy="271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41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3579253" y="0"/>
            <a:ext cx="50334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Niche Overlap</a:t>
            </a:r>
          </a:p>
        </p:txBody>
      </p:sp>
      <p:pic>
        <p:nvPicPr>
          <p:cNvPr id="4" name="Picture 3" descr="Chart, surface chart&#10;&#10;Description automatically generated">
            <a:extLst>
              <a:ext uri="{FF2B5EF4-FFF2-40B4-BE49-F238E27FC236}">
                <a16:creationId xmlns:a16="http://schemas.microsoft.com/office/drawing/2014/main" id="{A5736861-D542-5A4C-BC05-AF6336D60A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060"/>
          <a:stretch/>
        </p:blipFill>
        <p:spPr>
          <a:xfrm>
            <a:off x="2242020" y="1365030"/>
            <a:ext cx="7707961" cy="457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27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2119815" y="0"/>
            <a:ext cx="79523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Niche Equivalency Test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61987B8E-A1BC-5344-8F66-841F98F7E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167" y="944398"/>
            <a:ext cx="6748736" cy="574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46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2544259" y="0"/>
            <a:ext cx="71034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Niche Similarity Test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79C35270-84F7-3646-9DA8-53B226711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864" y="913086"/>
            <a:ext cx="6748272" cy="564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3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2B28316-18BD-1748-A835-43E6F64CA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037" y="1580398"/>
            <a:ext cx="6000785" cy="4286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567B1B-AEC6-384A-B568-40016B194FD0}"/>
              </a:ext>
            </a:extLst>
          </p:cNvPr>
          <p:cNvSpPr txBox="1"/>
          <p:nvPr/>
        </p:nvSpPr>
        <p:spPr>
          <a:xfrm>
            <a:off x="291735" y="1346988"/>
            <a:ext cx="549421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Realized Niche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abiotic conditions that a species can occupy with the </a:t>
            </a:r>
            <a:r>
              <a:rPr lang="en-US" sz="3200" dirty="0">
                <a:solidFill>
                  <a:srgbClr val="FF0000"/>
                </a:solidFill>
              </a:rPr>
              <a:t>presence</a:t>
            </a:r>
            <a:r>
              <a:rPr lang="en-US" sz="3200" dirty="0"/>
              <a:t> of biotic interactions</a:t>
            </a:r>
          </a:p>
          <a:p>
            <a:r>
              <a:rPr lang="en-US" sz="3200" b="1" dirty="0"/>
              <a:t>Fundamental Niche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abiotic conditions a species could potentially occupy in the </a:t>
            </a:r>
            <a:r>
              <a:rPr lang="en-US" sz="3200" dirty="0">
                <a:solidFill>
                  <a:srgbClr val="FF0000"/>
                </a:solidFill>
              </a:rPr>
              <a:t>absence</a:t>
            </a:r>
            <a:r>
              <a:rPr lang="en-US" sz="3200" dirty="0"/>
              <a:t> of biotic interactions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171EB-9475-D14D-9CF2-D7F28BA80D1C}"/>
              </a:ext>
            </a:extLst>
          </p:cNvPr>
          <p:cNvSpPr txBox="1"/>
          <p:nvPr/>
        </p:nvSpPr>
        <p:spPr>
          <a:xfrm>
            <a:off x="2981590" y="0"/>
            <a:ext cx="62288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Ecological Niche</a:t>
            </a:r>
          </a:p>
        </p:txBody>
      </p:sp>
    </p:spTree>
    <p:extLst>
      <p:ext uri="{BB962C8B-B14F-4D97-AF65-F5344CB8AC3E}">
        <p14:creationId xmlns:p14="http://schemas.microsoft.com/office/powerpoint/2010/main" val="375464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2B28316-18BD-1748-A835-43E6F64CA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037" y="1580398"/>
            <a:ext cx="6000785" cy="4286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567B1B-AEC6-384A-B568-40016B194FD0}"/>
              </a:ext>
            </a:extLst>
          </p:cNvPr>
          <p:cNvSpPr txBox="1"/>
          <p:nvPr/>
        </p:nvSpPr>
        <p:spPr>
          <a:xfrm>
            <a:off x="291735" y="1346988"/>
            <a:ext cx="54942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Realized Niche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abiotic conditions that a species can occupy with the </a:t>
            </a:r>
            <a:r>
              <a:rPr lang="en-US" sz="3200" dirty="0">
                <a:solidFill>
                  <a:srgbClr val="FF0000"/>
                </a:solidFill>
              </a:rPr>
              <a:t>presence</a:t>
            </a:r>
            <a:r>
              <a:rPr lang="en-US" sz="3200" dirty="0"/>
              <a:t> of biotic interactions</a:t>
            </a:r>
          </a:p>
          <a:p>
            <a:pPr lvl="1"/>
            <a:endParaRPr lang="en-US" sz="3200" dirty="0"/>
          </a:p>
          <a:p>
            <a:r>
              <a:rPr lang="en-US" sz="32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171EB-9475-D14D-9CF2-D7F28BA80D1C}"/>
              </a:ext>
            </a:extLst>
          </p:cNvPr>
          <p:cNvSpPr txBox="1"/>
          <p:nvPr/>
        </p:nvSpPr>
        <p:spPr>
          <a:xfrm>
            <a:off x="2981590" y="0"/>
            <a:ext cx="62288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Ecological Niche</a:t>
            </a:r>
          </a:p>
        </p:txBody>
      </p:sp>
    </p:spTree>
    <p:extLst>
      <p:ext uri="{BB962C8B-B14F-4D97-AF65-F5344CB8AC3E}">
        <p14:creationId xmlns:p14="http://schemas.microsoft.com/office/powerpoint/2010/main" val="106650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39CDC-002B-4743-A595-E023CD63A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8390" y="1482829"/>
            <a:ext cx="4040188" cy="639762"/>
          </a:xfrm>
        </p:spPr>
        <p:txBody>
          <a:bodyPr/>
          <a:lstStyle/>
          <a:p>
            <a:pPr algn="ctr"/>
            <a:r>
              <a:rPr lang="en-US" dirty="0"/>
              <a:t>ANOVA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E229FE06-6856-CE40-B605-C380BBFED6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67" r="10050"/>
          <a:stretch/>
        </p:blipFill>
        <p:spPr>
          <a:xfrm>
            <a:off x="6473424" y="1981223"/>
            <a:ext cx="4023633" cy="38305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DA9E43-717A-1143-8112-A6CB98E8E14D}"/>
              </a:ext>
            </a:extLst>
          </p:cNvPr>
          <p:cNvSpPr txBox="1"/>
          <p:nvPr/>
        </p:nvSpPr>
        <p:spPr>
          <a:xfrm>
            <a:off x="7788896" y="5571546"/>
            <a:ext cx="13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linkClick r:id="rId3"/>
              </a:rPr>
              <a:t>niceOverPlot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15DB53-F248-8944-9DFA-F71E2B47712C}"/>
              </a:ext>
            </a:extLst>
          </p:cNvPr>
          <p:cNvSpPr txBox="1"/>
          <p:nvPr/>
        </p:nvSpPr>
        <p:spPr>
          <a:xfrm>
            <a:off x="7088703" y="1482830"/>
            <a:ext cx="279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PCA + Niche Overlap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4185A4-0267-7747-A109-8DCAA6CB74E1}"/>
              </a:ext>
            </a:extLst>
          </p:cNvPr>
          <p:cNvSpPr txBox="1"/>
          <p:nvPr/>
        </p:nvSpPr>
        <p:spPr>
          <a:xfrm>
            <a:off x="2981590" y="0"/>
            <a:ext cx="62288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Ecological Niche</a:t>
            </a:r>
          </a:p>
        </p:txBody>
      </p:sp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D559BFD-E7B2-8546-8330-B88D3952D1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543"/>
          <a:stretch/>
        </p:blipFill>
        <p:spPr>
          <a:xfrm>
            <a:off x="1355835" y="2254468"/>
            <a:ext cx="4083019" cy="39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46A135-682F-784B-933E-7FE49B839AFE}"/>
              </a:ext>
            </a:extLst>
          </p:cNvPr>
          <p:cNvSpPr txBox="1"/>
          <p:nvPr/>
        </p:nvSpPr>
        <p:spPr>
          <a:xfrm>
            <a:off x="3305012" y="0"/>
            <a:ext cx="5581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Load Packages</a:t>
            </a:r>
          </a:p>
        </p:txBody>
      </p:sp>
      <p:pic>
        <p:nvPicPr>
          <p:cNvPr id="10" name="Picture 9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1B017BFE-0CD6-204B-9405-787CCA956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37577"/>
            <a:ext cx="9139496" cy="366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2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43B2D5-F3A4-4D45-AB6C-5ED8117FB327}"/>
              </a:ext>
            </a:extLst>
          </p:cNvPr>
          <p:cNvSpPr txBox="1"/>
          <p:nvPr/>
        </p:nvSpPr>
        <p:spPr>
          <a:xfrm>
            <a:off x="3366535" y="0"/>
            <a:ext cx="54589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Load Datafiles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9A8CF39-7B09-8D42-82A9-32777FDEC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89100"/>
            <a:ext cx="9144000" cy="158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0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41DDDE-B18D-3B42-9711-C4026B120E83}"/>
              </a:ext>
            </a:extLst>
          </p:cNvPr>
          <p:cNvSpPr txBox="1"/>
          <p:nvPr/>
        </p:nvSpPr>
        <p:spPr>
          <a:xfrm>
            <a:off x="2531755" y="0"/>
            <a:ext cx="7128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Load Raster Layers</a:t>
            </a:r>
          </a:p>
        </p:txBody>
      </p:sp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2B5193B1-5ED6-D34E-A935-58BB363E0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00193"/>
            <a:ext cx="9418320" cy="201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4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38BAD5-D341-1D48-89F0-D367C753B926}"/>
              </a:ext>
            </a:extLst>
          </p:cNvPr>
          <p:cNvSpPr txBox="1"/>
          <p:nvPr/>
        </p:nvSpPr>
        <p:spPr>
          <a:xfrm>
            <a:off x="3213640" y="0"/>
            <a:ext cx="57647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Preparing Data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7F0D735-7002-DA4F-9BEC-69E508CA7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79819"/>
            <a:ext cx="9144000" cy="253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320</Words>
  <Application>Microsoft Macintosh PowerPoint</Application>
  <PresentationFormat>Widescreen</PresentationFormat>
  <Paragraphs>61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Introduction to  Ecological Niche Modeling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and Climate Change</dc:title>
  <dc:creator>Pam Soltis</dc:creator>
  <cp:lastModifiedBy>Michelle Gaynor</cp:lastModifiedBy>
  <cp:revision>228</cp:revision>
  <dcterms:created xsi:type="dcterms:W3CDTF">2014-07-02T03:39:48Z</dcterms:created>
  <dcterms:modified xsi:type="dcterms:W3CDTF">2021-07-15T15:35:44Z</dcterms:modified>
</cp:coreProperties>
</file>