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3" r:id="rId2"/>
    <p:sldId id="691" r:id="rId3"/>
    <p:sldId id="692" r:id="rId4"/>
    <p:sldId id="625" r:id="rId5"/>
    <p:sldId id="653" r:id="rId6"/>
    <p:sldId id="656" r:id="rId7"/>
    <p:sldId id="695" r:id="rId8"/>
    <p:sldId id="693" r:id="rId9"/>
    <p:sldId id="696" r:id="rId10"/>
    <p:sldId id="697" r:id="rId11"/>
    <p:sldId id="698" r:id="rId12"/>
    <p:sldId id="699" r:id="rId13"/>
    <p:sldId id="700" r:id="rId14"/>
    <p:sldId id="701" r:id="rId15"/>
    <p:sldId id="702" r:id="rId16"/>
    <p:sldId id="703" r:id="rId17"/>
    <p:sldId id="719" r:id="rId18"/>
    <p:sldId id="690" r:id="rId19"/>
    <p:sldId id="705" r:id="rId20"/>
    <p:sldId id="704" r:id="rId21"/>
    <p:sldId id="706" r:id="rId22"/>
    <p:sldId id="720" r:id="rId23"/>
    <p:sldId id="707" r:id="rId24"/>
    <p:sldId id="708" r:id="rId25"/>
    <p:sldId id="709" r:id="rId26"/>
    <p:sldId id="721" r:id="rId27"/>
    <p:sldId id="710" r:id="rId28"/>
    <p:sldId id="711" r:id="rId29"/>
    <p:sldId id="71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85034"/>
  </p:normalViewPr>
  <p:slideViewPr>
    <p:cSldViewPr snapToGrid="0" snapToObjects="1">
      <p:cViewPr varScale="1">
        <p:scale>
          <a:sx n="103" d="100"/>
          <a:sy n="103" d="100"/>
        </p:scale>
        <p:origin x="103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“25” we entered for “random test percentage” told the program to randomly set aside 25% of the sample records for testing.</a:t>
            </a:r>
          </a:p>
          <a:p>
            <a:r>
              <a:rPr lang="en-US" dirty="0"/>
              <a:t>This is used to calculate the threshold to make a binary prediction, with suitable conditions predicted above the threshold and unsuitable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class is the method used to transform the original  predictor value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 the potential shape of the marginal response curves.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multiplier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(RM) determines the penalty associated with including variables or their transformations in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class is the method used to transform the original  predictor value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 the potential shape of the marginal response curves.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multiplier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(RM) determines the penalty associated with including variables or their transformations in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7508" y="2627466"/>
            <a:ext cx="7376984" cy="108443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Introduction to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Ecological Niche Modeling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 r="2162" b="31710"/>
          <a:stretch/>
        </p:blipFill>
        <p:spPr>
          <a:xfrm>
            <a:off x="-168875" y="-12356"/>
            <a:ext cx="12686270" cy="172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7A66F-0758-4B42-9675-78FA9322A7D3}"/>
              </a:ext>
            </a:extLst>
          </p:cNvPr>
          <p:cNvSpPr txBox="1"/>
          <p:nvPr/>
        </p:nvSpPr>
        <p:spPr>
          <a:xfrm>
            <a:off x="3889570" y="3797460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76279-7DC5-2F42-8406-295329E6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94" y="466349"/>
            <a:ext cx="7185013" cy="592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97DAED-A3E4-0248-96E2-8457635BAF1D}"/>
              </a:ext>
            </a:extLst>
          </p:cNvPr>
          <p:cNvSpPr/>
          <p:nvPr/>
        </p:nvSpPr>
        <p:spPr>
          <a:xfrm>
            <a:off x="5815913" y="1616217"/>
            <a:ext cx="4572000" cy="1754326"/>
          </a:xfrm>
          <a:prstGeom prst="rect">
            <a:avLst/>
          </a:prstGeom>
          <a:solidFill>
            <a:srgbClr val="CDE8BB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Subsample</a:t>
            </a:r>
            <a:r>
              <a:rPr lang="en-US" dirty="0">
                <a:solidFill>
                  <a:srgbClr val="FF0000"/>
                </a:solidFill>
              </a:rPr>
              <a:t>: in which the presence points are repeatedly split into random training and testing subsets</a:t>
            </a:r>
          </a:p>
          <a:p>
            <a:r>
              <a:rPr lang="en-US" b="1" dirty="0"/>
              <a:t>Bootstrapping</a:t>
            </a:r>
            <a:r>
              <a:rPr lang="en-US" dirty="0"/>
              <a:t>: where the training data is selected by sampling with replacement from the presence points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3AC6A9-19F5-A44D-98E8-BCFD85372CC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216347" y="3370543"/>
            <a:ext cx="885566" cy="1930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4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94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5362831" y="3830594"/>
            <a:ext cx="4226012" cy="1433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94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2706129" y="1408669"/>
            <a:ext cx="3299255" cy="2520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10FCE-4952-0140-9965-A32AE3E9E60F}"/>
              </a:ext>
            </a:extLst>
          </p:cNvPr>
          <p:cNvSpPr/>
          <p:nvPr/>
        </p:nvSpPr>
        <p:spPr>
          <a:xfrm>
            <a:off x="5935363" y="720860"/>
            <a:ext cx="4572000" cy="1754326"/>
          </a:xfrm>
          <a:prstGeom prst="rect">
            <a:avLst/>
          </a:prstGeom>
          <a:solidFill>
            <a:srgbClr val="CDE8BB"/>
          </a:solidFill>
        </p:spPr>
        <p:txBody>
          <a:bodyPr>
            <a:spAutoFit/>
          </a:bodyPr>
          <a:lstStyle/>
          <a:p>
            <a:r>
              <a:rPr lang="en-US" b="1" dirty="0"/>
              <a:t>Clamping</a:t>
            </a:r>
            <a:r>
              <a:rPr lang="en-US" dirty="0"/>
              <a:t> treats variables outside the training range as if they were at the limit of the training range. </a:t>
            </a:r>
          </a:p>
          <a:p>
            <a:r>
              <a:rPr lang="en-US" b="1" dirty="0"/>
              <a:t>Clamp grid </a:t>
            </a:r>
            <a:r>
              <a:rPr lang="en-US" dirty="0"/>
              <a:t>depicted are the absolute difference between predictions with and without clamping.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127F74-54D7-3D4D-8472-C2177EA135FF}"/>
              </a:ext>
            </a:extLst>
          </p:cNvPr>
          <p:cNvCxnSpPr>
            <a:cxnSpLocks/>
          </p:cNvCxnSpPr>
          <p:nvPr/>
        </p:nvCxnSpPr>
        <p:spPr>
          <a:xfrm flipH="1">
            <a:off x="5659395" y="2475187"/>
            <a:ext cx="2418602" cy="1009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5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94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2706129" y="1408669"/>
            <a:ext cx="3299255" cy="2520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4511A-B17B-B34C-82C4-2A2BEA348A17}"/>
              </a:ext>
            </a:extLst>
          </p:cNvPr>
          <p:cNvSpPr/>
          <p:nvPr/>
        </p:nvSpPr>
        <p:spPr>
          <a:xfrm>
            <a:off x="5935363" y="1795795"/>
            <a:ext cx="4572000" cy="646331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MESS = Multivariate Environmental Surface Similarity (MESS)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F202C-8D53-ED43-A755-AEF3338E04E4}"/>
              </a:ext>
            </a:extLst>
          </p:cNvPr>
          <p:cNvCxnSpPr>
            <a:cxnSpLocks/>
          </p:cNvCxnSpPr>
          <p:nvPr/>
        </p:nvCxnSpPr>
        <p:spPr>
          <a:xfrm flipH="1">
            <a:off x="5647038" y="2475187"/>
            <a:ext cx="2430959" cy="1281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5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72248A4-82E1-FC49-8622-5975545B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08" y="302526"/>
            <a:ext cx="7187184" cy="604232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2BDF5C-2BE7-EB40-B76E-C41EA26C59D0}"/>
              </a:ext>
            </a:extLst>
          </p:cNvPr>
          <p:cNvSpPr/>
          <p:nvPr/>
        </p:nvSpPr>
        <p:spPr>
          <a:xfrm>
            <a:off x="2574324" y="1037967"/>
            <a:ext cx="3595816" cy="25825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CE0A6-137D-3B4E-897E-89E8515FC9EB}"/>
              </a:ext>
            </a:extLst>
          </p:cNvPr>
          <p:cNvSpPr/>
          <p:nvPr/>
        </p:nvSpPr>
        <p:spPr>
          <a:xfrm>
            <a:off x="2631989" y="3669957"/>
            <a:ext cx="7018637" cy="4077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B18119-737A-C94C-B6F8-6064F453663D}"/>
              </a:ext>
            </a:extLst>
          </p:cNvPr>
          <p:cNvSpPr/>
          <p:nvPr/>
        </p:nvSpPr>
        <p:spPr>
          <a:xfrm>
            <a:off x="1993557" y="407773"/>
            <a:ext cx="3107724" cy="945663"/>
          </a:xfrm>
          <a:prstGeom prst="round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Extrapolate</a:t>
            </a:r>
            <a:r>
              <a:rPr lang="en-US" dirty="0">
                <a:solidFill>
                  <a:sysClr val="windowText" lastClr="000000"/>
                </a:solidFill>
              </a:rPr>
              <a:t> = extent to estimate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A90C34-8A3A-E649-BCF9-6BB045970EC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79125" y="1353436"/>
            <a:ext cx="668294" cy="808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320AB0-F5C6-6D40-B93A-A5B3C8A1910C}"/>
              </a:ext>
            </a:extLst>
          </p:cNvPr>
          <p:cNvSpPr/>
          <p:nvPr/>
        </p:nvSpPr>
        <p:spPr>
          <a:xfrm>
            <a:off x="7560276" y="1804087"/>
            <a:ext cx="3107724" cy="1737237"/>
          </a:xfrm>
          <a:prstGeom prst="round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Iterations </a:t>
            </a:r>
            <a:r>
              <a:rPr lang="en-US" dirty="0">
                <a:solidFill>
                  <a:sysClr val="windowText" lastClr="000000"/>
                </a:solidFill>
              </a:rPr>
              <a:t>= allows the model to have adequate time for convergence (coming together)</a:t>
            </a:r>
          </a:p>
        </p:txBody>
      </p:sp>
    </p:spTree>
    <p:extLst>
      <p:ext uri="{BB962C8B-B14F-4D97-AF65-F5344CB8AC3E}">
        <p14:creationId xmlns:p14="http://schemas.microsoft.com/office/powerpoint/2010/main" val="180068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7A81E4-407C-FD43-9039-E80B0509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08" y="342822"/>
            <a:ext cx="7187184" cy="594745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327C17A-9AC6-014B-BDEA-E16A63028214}"/>
              </a:ext>
            </a:extLst>
          </p:cNvPr>
          <p:cNvSpPr/>
          <p:nvPr/>
        </p:nvSpPr>
        <p:spPr>
          <a:xfrm>
            <a:off x="2710248" y="1075038"/>
            <a:ext cx="3595816" cy="2125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C4068-CD52-E045-91A5-ECC9CED63C9C}"/>
              </a:ext>
            </a:extLst>
          </p:cNvPr>
          <p:cNvSpPr/>
          <p:nvPr/>
        </p:nvSpPr>
        <p:spPr>
          <a:xfrm>
            <a:off x="2125363" y="6005384"/>
            <a:ext cx="2384854" cy="2842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4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0B3FC-2548-144B-A0E7-693490ECF8D4}"/>
              </a:ext>
            </a:extLst>
          </p:cNvPr>
          <p:cNvSpPr/>
          <p:nvPr/>
        </p:nvSpPr>
        <p:spPr>
          <a:xfrm>
            <a:off x="864973" y="1524170"/>
            <a:ext cx="111705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Files for this activity can be found in </a:t>
            </a:r>
            <a:r>
              <a:rPr lang="en-US" sz="2800" b="1" dirty="0">
                <a:ea typeface="Times New Roman" panose="02020603050405020304" pitchFamily="18" charset="0"/>
              </a:rPr>
              <a:t>“Demo/Manual/</a:t>
            </a:r>
            <a:r>
              <a:rPr lang="en-US" sz="2800" b="1" dirty="0" err="1">
                <a:ea typeface="Times New Roman" panose="02020603050405020304" pitchFamily="18" charset="0"/>
              </a:rPr>
              <a:t>Ecological_Niche_Modeling</a:t>
            </a:r>
            <a:r>
              <a:rPr lang="en-US" sz="2800" b="1" dirty="0">
                <a:ea typeface="Times New Roman" panose="02020603050405020304" pitchFamily="18" charset="0"/>
              </a:rPr>
              <a:t>/”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Try out the demo!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After the demo: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R based ENM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Cross-validation and data partitioning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Advance model comparisons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Evaluating ENMs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502DB-C604-7348-A2E5-922A48A932E2}"/>
              </a:ext>
            </a:extLst>
          </p:cNvPr>
          <p:cNvSpPr txBox="1"/>
          <p:nvPr/>
        </p:nvSpPr>
        <p:spPr>
          <a:xfrm>
            <a:off x="457200" y="274320"/>
            <a:ext cx="4617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MaxEnt</a:t>
            </a:r>
            <a:r>
              <a:rPr lang="en-US" sz="6000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5714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5F35AC-A257-F844-B89B-8BA3C22AE42B}"/>
              </a:ext>
            </a:extLst>
          </p:cNvPr>
          <p:cNvSpPr txBox="1"/>
          <p:nvPr/>
        </p:nvSpPr>
        <p:spPr>
          <a:xfrm>
            <a:off x="3302327" y="3509320"/>
            <a:ext cx="578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dismo</a:t>
            </a:r>
            <a:r>
              <a:rPr lang="en-US" sz="5400" dirty="0"/>
              <a:t> and </a:t>
            </a:r>
            <a:r>
              <a:rPr lang="en-US" sz="5400" dirty="0" err="1"/>
              <a:t>ENMeval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4181-15C7-6647-8C9D-77FE28B3504F}"/>
              </a:ext>
            </a:extLst>
          </p:cNvPr>
          <p:cNvSpPr txBox="1"/>
          <p:nvPr/>
        </p:nvSpPr>
        <p:spPr>
          <a:xfrm>
            <a:off x="1872049" y="1573428"/>
            <a:ext cx="8447903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 based Ecological Niche Models</a:t>
            </a:r>
          </a:p>
        </p:txBody>
      </p:sp>
    </p:spTree>
    <p:extLst>
      <p:ext uri="{BB962C8B-B14F-4D97-AF65-F5344CB8AC3E}">
        <p14:creationId xmlns:p14="http://schemas.microsoft.com/office/powerpoint/2010/main" val="20462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97F94-7769-094B-A50B-DF831E76CEF1}"/>
              </a:ext>
            </a:extLst>
          </p:cNvPr>
          <p:cNvSpPr/>
          <p:nvPr/>
        </p:nvSpPr>
        <p:spPr>
          <a:xfrm>
            <a:off x="786712" y="1563296"/>
            <a:ext cx="102849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Partitions occurrence and background data into subsets for training and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Builds models with different algorithmic settings and evaluates each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7695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ENMeval</a:t>
            </a:r>
            <a:r>
              <a:rPr lang="en-US" sz="6000" dirty="0"/>
              <a:t> Improvements</a:t>
            </a:r>
          </a:p>
        </p:txBody>
      </p:sp>
    </p:spTree>
    <p:extLst>
      <p:ext uri="{BB962C8B-B14F-4D97-AF65-F5344CB8AC3E}">
        <p14:creationId xmlns:p14="http://schemas.microsoft.com/office/powerpoint/2010/main" val="671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37" y="1580398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291735" y="1346988"/>
            <a:ext cx="54942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abiotic conditions that a species can occupy with the </a:t>
            </a:r>
            <a:r>
              <a:rPr lang="en-US" sz="2800" dirty="0">
                <a:solidFill>
                  <a:srgbClr val="FF0000"/>
                </a:solidFill>
              </a:rPr>
              <a:t>presence</a:t>
            </a:r>
            <a:r>
              <a:rPr lang="en-US" sz="2800" dirty="0"/>
              <a:t> of biotic interactions</a:t>
            </a:r>
          </a:p>
          <a:p>
            <a:r>
              <a:rPr lang="en-US" sz="2800" b="1" dirty="0"/>
              <a:t>Fundamental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abiotic conditions a species could potentially occupy in the </a:t>
            </a:r>
            <a:r>
              <a:rPr lang="en-US" sz="2800" dirty="0">
                <a:solidFill>
                  <a:srgbClr val="FF0000"/>
                </a:solidFill>
              </a:rPr>
              <a:t>absence</a:t>
            </a:r>
            <a:r>
              <a:rPr lang="en-US" sz="2800" dirty="0"/>
              <a:t> of biotic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171EB-9475-D14D-9CF2-D7F28BA80D1C}"/>
              </a:ext>
            </a:extLst>
          </p:cNvPr>
          <p:cNvSpPr txBox="1"/>
          <p:nvPr/>
        </p:nvSpPr>
        <p:spPr>
          <a:xfrm>
            <a:off x="457200" y="274320"/>
            <a:ext cx="5218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Ecological Niche</a:t>
            </a:r>
          </a:p>
        </p:txBody>
      </p:sp>
    </p:spTree>
    <p:extLst>
      <p:ext uri="{BB962C8B-B14F-4D97-AF65-F5344CB8AC3E}">
        <p14:creationId xmlns:p14="http://schemas.microsoft.com/office/powerpoint/2010/main" val="372056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E6C9A-6CEE-614E-8413-32DAECAE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18" y="665375"/>
            <a:ext cx="5302765" cy="4814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E7830-20D9-5B49-BC2E-5EC480429472}"/>
              </a:ext>
            </a:extLst>
          </p:cNvPr>
          <p:cNvSpPr txBox="1"/>
          <p:nvPr/>
        </p:nvSpPr>
        <p:spPr>
          <a:xfrm>
            <a:off x="7809470" y="5684109"/>
            <a:ext cx="22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Muscarella</a:t>
            </a:r>
            <a:r>
              <a:rPr lang="en-US" dirty="0"/>
              <a:t> et al. 2014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DD680-F2E0-1940-967A-1F89BC5034F6}"/>
              </a:ext>
            </a:extLst>
          </p:cNvPr>
          <p:cNvSpPr/>
          <p:nvPr/>
        </p:nvSpPr>
        <p:spPr>
          <a:xfrm>
            <a:off x="457200" y="274320"/>
            <a:ext cx="54495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Partitioning</a:t>
            </a:r>
            <a:endParaRPr lang="en-US" sz="60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2737F-CED7-1049-9678-96CD061C7AE5}"/>
              </a:ext>
            </a:extLst>
          </p:cNvPr>
          <p:cNvSpPr txBox="1"/>
          <p:nvPr/>
        </p:nvSpPr>
        <p:spPr>
          <a:xfrm>
            <a:off x="395416" y="1297460"/>
            <a:ext cx="5090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partition occurrence localities into testing and training bins (folds) for </a:t>
            </a:r>
            <a:r>
              <a:rPr lang="en-US" sz="2800" i="1" dirty="0"/>
              <a:t>k</a:t>
            </a:r>
            <a:r>
              <a:rPr lang="en-US" sz="2800" dirty="0"/>
              <a:t>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15653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9262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Different algorithmic settings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D5BAA-8592-E240-BAFA-D277E79B443A}"/>
              </a:ext>
            </a:extLst>
          </p:cNvPr>
          <p:cNvSpPr txBox="1"/>
          <p:nvPr/>
        </p:nvSpPr>
        <p:spPr>
          <a:xfrm>
            <a:off x="3620532" y="2248933"/>
            <a:ext cx="5708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class is used to transform the original predictor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Determines the shape of the marginal responses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MaxEnt</a:t>
            </a:r>
            <a:r>
              <a:rPr lang="en-US" sz="2000" dirty="0"/>
              <a:t> Feature Classes: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(L)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quadratic (Q)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product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threshold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hinge (H)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868C8A-4072-EF43-974C-BF4E2336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6" y="2496068"/>
            <a:ext cx="2485596" cy="2485596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5D9AA-F65A-EA4C-81F7-C79BA61C9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873" b="31075"/>
          <a:stretch/>
        </p:blipFill>
        <p:spPr>
          <a:xfrm>
            <a:off x="662338" y="5609970"/>
            <a:ext cx="8919345" cy="444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A6811-2EF8-894E-BF76-76A1240BBE6E}"/>
              </a:ext>
            </a:extLst>
          </p:cNvPr>
          <p:cNvSpPr txBox="1"/>
          <p:nvPr/>
        </p:nvSpPr>
        <p:spPr>
          <a:xfrm>
            <a:off x="667264" y="6030100"/>
            <a:ext cx="1014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Determines the penalty associated with including variables or their transformations in the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33C94-F43E-724C-9E6B-500CA9674F99}"/>
              </a:ext>
            </a:extLst>
          </p:cNvPr>
          <p:cNvSpPr txBox="1"/>
          <p:nvPr/>
        </p:nvSpPr>
        <p:spPr>
          <a:xfrm>
            <a:off x="556055" y="1235676"/>
            <a:ext cx="1109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ENMeval</a:t>
            </a:r>
            <a:r>
              <a:rPr lang="en-US" sz="2800" dirty="0"/>
              <a:t> allow the comparison of models with multiple regularization multipliers and different feature classes included</a:t>
            </a:r>
          </a:p>
        </p:txBody>
      </p:sp>
    </p:spTree>
    <p:extLst>
      <p:ext uri="{BB962C8B-B14F-4D97-AF65-F5344CB8AC3E}">
        <p14:creationId xmlns:p14="http://schemas.microsoft.com/office/powerpoint/2010/main" val="116228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9262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Different algorithmic settings</a:t>
            </a:r>
            <a:endParaRPr lang="en-US" sz="60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5D9AA-F65A-EA4C-81F7-C79BA61C9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73" b="31075"/>
          <a:stretch/>
        </p:blipFill>
        <p:spPr>
          <a:xfrm>
            <a:off x="539578" y="2189783"/>
            <a:ext cx="8919345" cy="444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33C94-F43E-724C-9E6B-500CA9674F99}"/>
              </a:ext>
            </a:extLst>
          </p:cNvPr>
          <p:cNvSpPr txBox="1"/>
          <p:nvPr/>
        </p:nvSpPr>
        <p:spPr>
          <a:xfrm>
            <a:off x="556055" y="1235676"/>
            <a:ext cx="1109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ENMeval</a:t>
            </a:r>
            <a:r>
              <a:rPr lang="en-US" sz="2800" dirty="0"/>
              <a:t> allow the comparison of models with multiple regularization multipliers and different feature classes included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930D8-5582-4D41-8A0F-80E9AB4E2457}"/>
              </a:ext>
            </a:extLst>
          </p:cNvPr>
          <p:cNvSpPr txBox="1"/>
          <p:nvPr/>
        </p:nvSpPr>
        <p:spPr>
          <a:xfrm>
            <a:off x="556055" y="2634626"/>
            <a:ext cx="10268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Determines the penalty associated with including variables or their transformations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set to 0, all feature classes and variables are included: this could lead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set too high, the model could be underfit </a:t>
            </a:r>
          </a:p>
        </p:txBody>
      </p:sp>
    </p:spTree>
    <p:extLst>
      <p:ext uri="{BB962C8B-B14F-4D97-AF65-F5344CB8AC3E}">
        <p14:creationId xmlns:p14="http://schemas.microsoft.com/office/powerpoint/2010/main" val="344694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FE202C-E83C-F546-8840-F7852E4F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10308"/>
            <a:ext cx="9144000" cy="4880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8727F-E2B8-8D45-9D30-F060DE921696}"/>
              </a:ext>
            </a:extLst>
          </p:cNvPr>
          <p:cNvSpPr txBox="1"/>
          <p:nvPr/>
        </p:nvSpPr>
        <p:spPr>
          <a:xfrm>
            <a:off x="457200" y="274320"/>
            <a:ext cx="10454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Packages, Functions, &amp; Java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1371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AFDC1A-C969-E645-994F-A32210AF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44324"/>
            <a:ext cx="10972800" cy="3766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79E197-B0B8-924E-87A9-5E1972C34DD9}"/>
              </a:ext>
            </a:extLst>
          </p:cNvPr>
          <p:cNvSpPr txBox="1"/>
          <p:nvPr/>
        </p:nvSpPr>
        <p:spPr>
          <a:xfrm>
            <a:off x="457200" y="274320"/>
            <a:ext cx="4879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Data Files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4142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2A7BC1-85E3-FD49-BCC2-8248AB52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8" b="71834"/>
          <a:stretch/>
        </p:blipFill>
        <p:spPr>
          <a:xfrm>
            <a:off x="1524000" y="1441908"/>
            <a:ext cx="9144000" cy="1355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8825-860F-EE4B-B82E-CD47421E5A4B}"/>
              </a:ext>
            </a:extLst>
          </p:cNvPr>
          <p:cNvSpPr txBox="1"/>
          <p:nvPr/>
        </p:nvSpPr>
        <p:spPr>
          <a:xfrm>
            <a:off x="457200" y="274320"/>
            <a:ext cx="5972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Raster Layers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22698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2A7BC1-85E3-FD49-BCC2-8248AB52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6"/>
          <a:stretch/>
        </p:blipFill>
        <p:spPr>
          <a:xfrm>
            <a:off x="1524000" y="1345400"/>
            <a:ext cx="9144000" cy="4496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8825-860F-EE4B-B82E-CD47421E5A4B}"/>
              </a:ext>
            </a:extLst>
          </p:cNvPr>
          <p:cNvSpPr txBox="1"/>
          <p:nvPr/>
        </p:nvSpPr>
        <p:spPr>
          <a:xfrm>
            <a:off x="457200" y="274320"/>
            <a:ext cx="5972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Raster Layers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4978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AD0DF-DFAA-F347-A63D-491057FED414}"/>
              </a:ext>
            </a:extLst>
          </p:cNvPr>
          <p:cNvSpPr txBox="1"/>
          <p:nvPr/>
        </p:nvSpPr>
        <p:spPr>
          <a:xfrm>
            <a:off x="457200" y="274320"/>
            <a:ext cx="4461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dismo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endParaRPr lang="en-US" sz="6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A5A98F-761E-F44E-9335-9DF4C0F71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r="3531"/>
          <a:stretch/>
        </p:blipFill>
        <p:spPr>
          <a:xfrm>
            <a:off x="282054" y="1533667"/>
            <a:ext cx="1162789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9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AEAF0-830E-7449-B25A-B09FB107F8E0}"/>
              </a:ext>
            </a:extLst>
          </p:cNvPr>
          <p:cNvSpPr txBox="1"/>
          <p:nvPr/>
        </p:nvSpPr>
        <p:spPr>
          <a:xfrm>
            <a:off x="457200" y="274320"/>
            <a:ext cx="5175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C4B18-6CE2-544A-8696-9EEB17C0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9" y="1489915"/>
            <a:ext cx="10836322" cy="25226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B6630-ED83-D74B-8B84-CBCD625D4B21}"/>
              </a:ext>
            </a:extLst>
          </p:cNvPr>
          <p:cNvSpPr txBox="1"/>
          <p:nvPr/>
        </p:nvSpPr>
        <p:spPr>
          <a:xfrm>
            <a:off x="677839" y="4212505"/>
            <a:ext cx="10836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publication worthy comparisons – test more feature-class combinations and a larger range of regularization multipliers: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Ex.: fc </a:t>
            </a:r>
            <a:r>
              <a:rPr lang="en-US" sz="2800" dirty="0"/>
              <a:t>= c(“L”, “H”, “LQ”, “LHQ”, “LQP”),  rm = c(0.5, 1.0, 1.5, 2.0, 2.5, 3.0, 3.5, 4.0)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622F0-3BF9-5840-805C-CFB27AB8FFD0}"/>
              </a:ext>
            </a:extLst>
          </p:cNvPr>
          <p:cNvSpPr txBox="1"/>
          <p:nvPr/>
        </p:nvSpPr>
        <p:spPr>
          <a:xfrm>
            <a:off x="30354" y="6228319"/>
            <a:ext cx="12161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see: Wang et al. 2021. Potential distributional shifts in North America of allelopathic invasive plant species under climate change models. Plant Diversity.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35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DBE82-EFD1-3343-A143-ACA6E466A2A0}"/>
              </a:ext>
            </a:extLst>
          </p:cNvPr>
          <p:cNvSpPr txBox="1"/>
          <p:nvPr/>
        </p:nvSpPr>
        <p:spPr>
          <a:xfrm>
            <a:off x="2559808" y="1895060"/>
            <a:ext cx="7072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Continued in</a:t>
            </a:r>
          </a:p>
          <a:p>
            <a:pPr algn="ctr"/>
            <a:r>
              <a:rPr lang="en-US" sz="7200" dirty="0"/>
              <a:t>Interpreting ENMs</a:t>
            </a:r>
          </a:p>
        </p:txBody>
      </p:sp>
    </p:spTree>
    <p:extLst>
      <p:ext uri="{BB962C8B-B14F-4D97-AF65-F5344CB8AC3E}">
        <p14:creationId xmlns:p14="http://schemas.microsoft.com/office/powerpoint/2010/main" val="129753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37" y="1580398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291735" y="1346988"/>
            <a:ext cx="5494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Fundamental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abiotic conditions a species could potentially occupy in the </a:t>
            </a:r>
            <a:r>
              <a:rPr lang="en-US" sz="2800" dirty="0">
                <a:solidFill>
                  <a:srgbClr val="FF0000"/>
                </a:solidFill>
              </a:rPr>
              <a:t>absence</a:t>
            </a:r>
            <a:r>
              <a:rPr lang="en-US" sz="2800" dirty="0"/>
              <a:t> of biotic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C73EBB-6731-3344-98FB-6AF867905794}"/>
              </a:ext>
            </a:extLst>
          </p:cNvPr>
          <p:cNvSpPr/>
          <p:nvPr/>
        </p:nvSpPr>
        <p:spPr>
          <a:xfrm>
            <a:off x="316261" y="3098504"/>
            <a:ext cx="545344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</a:t>
            </a:r>
            <a:r>
              <a:rPr lang="en-US" dirty="0"/>
              <a:t>it is defined in multidimensional ecological space (MacArthur 1972).” – Peterson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A5203-7972-1B4B-A8DF-1D1BB6013B54}"/>
              </a:ext>
            </a:extLst>
          </p:cNvPr>
          <p:cNvSpPr txBox="1"/>
          <p:nvPr/>
        </p:nvSpPr>
        <p:spPr>
          <a:xfrm>
            <a:off x="457200" y="274320"/>
            <a:ext cx="5218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Ecological Niche</a:t>
            </a:r>
          </a:p>
        </p:txBody>
      </p:sp>
    </p:spTree>
    <p:extLst>
      <p:ext uri="{BB962C8B-B14F-4D97-AF65-F5344CB8AC3E}">
        <p14:creationId xmlns:p14="http://schemas.microsoft.com/office/powerpoint/2010/main" val="76744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362466" y="1375536"/>
            <a:ext cx="11549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MaxEnt</a:t>
            </a:r>
            <a:r>
              <a:rPr lang="en-US" sz="2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uses the </a:t>
            </a:r>
            <a:r>
              <a:rPr lang="en-US" sz="2800" b="1" dirty="0"/>
              <a:t>principle of maximum entropy </a:t>
            </a:r>
            <a:r>
              <a:rPr lang="en-US" sz="2800" dirty="0"/>
              <a:t>on presence-only data to predict the species’ potential geographic distribution (or niche)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CCABA-C64E-3349-ABC7-ADFCA6CD5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8" t="7601" r="67682" b="72517"/>
          <a:stretch/>
        </p:blipFill>
        <p:spPr>
          <a:xfrm>
            <a:off x="1524000" y="3657098"/>
            <a:ext cx="3813568" cy="2146968"/>
          </a:xfrm>
          <a:prstGeom prst="rect">
            <a:avLst/>
          </a:prstGeom>
        </p:spPr>
      </p:pic>
      <p:pic>
        <p:nvPicPr>
          <p:cNvPr id="12" name="Picture 11" descr="A picture containing photo, smoke, small, water&#10;&#10;Description automatically generated">
            <a:extLst>
              <a:ext uri="{FF2B5EF4-FFF2-40B4-BE49-F238E27FC236}">
                <a16:creationId xmlns:a16="http://schemas.microsoft.com/office/drawing/2014/main" id="{26C67BD2-159E-0740-823E-CC96BE0F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70" y="3558747"/>
            <a:ext cx="3519831" cy="228239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51F8B6E9-1B6D-6449-B5E8-4C64E89A3FB2}"/>
              </a:ext>
            </a:extLst>
          </p:cNvPr>
          <p:cNvSpPr/>
          <p:nvPr/>
        </p:nvSpPr>
        <p:spPr>
          <a:xfrm>
            <a:off x="5473493" y="4040659"/>
            <a:ext cx="1084377" cy="9761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B5DBD-C4C9-6944-BAA8-66F3520AF2F8}"/>
              </a:ext>
            </a:extLst>
          </p:cNvPr>
          <p:cNvSpPr txBox="1"/>
          <p:nvPr/>
        </p:nvSpPr>
        <p:spPr>
          <a:xfrm>
            <a:off x="457200" y="274320"/>
            <a:ext cx="8362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Ecological Niche Modeling</a:t>
            </a:r>
          </a:p>
        </p:txBody>
      </p:sp>
    </p:spTree>
    <p:extLst>
      <p:ext uri="{BB962C8B-B14F-4D97-AF65-F5344CB8AC3E}">
        <p14:creationId xmlns:p14="http://schemas.microsoft.com/office/powerpoint/2010/main" val="18261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D6903-DC0D-9B4A-BA20-42BB3A58C287}"/>
              </a:ext>
            </a:extLst>
          </p:cNvPr>
          <p:cNvSpPr/>
          <p:nvPr/>
        </p:nvSpPr>
        <p:spPr>
          <a:xfrm>
            <a:off x="399535" y="1346045"/>
            <a:ext cx="116977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MaxEnt</a:t>
            </a:r>
            <a:r>
              <a:rPr lang="en-US" sz="2400" dirty="0"/>
              <a:t> </a:t>
            </a:r>
            <a:r>
              <a:rPr lang="en-US" sz="2400" b="1" dirty="0"/>
              <a:t>used only presence and pseudo-absences </a:t>
            </a:r>
            <a:r>
              <a:rPr lang="en-US" sz="2400" dirty="0"/>
              <a:t>for 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”best” algorithm for modeling (</a:t>
            </a:r>
            <a:r>
              <a:rPr lang="en-US" sz="2400" dirty="0" err="1"/>
              <a:t>Qiao</a:t>
            </a:r>
            <a:r>
              <a:rPr lang="en-US" sz="2400" dirty="0"/>
              <a:t> et al. 2015, Methods </a:t>
            </a:r>
            <a:r>
              <a:rPr lang="en-US" sz="2400" dirty="0" err="1"/>
              <a:t>Ecol</a:t>
            </a:r>
            <a:r>
              <a:rPr lang="en-US" sz="2400" dirty="0"/>
              <a:t> </a:t>
            </a:r>
            <a:r>
              <a:rPr lang="en-US" sz="2400" dirty="0" err="1"/>
              <a:t>Evol</a:t>
            </a:r>
            <a:r>
              <a:rPr lang="en-US" sz="2400" dirty="0"/>
              <a:t>), but </a:t>
            </a:r>
            <a:r>
              <a:rPr lang="en-US" sz="2400" dirty="0" err="1"/>
              <a:t>MaxEnt</a:t>
            </a:r>
            <a:r>
              <a:rPr lang="en-US" sz="2400" dirty="0"/>
              <a:t> generally performs well across evaluation criteria (Aguirre-Gutierrez et al. 2013, </a:t>
            </a:r>
            <a:r>
              <a:rPr lang="en-US" sz="2400" dirty="0" err="1"/>
              <a:t>PLoS</a:t>
            </a:r>
            <a:r>
              <a:rPr lang="en-US" sz="2400" dirty="0"/>
              <a:t>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>
                <a:solidFill>
                  <a:srgbClr val="1C1D1E"/>
                </a:solidFill>
              </a:rPr>
              <a:t>What does it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1D1E"/>
                </a:solidFill>
              </a:rPr>
              <a:t>Makes prediction for each cell on the landscape.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1D1E"/>
                </a:solidFill>
              </a:rPr>
              <a:t>Models should be chosen that are as similar as possible to prior expectations while also being consistent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C1D1E"/>
              </a:solidFill>
            </a:endParaRPr>
          </a:p>
          <a:p>
            <a:r>
              <a:rPr lang="en-US" sz="2400" b="1" dirty="0">
                <a:solidFill>
                  <a:srgbClr val="1C1D1E"/>
                </a:solidFill>
              </a:rPr>
              <a:t>Important notes:</a:t>
            </a:r>
          </a:p>
          <a:p>
            <a:r>
              <a:rPr lang="en-US" sz="2400" dirty="0"/>
              <a:t>The grids must all have the same geographic bounds and cell size (i.e. all the ascii file headings must match each other perfectly)</a:t>
            </a:r>
          </a:p>
          <a:p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FA531-D477-6A43-90C1-1428DBC91857}"/>
              </a:ext>
            </a:extLst>
          </p:cNvPr>
          <p:cNvSpPr txBox="1"/>
          <p:nvPr/>
        </p:nvSpPr>
        <p:spPr>
          <a:xfrm>
            <a:off x="457200" y="274320"/>
            <a:ext cx="256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MaxEnt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178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5C952-ED3C-4C48-AF73-E05872E8FCF5}"/>
              </a:ext>
            </a:extLst>
          </p:cNvPr>
          <p:cNvSpPr txBox="1"/>
          <p:nvPr/>
        </p:nvSpPr>
        <p:spPr>
          <a:xfrm>
            <a:off x="2191266" y="321275"/>
            <a:ext cx="2647969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one species at a time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0E51B2-5631-524B-AE00-8E13760E962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093308" y="690607"/>
            <a:ext cx="421942" cy="1212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00C45C-4F07-024D-BCD3-2317FEEE1E7B}"/>
              </a:ext>
            </a:extLst>
          </p:cNvPr>
          <p:cNvSpPr txBox="1"/>
          <p:nvPr/>
        </p:nvSpPr>
        <p:spPr>
          <a:xfrm>
            <a:off x="7405816" y="518983"/>
            <a:ext cx="3894464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species specific training layers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2EFA7B-6D27-1B4A-AB94-647EC22C7E0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14951" y="888315"/>
            <a:ext cx="938097" cy="56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AA8F95-1879-C042-B17D-515ACF765387}"/>
              </a:ext>
            </a:extLst>
          </p:cNvPr>
          <p:cNvSpPr txBox="1"/>
          <p:nvPr/>
        </p:nvSpPr>
        <p:spPr>
          <a:xfrm>
            <a:off x="9177602" y="4256903"/>
            <a:ext cx="2343014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output directory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C42377-2545-1C4A-9DB2-FF633649C7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67816" y="4626235"/>
            <a:ext cx="2181293" cy="104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893A70-1EDA-0543-BFAB-D9A7B48F5236}"/>
              </a:ext>
            </a:extLst>
          </p:cNvPr>
          <p:cNvSpPr txBox="1"/>
          <p:nvPr/>
        </p:nvSpPr>
        <p:spPr>
          <a:xfrm>
            <a:off x="9570282" y="5218670"/>
            <a:ext cx="2366345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projection layers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3F634A-6E7D-0447-9502-E8DDE0ACA6D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369645" y="5588002"/>
            <a:ext cx="2383810" cy="359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3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AA8F95-1879-C042-B17D-515ACF765387}"/>
              </a:ext>
            </a:extLst>
          </p:cNvPr>
          <p:cNvSpPr txBox="1"/>
          <p:nvPr/>
        </p:nvSpPr>
        <p:spPr>
          <a:xfrm>
            <a:off x="9511234" y="3725562"/>
            <a:ext cx="1453283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logistic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C42377-2545-1C4A-9DB2-FF633649C7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501450" y="4094894"/>
            <a:ext cx="1736426" cy="104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DCCBD5-273A-D041-A57E-5BDC322BC60B}"/>
              </a:ext>
            </a:extLst>
          </p:cNvPr>
          <p:cNvSpPr/>
          <p:nvPr/>
        </p:nvSpPr>
        <p:spPr>
          <a:xfrm>
            <a:off x="6503773" y="4374292"/>
            <a:ext cx="2730843" cy="1136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D32FCD-B611-994D-9CDC-84815E724BEE}"/>
              </a:ext>
            </a:extLst>
          </p:cNvPr>
          <p:cNvSpPr/>
          <p:nvPr/>
        </p:nvSpPr>
        <p:spPr>
          <a:xfrm>
            <a:off x="2063579" y="5733535"/>
            <a:ext cx="1816444" cy="2347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AA8F95-1879-C042-B17D-515ACF765387}"/>
              </a:ext>
            </a:extLst>
          </p:cNvPr>
          <p:cNvSpPr txBox="1"/>
          <p:nvPr/>
        </p:nvSpPr>
        <p:spPr>
          <a:xfrm>
            <a:off x="9511234" y="3725562"/>
            <a:ext cx="1453283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logistic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C42377-2545-1C4A-9DB2-FF633649C7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501450" y="4094894"/>
            <a:ext cx="1736426" cy="104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EA1C79-CD07-0F4A-9190-465B79DC39FA}"/>
              </a:ext>
            </a:extLst>
          </p:cNvPr>
          <p:cNvSpPr txBox="1"/>
          <p:nvPr/>
        </p:nvSpPr>
        <p:spPr>
          <a:xfrm>
            <a:off x="8946292" y="4324866"/>
            <a:ext cx="2891481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Logistic calculates the conditional probability of occurrence. The probability will be between 0 - 1. </a:t>
            </a:r>
          </a:p>
        </p:txBody>
      </p:sp>
    </p:spTree>
    <p:extLst>
      <p:ext uri="{BB962C8B-B14F-4D97-AF65-F5344CB8AC3E}">
        <p14:creationId xmlns:p14="http://schemas.microsoft.com/office/powerpoint/2010/main" val="19371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C4068-CD52-E045-91A5-ECC9CED63C9C}"/>
              </a:ext>
            </a:extLst>
          </p:cNvPr>
          <p:cNvSpPr/>
          <p:nvPr/>
        </p:nvSpPr>
        <p:spPr>
          <a:xfrm>
            <a:off x="4547287" y="5993027"/>
            <a:ext cx="2384854" cy="2842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836</Words>
  <Application>Microsoft Macintosh PowerPoint</Application>
  <PresentationFormat>Widescreen</PresentationFormat>
  <Paragraphs>106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Introduction to 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235</cp:revision>
  <dcterms:created xsi:type="dcterms:W3CDTF">2014-07-02T03:39:48Z</dcterms:created>
  <dcterms:modified xsi:type="dcterms:W3CDTF">2021-07-15T20:36:24Z</dcterms:modified>
</cp:coreProperties>
</file>