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83" r:id="rId2"/>
    <p:sldId id="643" r:id="rId3"/>
    <p:sldId id="645" r:id="rId4"/>
    <p:sldId id="644" r:id="rId5"/>
    <p:sldId id="626" r:id="rId6"/>
    <p:sldId id="656" r:id="rId7"/>
    <p:sldId id="647" r:id="rId8"/>
    <p:sldId id="642" r:id="rId9"/>
    <p:sldId id="720" r:id="rId10"/>
    <p:sldId id="719" r:id="rId11"/>
    <p:sldId id="648" r:id="rId12"/>
    <p:sldId id="650" r:id="rId13"/>
    <p:sldId id="651" r:id="rId14"/>
    <p:sldId id="652" r:id="rId15"/>
    <p:sldId id="712" r:id="rId16"/>
    <p:sldId id="713" r:id="rId17"/>
    <p:sldId id="714" r:id="rId18"/>
    <p:sldId id="658" r:id="rId19"/>
    <p:sldId id="659" r:id="rId20"/>
    <p:sldId id="660" r:id="rId21"/>
    <p:sldId id="715" r:id="rId22"/>
    <p:sldId id="716" r:id="rId23"/>
    <p:sldId id="717" r:id="rId24"/>
    <p:sldId id="718" r:id="rId25"/>
    <p:sldId id="657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4" autoAdjust="0"/>
    <p:restoredTop sz="70612"/>
  </p:normalViewPr>
  <p:slideViewPr>
    <p:cSldViewPr snapToGrid="0">
      <p:cViewPr>
        <p:scale>
          <a:sx n="90" d="100"/>
          <a:sy n="90" d="100"/>
        </p:scale>
        <p:origin x="1920" y="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083343-24B9-4DA6-91DE-D20EE37EB373}" type="datetimeFigureOut">
              <a:rPr lang="en-US" smtClean="0"/>
              <a:t>7/15/21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2C6E94-E548-44A4-A227-4BAA7218A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8562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3D2E8-E5E6-8F4C-92B2-A264A0CA892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7624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B718C1-BCA2-CC44-A0A9-96C5595E6FC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2165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2C6E94-E548-44A4-A227-4BAA7218ACA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5491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BF1CA-1C7B-466E-9106-1ACCA58083D4}" type="datetimeFigureOut">
              <a:rPr lang="en-US" smtClean="0"/>
              <a:t>7/15/21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620FA-ADFB-455C-BBFF-02FAB297D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954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BF1CA-1C7B-466E-9106-1ACCA58083D4}" type="datetimeFigureOut">
              <a:rPr lang="en-US" smtClean="0"/>
              <a:t>7/15/21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620FA-ADFB-455C-BBFF-02FAB297D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535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BF1CA-1C7B-466E-9106-1ACCA58083D4}" type="datetimeFigureOut">
              <a:rPr lang="en-US" smtClean="0"/>
              <a:t>7/15/21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620FA-ADFB-455C-BBFF-02FAB297D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995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BF1CA-1C7B-466E-9106-1ACCA58083D4}" type="datetimeFigureOut">
              <a:rPr lang="en-US" smtClean="0"/>
              <a:t>7/15/21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620FA-ADFB-455C-BBFF-02FAB297D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411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BF1CA-1C7B-466E-9106-1ACCA58083D4}" type="datetimeFigureOut">
              <a:rPr lang="en-US" smtClean="0"/>
              <a:t>7/15/21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620FA-ADFB-455C-BBFF-02FAB297D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252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BF1CA-1C7B-466E-9106-1ACCA58083D4}" type="datetimeFigureOut">
              <a:rPr lang="en-US" smtClean="0"/>
              <a:t>7/15/21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620FA-ADFB-455C-BBFF-02FAB297D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822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BF1CA-1C7B-466E-9106-1ACCA58083D4}" type="datetimeFigureOut">
              <a:rPr lang="en-US" smtClean="0"/>
              <a:t>7/15/21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620FA-ADFB-455C-BBFF-02FAB297D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259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BF1CA-1C7B-466E-9106-1ACCA58083D4}" type="datetimeFigureOut">
              <a:rPr lang="en-US" smtClean="0"/>
              <a:t>7/15/21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620FA-ADFB-455C-BBFF-02FAB297D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019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BF1CA-1C7B-466E-9106-1ACCA58083D4}" type="datetimeFigureOut">
              <a:rPr lang="en-US" smtClean="0"/>
              <a:t>7/15/21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620FA-ADFB-455C-BBFF-02FAB297D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778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BF1CA-1C7B-466E-9106-1ACCA58083D4}" type="datetimeFigureOut">
              <a:rPr lang="en-US" smtClean="0"/>
              <a:t>7/15/21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620FA-ADFB-455C-BBFF-02FAB297D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073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BF1CA-1C7B-466E-9106-1ACCA58083D4}" type="datetimeFigureOut">
              <a:rPr lang="en-US" smtClean="0"/>
              <a:t>7/15/21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620FA-ADFB-455C-BBFF-02FAB297D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028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2BF1CA-1C7B-466E-9106-1ACCA58083D4}" type="datetimeFigureOut">
              <a:rPr lang="en-US" smtClean="0"/>
              <a:t>7/15/21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1620FA-ADFB-455C-BBFF-02FAB297D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310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48604" y="2774022"/>
            <a:ext cx="7376984" cy="1657069"/>
          </a:xfrm>
        </p:spPr>
        <p:txBody>
          <a:bodyPr>
            <a:noAutofit/>
          </a:bodyPr>
          <a:lstStyle/>
          <a:p>
            <a:r>
              <a:rPr lang="en-US" sz="4800" b="1" dirty="0">
                <a:solidFill>
                  <a:srgbClr val="0070C0"/>
                </a:solidFill>
              </a:rPr>
              <a:t>Interpreting </a:t>
            </a:r>
            <a:br>
              <a:rPr lang="en-US" sz="4800" b="1" dirty="0">
                <a:solidFill>
                  <a:srgbClr val="0070C0"/>
                </a:solidFill>
              </a:rPr>
            </a:br>
            <a:r>
              <a:rPr lang="en-US" sz="4800" b="1" dirty="0">
                <a:solidFill>
                  <a:srgbClr val="0070C0"/>
                </a:solidFill>
              </a:rPr>
              <a:t>Ecological Niche Modeling</a:t>
            </a:r>
            <a:br>
              <a:rPr lang="en-US" sz="4800" dirty="0">
                <a:solidFill>
                  <a:srgbClr val="0070C0"/>
                </a:solidFill>
              </a:rPr>
            </a:br>
            <a:endParaRPr lang="en-US" sz="4800" b="1" dirty="0">
              <a:solidFill>
                <a:srgbClr val="0070C0"/>
              </a:solidFill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2209800" y="3300573"/>
            <a:ext cx="77724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6" name="Picture 5" descr="band.jpg">
            <a:extLst>
              <a:ext uri="{FF2B5EF4-FFF2-40B4-BE49-F238E27FC236}">
                <a16:creationId xmlns:a16="http://schemas.microsoft.com/office/drawing/2014/main" id="{BE43B313-EDB7-D948-A851-664ECAF5124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3" t="15229" r="1509" b="38050"/>
          <a:stretch/>
        </p:blipFill>
        <p:spPr>
          <a:xfrm>
            <a:off x="0" y="0"/>
            <a:ext cx="12278497" cy="175465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A42DAA4-4ADC-B743-A5B6-80E563E2F467}"/>
              </a:ext>
            </a:extLst>
          </p:cNvPr>
          <p:cNvSpPr txBox="1"/>
          <p:nvPr/>
        </p:nvSpPr>
        <p:spPr>
          <a:xfrm>
            <a:off x="3889570" y="3797460"/>
            <a:ext cx="43813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University of Florida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1992D02-7CE0-D745-BF65-EA3A11F25A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7340" y="5123955"/>
            <a:ext cx="5177320" cy="159973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29367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1A1BC1DE-8451-D948-AB81-6271CFC135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6404707"/>
              </p:ext>
            </p:extLst>
          </p:nvPr>
        </p:nvGraphicFramePr>
        <p:xfrm>
          <a:off x="251460" y="1314026"/>
          <a:ext cx="11590020" cy="29260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706303">
                  <a:extLst>
                    <a:ext uri="{9D8B030D-6E8A-4147-A177-3AD203B41FA5}">
                      <a16:colId xmlns:a16="http://schemas.microsoft.com/office/drawing/2014/main" val="533044077"/>
                    </a:ext>
                  </a:extLst>
                </a:gridCol>
                <a:gridCol w="2643187">
                  <a:extLst>
                    <a:ext uri="{9D8B030D-6E8A-4147-A177-3AD203B41FA5}">
                      <a16:colId xmlns:a16="http://schemas.microsoft.com/office/drawing/2014/main" val="2188647808"/>
                    </a:ext>
                  </a:extLst>
                </a:gridCol>
                <a:gridCol w="1050361">
                  <a:extLst>
                    <a:ext uri="{9D8B030D-6E8A-4147-A177-3AD203B41FA5}">
                      <a16:colId xmlns:a16="http://schemas.microsoft.com/office/drawing/2014/main" val="2445473719"/>
                    </a:ext>
                  </a:extLst>
                </a:gridCol>
                <a:gridCol w="3190169">
                  <a:extLst>
                    <a:ext uri="{9D8B030D-6E8A-4147-A177-3AD203B41FA5}">
                      <a16:colId xmlns:a16="http://schemas.microsoft.com/office/drawing/2014/main" val="3574411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Citation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937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How significant is the model?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Partial ROC, AUC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higher</a:t>
                      </a:r>
                    </a:p>
                    <a:p>
                      <a:r>
                        <a:rPr lang="en-US" sz="2400" dirty="0"/>
                        <a:t>&gt; 0.80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Peterson, </a:t>
                      </a:r>
                      <a:r>
                        <a:rPr lang="en-US" sz="2400" dirty="0" err="1"/>
                        <a:t>Papes</a:t>
                      </a:r>
                      <a:r>
                        <a:rPr lang="en-US" sz="2400" dirty="0"/>
                        <a:t>, &amp; </a:t>
                      </a:r>
                      <a:r>
                        <a:rPr lang="en-US" sz="2400" dirty="0" err="1"/>
                        <a:t>Soberón</a:t>
                      </a:r>
                      <a:r>
                        <a:rPr lang="en-US" sz="2400" dirty="0"/>
                        <a:t>. 2008.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9436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How well models created with training data predict test occurrence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Omission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lower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≤5%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Anderson, Lew &amp; Peterson, 2003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7140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How complex is the model?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AICc</a:t>
                      </a:r>
                      <a:r>
                        <a:rPr lang="en-US" sz="2400" dirty="0"/>
                        <a:t>, delta </a:t>
                      </a:r>
                      <a:r>
                        <a:rPr lang="en-US" sz="2400" dirty="0" err="1"/>
                        <a:t>AICc</a:t>
                      </a:r>
                      <a:r>
                        <a:rPr lang="en-US" sz="2400" dirty="0"/>
                        <a:t>, and </a:t>
                      </a:r>
                      <a:r>
                        <a:rPr lang="en-US" sz="2400" dirty="0" err="1"/>
                        <a:t>AICc</a:t>
                      </a:r>
                      <a:r>
                        <a:rPr lang="en-US" sz="2400" dirty="0"/>
                        <a:t> weights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lower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≤2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Warren, </a:t>
                      </a:r>
                      <a:r>
                        <a:rPr lang="en-US" sz="2400" dirty="0" err="1"/>
                        <a:t>Glor</a:t>
                      </a:r>
                      <a:r>
                        <a:rPr lang="en-US" sz="2400" dirty="0"/>
                        <a:t> &amp; </a:t>
                      </a:r>
                      <a:r>
                        <a:rPr lang="en-US" sz="2400" dirty="0" err="1"/>
                        <a:t>Turelli</a:t>
                      </a:r>
                      <a:r>
                        <a:rPr lang="en-US" sz="2400" dirty="0"/>
                        <a:t>, 2010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473377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2A08FD12-1F36-A14F-88B6-88D3A7CCB94D}"/>
              </a:ext>
            </a:extLst>
          </p:cNvPr>
          <p:cNvSpPr txBox="1"/>
          <p:nvPr/>
        </p:nvSpPr>
        <p:spPr>
          <a:xfrm>
            <a:off x="251460" y="4353803"/>
            <a:ext cx="382175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ROC = receiver operating characteristic</a:t>
            </a:r>
          </a:p>
          <a:p>
            <a:r>
              <a:rPr lang="en-US" dirty="0"/>
              <a:t>AUC = area under the curve </a:t>
            </a:r>
          </a:p>
          <a:p>
            <a:r>
              <a:rPr lang="en-US" dirty="0"/>
              <a:t>AIC = Akaike information criterion</a:t>
            </a:r>
          </a:p>
          <a:p>
            <a:r>
              <a:rPr lang="en-US" dirty="0" err="1"/>
              <a:t>AICc</a:t>
            </a:r>
            <a:r>
              <a:rPr lang="en-US" dirty="0"/>
              <a:t> = AIC for a small sample size</a:t>
            </a:r>
          </a:p>
          <a:p>
            <a:r>
              <a:rPr lang="en-US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C44433-D42B-0F49-91C9-BD510E5B8549}"/>
              </a:ext>
            </a:extLst>
          </p:cNvPr>
          <p:cNvSpPr txBox="1"/>
          <p:nvPr/>
        </p:nvSpPr>
        <p:spPr>
          <a:xfrm>
            <a:off x="2928210" y="0"/>
            <a:ext cx="63355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/>
              <a:t>Model Statistics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07615F-C37E-614C-8B47-AD25C0FB3BEC}"/>
              </a:ext>
            </a:extLst>
          </p:cNvPr>
          <p:cNvSpPr txBox="1"/>
          <p:nvPr/>
        </p:nvSpPr>
        <p:spPr>
          <a:xfrm>
            <a:off x="0" y="6457890"/>
            <a:ext cx="120300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Cobos</a:t>
            </a:r>
            <a:r>
              <a:rPr lang="en-US" sz="2000" dirty="0"/>
              <a:t> et al. 2019. </a:t>
            </a:r>
            <a:r>
              <a:rPr lang="en-US" sz="2000" dirty="0" err="1"/>
              <a:t>kuenm</a:t>
            </a:r>
            <a:r>
              <a:rPr lang="en-US" sz="2000" dirty="0"/>
              <a:t>: an R package for detailed development of ecological niche models using Maxent. </a:t>
            </a:r>
            <a:r>
              <a:rPr lang="en-US" sz="2000" dirty="0" err="1"/>
              <a:t>PeerJ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577862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hart, surface chart&#10;&#10;Description automatically generated">
            <a:extLst>
              <a:ext uri="{FF2B5EF4-FFF2-40B4-BE49-F238E27FC236}">
                <a16:creationId xmlns:a16="http://schemas.microsoft.com/office/drawing/2014/main" id="{E58B5F53-ACB7-B64E-8AA8-73E135FDCD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440" y="2113005"/>
            <a:ext cx="11251785" cy="388053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E95A464-277E-624C-BF5E-0323BB31B43F}"/>
              </a:ext>
            </a:extLst>
          </p:cNvPr>
          <p:cNvSpPr txBox="1"/>
          <p:nvPr/>
        </p:nvSpPr>
        <p:spPr>
          <a:xfrm>
            <a:off x="1958970" y="0"/>
            <a:ext cx="82740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/>
              <a:t>Pictures of the Model</a:t>
            </a:r>
          </a:p>
        </p:txBody>
      </p:sp>
    </p:spTree>
    <p:extLst>
      <p:ext uri="{BB962C8B-B14F-4D97-AF65-F5344CB8AC3E}">
        <p14:creationId xmlns:p14="http://schemas.microsoft.com/office/powerpoint/2010/main" val="16087669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A7DEF85-251A-B648-97FF-0D091A7A051F}"/>
              </a:ext>
            </a:extLst>
          </p:cNvPr>
          <p:cNvSpPr/>
          <p:nvPr/>
        </p:nvSpPr>
        <p:spPr>
          <a:xfrm>
            <a:off x="2248454" y="4529511"/>
            <a:ext cx="7900565" cy="707886"/>
          </a:xfrm>
          <a:prstGeom prst="rect">
            <a:avLst/>
          </a:prstGeom>
          <a:solidFill>
            <a:srgbClr val="CDE8BB"/>
          </a:solidFill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0000"/>
                </a:solidFill>
              </a:rPr>
              <a:t>Response curves </a:t>
            </a:r>
            <a:r>
              <a:rPr lang="en-US" sz="2000" dirty="0">
                <a:solidFill>
                  <a:srgbClr val="000000"/>
                </a:solidFill>
              </a:rPr>
              <a:t>show how each environmental variable affects the Maxent prediction</a:t>
            </a:r>
            <a:endParaRPr 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0998FD-08EE-944D-87F0-7E82C411E300}"/>
              </a:ext>
            </a:extLst>
          </p:cNvPr>
          <p:cNvSpPr txBox="1"/>
          <p:nvPr/>
        </p:nvSpPr>
        <p:spPr>
          <a:xfrm>
            <a:off x="2838057" y="0"/>
            <a:ext cx="651588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/>
              <a:t>Response Curves</a:t>
            </a:r>
          </a:p>
        </p:txBody>
      </p:sp>
      <p:pic>
        <p:nvPicPr>
          <p:cNvPr id="10" name="Picture 9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53CDAA2C-5590-F942-A8D1-6B9A39675A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023" y="1791730"/>
            <a:ext cx="10763795" cy="232821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3B4C2E5-E19F-9648-9B86-197E9A51D3AC}"/>
              </a:ext>
            </a:extLst>
          </p:cNvPr>
          <p:cNvSpPr txBox="1"/>
          <p:nvPr/>
        </p:nvSpPr>
        <p:spPr>
          <a:xfrm rot="16200000">
            <a:off x="-596560" y="2771173"/>
            <a:ext cx="2188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PC score of suitability</a:t>
            </a:r>
          </a:p>
        </p:txBody>
      </p:sp>
    </p:spTree>
    <p:extLst>
      <p:ext uri="{BB962C8B-B14F-4D97-AF65-F5344CB8AC3E}">
        <p14:creationId xmlns:p14="http://schemas.microsoft.com/office/powerpoint/2010/main" val="19386547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A7DEF85-251A-B648-97FF-0D091A7A051F}"/>
              </a:ext>
            </a:extLst>
          </p:cNvPr>
          <p:cNvSpPr/>
          <p:nvPr/>
        </p:nvSpPr>
        <p:spPr>
          <a:xfrm>
            <a:off x="2128766" y="4591891"/>
            <a:ext cx="7900565" cy="1015663"/>
          </a:xfrm>
          <a:prstGeom prst="rect">
            <a:avLst/>
          </a:prstGeom>
          <a:solidFill>
            <a:srgbClr val="CDE8BB"/>
          </a:solidFill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For this model, we found the largest percent contribution with elevation (36.8%), followed by p</a:t>
            </a:r>
            <a:r>
              <a:rPr lang="en-US" dirty="0"/>
              <a:t>recipitation of driest month</a:t>
            </a:r>
            <a:r>
              <a:rPr lang="en-US" sz="2000" dirty="0">
                <a:solidFill>
                  <a:srgbClr val="000000"/>
                </a:solidFill>
              </a:rPr>
              <a:t> (21.4%) and temperature annual range (11.9%).</a:t>
            </a:r>
            <a:endParaRPr 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CE9027-1A38-414B-8B45-4B7375097A2E}"/>
              </a:ext>
            </a:extLst>
          </p:cNvPr>
          <p:cNvSpPr txBox="1"/>
          <p:nvPr/>
        </p:nvSpPr>
        <p:spPr>
          <a:xfrm>
            <a:off x="1992505" y="0"/>
            <a:ext cx="82069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/>
              <a:t>Variable Contribution</a:t>
            </a:r>
          </a:p>
        </p:txBody>
      </p:sp>
      <p:pic>
        <p:nvPicPr>
          <p:cNvPr id="8" name="Picture 7" descr="Table&#10;&#10;Description automatically generated">
            <a:extLst>
              <a:ext uri="{FF2B5EF4-FFF2-40B4-BE49-F238E27FC236}">
                <a16:creationId xmlns:a16="http://schemas.microsoft.com/office/drawing/2014/main" id="{CC4FB2BB-0666-4F45-8D50-5AE4CD7846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4743" y="1305842"/>
            <a:ext cx="5417408" cy="3228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4296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9A82398-129D-1E4A-AE2F-937ED250E34F}"/>
              </a:ext>
            </a:extLst>
          </p:cNvPr>
          <p:cNvSpPr/>
          <p:nvPr/>
        </p:nvSpPr>
        <p:spPr>
          <a:xfrm>
            <a:off x="3346263" y="5700712"/>
            <a:ext cx="5499476" cy="400110"/>
          </a:xfrm>
          <a:prstGeom prst="rect">
            <a:avLst/>
          </a:prstGeom>
          <a:solidFill>
            <a:srgbClr val="CDE8BB"/>
          </a:solidFill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000000"/>
                </a:solidFill>
              </a:rPr>
              <a:t>Shows the importance of variables</a:t>
            </a:r>
            <a:endParaRPr lang="en-US" sz="20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57B2AE0-DBFD-224F-8929-AF8FE38904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1640" y="1616757"/>
            <a:ext cx="8940457" cy="390825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85A73E6-D933-B44D-9666-A53272FFAAA5}"/>
              </a:ext>
            </a:extLst>
          </p:cNvPr>
          <p:cNvSpPr txBox="1"/>
          <p:nvPr/>
        </p:nvSpPr>
        <p:spPr>
          <a:xfrm>
            <a:off x="1992505" y="0"/>
            <a:ext cx="82704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/>
              <a:t>Variable Performance</a:t>
            </a:r>
          </a:p>
        </p:txBody>
      </p:sp>
    </p:spTree>
    <p:extLst>
      <p:ext uri="{BB962C8B-B14F-4D97-AF65-F5344CB8AC3E}">
        <p14:creationId xmlns:p14="http://schemas.microsoft.com/office/powerpoint/2010/main" val="33179079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ackground pattern&#10;&#10;Description automatically generated">
            <a:extLst>
              <a:ext uri="{FF2B5EF4-FFF2-40B4-BE49-F238E27FC236}">
                <a16:creationId xmlns:a16="http://schemas.microsoft.com/office/drawing/2014/main" id="{4C44E7A4-8F03-2A4D-972D-A6A62BE485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659" r="42781"/>
          <a:stretch/>
        </p:blipFill>
        <p:spPr>
          <a:xfrm>
            <a:off x="2068031" y="1931541"/>
            <a:ext cx="8055939" cy="16276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9ACB393-3CE9-704C-9331-2EB72C198D82}"/>
              </a:ext>
            </a:extLst>
          </p:cNvPr>
          <p:cNvSpPr txBox="1"/>
          <p:nvPr/>
        </p:nvSpPr>
        <p:spPr>
          <a:xfrm>
            <a:off x="457200" y="274320"/>
            <a:ext cx="438062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Calibri" panose="020F0502020204030204" pitchFamily="34" charset="0"/>
                <a:cs typeface="Calibri" panose="020F0502020204030204" pitchFamily="34" charset="0"/>
              </a:rPr>
              <a:t>05 Continued</a:t>
            </a:r>
            <a:endParaRPr lang="en-US" sz="6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CA1193E-B497-5847-9B30-3F02D6885D93}"/>
              </a:ext>
            </a:extLst>
          </p:cNvPr>
          <p:cNvSpPr txBox="1"/>
          <p:nvPr/>
        </p:nvSpPr>
        <p:spPr>
          <a:xfrm>
            <a:off x="1037690" y="4058293"/>
            <a:ext cx="78936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View an html output for models made with </a:t>
            </a:r>
            <a:r>
              <a:rPr lang="en-US" sz="2800" b="1" dirty="0" err="1"/>
              <a:t>dismo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9849007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54E0D646-CFD3-D94A-B622-60EC1B446B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5942" y="1263935"/>
            <a:ext cx="9144000" cy="546238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EAF64BE-11EC-BB41-B7FD-B347456D1521}"/>
              </a:ext>
            </a:extLst>
          </p:cNvPr>
          <p:cNvSpPr txBox="1"/>
          <p:nvPr/>
        </p:nvSpPr>
        <p:spPr>
          <a:xfrm>
            <a:off x="457200" y="274320"/>
            <a:ext cx="641682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err="1">
                <a:latin typeface="Calibri" panose="020F0502020204030204" pitchFamily="34" charset="0"/>
                <a:cs typeface="Calibri" panose="020F0502020204030204" pitchFamily="34" charset="0"/>
              </a:rPr>
              <a:t>ENMeval</a:t>
            </a:r>
            <a:r>
              <a:rPr lang="en-US" sz="6000" dirty="0">
                <a:latin typeface="Calibri" panose="020F0502020204030204" pitchFamily="34" charset="0"/>
                <a:cs typeface="Calibri" panose="020F0502020204030204" pitchFamily="34" charset="0"/>
              </a:rPr>
              <a:t> – Visualize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4675344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C8601E71-5884-9649-8A2B-F75345FB75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459644"/>
            <a:ext cx="9144000" cy="435979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7BA65AF-3DC9-4D44-A4A7-95D69F5AC7D9}"/>
              </a:ext>
            </a:extLst>
          </p:cNvPr>
          <p:cNvSpPr txBox="1"/>
          <p:nvPr/>
        </p:nvSpPr>
        <p:spPr>
          <a:xfrm>
            <a:off x="457200" y="274320"/>
            <a:ext cx="853297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err="1">
                <a:latin typeface="Calibri" panose="020F0502020204030204" pitchFamily="34" charset="0"/>
                <a:cs typeface="Calibri" panose="020F0502020204030204" pitchFamily="34" charset="0"/>
              </a:rPr>
              <a:t>ENMeval</a:t>
            </a:r>
            <a:r>
              <a:rPr lang="en-US" sz="6000" dirty="0">
                <a:latin typeface="Calibri" panose="020F0502020204030204" pitchFamily="34" charset="0"/>
                <a:cs typeface="Calibri" panose="020F0502020204030204" pitchFamily="34" charset="0"/>
              </a:rPr>
              <a:t> – Model Overlap 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1121308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2EFB674F-6726-DF47-8CDF-F98D34C8FF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423185"/>
            <a:ext cx="10058400" cy="50043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BE18A59-26A7-834F-BA2D-A6E61B4E5C4E}"/>
              </a:ext>
            </a:extLst>
          </p:cNvPr>
          <p:cNvSpPr txBox="1"/>
          <p:nvPr/>
        </p:nvSpPr>
        <p:spPr>
          <a:xfrm>
            <a:off x="457200" y="274320"/>
            <a:ext cx="931569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err="1">
                <a:latin typeface="Calibri" panose="020F0502020204030204" pitchFamily="34" charset="0"/>
                <a:cs typeface="Calibri" panose="020F0502020204030204" pitchFamily="34" charset="0"/>
              </a:rPr>
              <a:t>ENMeval</a:t>
            </a:r>
            <a:r>
              <a:rPr lang="en-US" sz="6000" dirty="0">
                <a:latin typeface="Calibri" panose="020F0502020204030204" pitchFamily="34" charset="0"/>
                <a:cs typeface="Calibri" panose="020F0502020204030204" pitchFamily="34" charset="0"/>
              </a:rPr>
              <a:t> – Select Best Model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0998892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9AF440B-C8D8-6D4B-8322-2B3926463D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010576"/>
            <a:ext cx="10058400" cy="571948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7DAF4B4-49AB-DF4A-8E08-B14335769E4B}"/>
              </a:ext>
            </a:extLst>
          </p:cNvPr>
          <p:cNvSpPr txBox="1"/>
          <p:nvPr/>
        </p:nvSpPr>
        <p:spPr>
          <a:xfrm>
            <a:off x="457200" y="274320"/>
            <a:ext cx="597727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err="1">
                <a:latin typeface="Calibri" panose="020F0502020204030204" pitchFamily="34" charset="0"/>
                <a:cs typeface="Calibri" panose="020F0502020204030204" pitchFamily="34" charset="0"/>
              </a:rPr>
              <a:t>ENMeval</a:t>
            </a:r>
            <a:r>
              <a:rPr lang="en-US" sz="6000" dirty="0">
                <a:latin typeface="Calibri" panose="020F0502020204030204" pitchFamily="34" charset="0"/>
                <a:cs typeface="Calibri" panose="020F0502020204030204" pitchFamily="34" charset="0"/>
              </a:rPr>
              <a:t> – Inspect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837789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6567B1B-AEC6-384A-B568-40016B194FD0}"/>
              </a:ext>
            </a:extLst>
          </p:cNvPr>
          <p:cNvSpPr txBox="1"/>
          <p:nvPr/>
        </p:nvSpPr>
        <p:spPr>
          <a:xfrm>
            <a:off x="161408" y="1387337"/>
            <a:ext cx="41097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Step 1: Look at the output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901560A-4B8C-1C4C-82FE-0AF2264D6B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4400" y="1397607"/>
            <a:ext cx="4927600" cy="4927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B381BB4-C7EA-CD45-8890-F50A0A95E474}"/>
              </a:ext>
            </a:extLst>
          </p:cNvPr>
          <p:cNvSpPr txBox="1"/>
          <p:nvPr/>
        </p:nvSpPr>
        <p:spPr>
          <a:xfrm>
            <a:off x="2559808" y="0"/>
            <a:ext cx="70723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/>
              <a:t>Interpreting ENMs</a:t>
            </a:r>
          </a:p>
        </p:txBody>
      </p:sp>
    </p:spTree>
    <p:extLst>
      <p:ext uri="{BB962C8B-B14F-4D97-AF65-F5344CB8AC3E}">
        <p14:creationId xmlns:p14="http://schemas.microsoft.com/office/powerpoint/2010/main" val="18279703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58C7FB26-F600-4749-8369-64FE5D3342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582" y="1098975"/>
            <a:ext cx="8400836" cy="543461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298A113-2CBD-7747-B021-9683E40FAE18}"/>
              </a:ext>
            </a:extLst>
          </p:cNvPr>
          <p:cNvSpPr txBox="1"/>
          <p:nvPr/>
        </p:nvSpPr>
        <p:spPr>
          <a:xfrm>
            <a:off x="457200" y="274320"/>
            <a:ext cx="1038688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err="1">
                <a:latin typeface="Calibri" panose="020F0502020204030204" pitchFamily="34" charset="0"/>
                <a:cs typeface="Calibri" panose="020F0502020204030204" pitchFamily="34" charset="0"/>
              </a:rPr>
              <a:t>ENMeval</a:t>
            </a:r>
            <a:r>
              <a:rPr lang="en-US" sz="6000" dirty="0">
                <a:latin typeface="Calibri" panose="020F0502020204030204" pitchFamily="34" charset="0"/>
                <a:cs typeface="Calibri" panose="020F0502020204030204" pitchFamily="34" charset="0"/>
              </a:rPr>
              <a:t> – Variable Contribution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1764826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722D3505-F812-FF44-B1D4-5661869F2E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286" y="1165367"/>
            <a:ext cx="7747428" cy="55554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44977BA-2F2C-B54C-81EA-36E780DBD661}"/>
              </a:ext>
            </a:extLst>
          </p:cNvPr>
          <p:cNvSpPr txBox="1"/>
          <p:nvPr/>
        </p:nvSpPr>
        <p:spPr>
          <a:xfrm>
            <a:off x="457200" y="274320"/>
            <a:ext cx="889846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err="1">
                <a:latin typeface="Calibri" panose="020F0502020204030204" pitchFamily="34" charset="0"/>
                <a:cs typeface="Calibri" panose="020F0502020204030204" pitchFamily="34" charset="0"/>
              </a:rPr>
              <a:t>ENMeval</a:t>
            </a:r>
            <a:r>
              <a:rPr lang="en-US" sz="6000" dirty="0">
                <a:latin typeface="Calibri" panose="020F0502020204030204" pitchFamily="34" charset="0"/>
                <a:cs typeface="Calibri" panose="020F0502020204030204" pitchFamily="34" charset="0"/>
              </a:rPr>
              <a:t> – Response curves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5113225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AF04F18C-5625-344C-9381-820788D14C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255445"/>
            <a:ext cx="10058400" cy="514041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9489687-DFF6-8445-8F7E-78DD9B315170}"/>
              </a:ext>
            </a:extLst>
          </p:cNvPr>
          <p:cNvSpPr txBox="1"/>
          <p:nvPr/>
        </p:nvSpPr>
        <p:spPr>
          <a:xfrm>
            <a:off x="457200" y="274320"/>
            <a:ext cx="86803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err="1">
                <a:latin typeface="Calibri" panose="020F0502020204030204" pitchFamily="34" charset="0"/>
                <a:cs typeface="Calibri" panose="020F0502020204030204" pitchFamily="34" charset="0"/>
              </a:rPr>
              <a:t>ENMeval</a:t>
            </a:r>
            <a:r>
              <a:rPr lang="en-US" sz="6000" dirty="0">
                <a:latin typeface="Calibri" panose="020F0502020204030204" pitchFamily="34" charset="0"/>
                <a:cs typeface="Calibri" panose="020F0502020204030204" pitchFamily="34" charset="0"/>
              </a:rPr>
              <a:t> – Project and Plot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5543675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BD2E609-4793-474C-AFE4-F910A30C4B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-163285"/>
            <a:ext cx="10058400" cy="7184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3532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5EE13F55-49D7-0546-AE5C-1224F4F5F2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178121"/>
            <a:ext cx="10058400" cy="267563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5E70E3E-5DDB-BC40-B175-40E6A64751E9}"/>
              </a:ext>
            </a:extLst>
          </p:cNvPr>
          <p:cNvSpPr txBox="1"/>
          <p:nvPr/>
        </p:nvSpPr>
        <p:spPr>
          <a:xfrm>
            <a:off x="457200" y="274320"/>
            <a:ext cx="734201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err="1">
                <a:latin typeface="Calibri" panose="020F0502020204030204" pitchFamily="34" charset="0"/>
                <a:cs typeface="Calibri" panose="020F0502020204030204" pitchFamily="34" charset="0"/>
              </a:rPr>
              <a:t>ENMeval</a:t>
            </a:r>
            <a:r>
              <a:rPr lang="en-US" sz="6000" dirty="0">
                <a:latin typeface="Calibri" panose="020F0502020204030204" pitchFamily="34" charset="0"/>
                <a:cs typeface="Calibri" panose="020F0502020204030204" pitchFamily="34" charset="0"/>
              </a:rPr>
              <a:t> – Save Model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6993081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901560A-4B8C-1C4C-82FE-0AF2264D6B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4400" y="1284590"/>
            <a:ext cx="4927600" cy="4927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784DB78-B604-4348-8722-53FB67C63F5F}"/>
              </a:ext>
            </a:extLst>
          </p:cNvPr>
          <p:cNvSpPr txBox="1"/>
          <p:nvPr/>
        </p:nvSpPr>
        <p:spPr>
          <a:xfrm>
            <a:off x="2559808" y="0"/>
            <a:ext cx="70723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/>
              <a:t>Interpreting ENMs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016F90A-4CC3-E940-A4F2-C201DC4F0F38}"/>
              </a:ext>
            </a:extLst>
          </p:cNvPr>
          <p:cNvSpPr txBox="1"/>
          <p:nvPr/>
        </p:nvSpPr>
        <p:spPr>
          <a:xfrm>
            <a:off x="161407" y="1387337"/>
            <a:ext cx="502704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Step 1: Look at the output</a:t>
            </a:r>
          </a:p>
          <a:p>
            <a:r>
              <a:rPr lang="en-US" sz="2800" dirty="0"/>
              <a:t>Step 2: Evaluate the models</a:t>
            </a:r>
          </a:p>
          <a:p>
            <a:r>
              <a:rPr lang="en-US" sz="2800" dirty="0"/>
              <a:t>Step 3: Additional Analysis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52413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5D9ED3A-E630-4E48-899D-6BC6083BF074}"/>
              </a:ext>
            </a:extLst>
          </p:cNvPr>
          <p:cNvSpPr txBox="1"/>
          <p:nvPr/>
        </p:nvSpPr>
        <p:spPr>
          <a:xfrm>
            <a:off x="3488728" y="6330408"/>
            <a:ext cx="4720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will use this average file for all other analysis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88C468-CAC6-1B4F-B87A-038EC6C7749F}"/>
              </a:ext>
            </a:extLst>
          </p:cNvPr>
          <p:cNvSpPr txBox="1"/>
          <p:nvPr/>
        </p:nvSpPr>
        <p:spPr>
          <a:xfrm>
            <a:off x="2559808" y="0"/>
            <a:ext cx="70723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/>
              <a:t>Interpreting ENMs</a:t>
            </a:r>
          </a:p>
        </p:txBody>
      </p:sp>
      <p:pic>
        <p:nvPicPr>
          <p:cNvPr id="13" name="Picture 12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BF3E018D-0017-3849-B3F3-FDE4DBA891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0" y="1789701"/>
            <a:ext cx="8128000" cy="4470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6604450-5E10-7C48-BBAE-75820581365E}"/>
              </a:ext>
            </a:extLst>
          </p:cNvPr>
          <p:cNvSpPr txBox="1"/>
          <p:nvPr/>
        </p:nvSpPr>
        <p:spPr>
          <a:xfrm>
            <a:off x="161408" y="1294871"/>
            <a:ext cx="41097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Step 1: Look at the output</a:t>
            </a:r>
          </a:p>
        </p:txBody>
      </p:sp>
    </p:spTree>
    <p:extLst>
      <p:ext uri="{BB962C8B-B14F-4D97-AF65-F5344CB8AC3E}">
        <p14:creationId xmlns:p14="http://schemas.microsoft.com/office/powerpoint/2010/main" val="570373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66F1ACF0-DAC5-CC46-869A-60F485FF1FA7}"/>
              </a:ext>
            </a:extLst>
          </p:cNvPr>
          <p:cNvSpPr txBox="1"/>
          <p:nvPr/>
        </p:nvSpPr>
        <p:spPr>
          <a:xfrm>
            <a:off x="3488728" y="6166021"/>
            <a:ext cx="4199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But first, lets make sure the model is good!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4C0862-255A-F143-814C-B85747E40623}"/>
              </a:ext>
            </a:extLst>
          </p:cNvPr>
          <p:cNvSpPr txBox="1"/>
          <p:nvPr/>
        </p:nvSpPr>
        <p:spPr>
          <a:xfrm>
            <a:off x="2559808" y="0"/>
            <a:ext cx="70723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/>
              <a:t>Interpreting ENMs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141DB9F-68D7-E744-84B8-B45C877D8F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6600" y="1693310"/>
            <a:ext cx="8178800" cy="44577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D5634D1-163B-1449-9B88-962FAB793256}"/>
              </a:ext>
            </a:extLst>
          </p:cNvPr>
          <p:cNvSpPr txBox="1"/>
          <p:nvPr/>
        </p:nvSpPr>
        <p:spPr>
          <a:xfrm>
            <a:off x="161408" y="1264049"/>
            <a:ext cx="41097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Step 1: Look at the output</a:t>
            </a:r>
          </a:p>
        </p:txBody>
      </p:sp>
    </p:spTree>
    <p:extLst>
      <p:ext uri="{BB962C8B-B14F-4D97-AF65-F5344CB8AC3E}">
        <p14:creationId xmlns:p14="http://schemas.microsoft.com/office/powerpoint/2010/main" val="2345810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901560A-4B8C-1C4C-82FE-0AF2264D6B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4400" y="1284590"/>
            <a:ext cx="4927600" cy="4927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784DB78-B604-4348-8722-53FB67C63F5F}"/>
              </a:ext>
            </a:extLst>
          </p:cNvPr>
          <p:cNvSpPr txBox="1"/>
          <p:nvPr/>
        </p:nvSpPr>
        <p:spPr>
          <a:xfrm>
            <a:off x="2559808" y="0"/>
            <a:ext cx="70723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/>
              <a:t>Interpreting ENMs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016F90A-4CC3-E940-A4F2-C201DC4F0F38}"/>
              </a:ext>
            </a:extLst>
          </p:cNvPr>
          <p:cNvSpPr txBox="1"/>
          <p:nvPr/>
        </p:nvSpPr>
        <p:spPr>
          <a:xfrm>
            <a:off x="161407" y="1387337"/>
            <a:ext cx="502704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Step 1: Look at the output</a:t>
            </a:r>
          </a:p>
          <a:p>
            <a:r>
              <a:rPr lang="en-US" sz="2800" dirty="0"/>
              <a:t>Step 2: Evaluate the models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52097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901560A-4B8C-1C4C-82FE-0AF2264D6B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4400" y="1284590"/>
            <a:ext cx="4927600" cy="4927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784DB78-B604-4348-8722-53FB67C63F5F}"/>
              </a:ext>
            </a:extLst>
          </p:cNvPr>
          <p:cNvSpPr txBox="1"/>
          <p:nvPr/>
        </p:nvSpPr>
        <p:spPr>
          <a:xfrm>
            <a:off x="2559808" y="0"/>
            <a:ext cx="70723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/>
              <a:t>Interpreting ENMs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016F90A-4CC3-E940-A4F2-C201DC4F0F38}"/>
              </a:ext>
            </a:extLst>
          </p:cNvPr>
          <p:cNvSpPr txBox="1"/>
          <p:nvPr/>
        </p:nvSpPr>
        <p:spPr>
          <a:xfrm>
            <a:off x="161407" y="1387337"/>
            <a:ext cx="502704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Step 1: Look at the output</a:t>
            </a:r>
          </a:p>
          <a:p>
            <a:r>
              <a:rPr lang="en-US" sz="2800" dirty="0"/>
              <a:t>Step 2: Evaluate the models</a:t>
            </a:r>
          </a:p>
          <a:p>
            <a:endParaRPr lang="en-US" sz="28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B67CF18-664B-EE44-A951-AFB4CDA72973}"/>
              </a:ext>
            </a:extLst>
          </p:cNvPr>
          <p:cNvSpPr/>
          <p:nvPr/>
        </p:nvSpPr>
        <p:spPr>
          <a:xfrm>
            <a:off x="865249" y="2331348"/>
            <a:ext cx="5217051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32" lvl="1" indent="-285744">
              <a:buFont typeface="Arial" panose="020B0604020202020204" pitchFamily="34" charset="0"/>
              <a:buChar char="•"/>
            </a:pPr>
            <a:r>
              <a:rPr lang="en-US" sz="2800" dirty="0"/>
              <a:t>How well can the model discriminate between occurrence points and background points? e.g., AUC</a:t>
            </a:r>
          </a:p>
        </p:txBody>
      </p:sp>
    </p:spTree>
    <p:extLst>
      <p:ext uri="{BB962C8B-B14F-4D97-AF65-F5344CB8AC3E}">
        <p14:creationId xmlns:p14="http://schemas.microsoft.com/office/powerpoint/2010/main" val="4202085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EAE6331-566D-6C4C-B08C-08BB4C96E4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3773" y="1547044"/>
            <a:ext cx="7715749" cy="496012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D20FBB0-8BC3-6C41-BBE9-8E781EC5CBDA}"/>
              </a:ext>
            </a:extLst>
          </p:cNvPr>
          <p:cNvSpPr/>
          <p:nvPr/>
        </p:nvSpPr>
        <p:spPr>
          <a:xfrm>
            <a:off x="2685538" y="1185368"/>
            <a:ext cx="4707924" cy="646331"/>
          </a:xfrm>
          <a:prstGeom prst="rect">
            <a:avLst/>
          </a:prstGeom>
          <a:solidFill>
            <a:srgbClr val="CDE8BB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 The test omission rate and predicted area as a function of the cumulative threshold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11D582-2B7C-1E44-88ED-95F88703C3F9}"/>
              </a:ext>
            </a:extLst>
          </p:cNvPr>
          <p:cNvSpPr/>
          <p:nvPr/>
        </p:nvSpPr>
        <p:spPr>
          <a:xfrm>
            <a:off x="8141049" y="3729362"/>
            <a:ext cx="3799701" cy="2862322"/>
          </a:xfrm>
          <a:prstGeom prst="rect">
            <a:avLst/>
          </a:prstGeom>
          <a:solidFill>
            <a:srgbClr val="CDE8BB"/>
          </a:solidFill>
        </p:spPr>
        <p:txBody>
          <a:bodyPr wrap="square">
            <a:spAutoFit/>
          </a:bodyPr>
          <a:lstStyle/>
          <a:p>
            <a:pPr marL="285744" indent="-285744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222222"/>
                </a:solidFill>
              </a:rPr>
              <a:t>Omission: </a:t>
            </a:r>
          </a:p>
          <a:p>
            <a:pPr marL="742932" lvl="1" indent="-285744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22222"/>
                </a:solidFill>
              </a:rPr>
              <a:t>the proportion of a given sample of actual presences that have probabilities of occurrence (or habitat suitability values) below a binarization threshold.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0000"/>
                </a:solidFill>
              </a:rPr>
              <a:t>Omission rate should be close to the predicted omission </a:t>
            </a:r>
            <a:endParaRPr lang="en-US" sz="20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B155B0-4331-464F-8EEA-31BAAEBEBEE2}"/>
              </a:ext>
            </a:extLst>
          </p:cNvPr>
          <p:cNvSpPr txBox="1"/>
          <p:nvPr/>
        </p:nvSpPr>
        <p:spPr>
          <a:xfrm>
            <a:off x="2928210" y="0"/>
            <a:ext cx="63355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/>
              <a:t>Model Statistics</a:t>
            </a:r>
          </a:p>
        </p:txBody>
      </p:sp>
    </p:spTree>
    <p:extLst>
      <p:ext uri="{BB962C8B-B14F-4D97-AF65-F5344CB8AC3E}">
        <p14:creationId xmlns:p14="http://schemas.microsoft.com/office/powerpoint/2010/main" val="20122935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E966FCB-A760-1340-B05A-5BE0BBD198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8710" y="1301873"/>
            <a:ext cx="8087841" cy="519932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011D582-2B7C-1E44-88ED-95F88703C3F9}"/>
              </a:ext>
            </a:extLst>
          </p:cNvPr>
          <p:cNvSpPr/>
          <p:nvPr/>
        </p:nvSpPr>
        <p:spPr>
          <a:xfrm>
            <a:off x="7374933" y="3158480"/>
            <a:ext cx="3083009" cy="400110"/>
          </a:xfrm>
          <a:prstGeom prst="rect">
            <a:avLst/>
          </a:prstGeom>
          <a:solidFill>
            <a:srgbClr val="CDE8BB"/>
          </a:solidFill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rgbClr val="222222"/>
                </a:solidFill>
              </a:rPr>
              <a:t>AUC should be over 0.8</a:t>
            </a:r>
            <a:endParaRPr lang="en-US" sz="20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AF7E53F-76A5-9C46-9D8F-720841D684CD}"/>
              </a:ext>
            </a:extLst>
          </p:cNvPr>
          <p:cNvSpPr txBox="1"/>
          <p:nvPr/>
        </p:nvSpPr>
        <p:spPr>
          <a:xfrm>
            <a:off x="2413686" y="1026378"/>
            <a:ext cx="5090984" cy="646331"/>
          </a:xfrm>
          <a:prstGeom prst="rect">
            <a:avLst/>
          </a:prstGeom>
          <a:solidFill>
            <a:srgbClr val="CDE8BB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Area under the curve (AUC)  of the Receiver Operating Characteristic (ROC) curve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30E38C-61AA-AA4D-86E7-FE5B5B4817E1}"/>
              </a:ext>
            </a:extLst>
          </p:cNvPr>
          <p:cNvSpPr txBox="1"/>
          <p:nvPr/>
        </p:nvSpPr>
        <p:spPr>
          <a:xfrm>
            <a:off x="2928210" y="0"/>
            <a:ext cx="63355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/>
              <a:t>Model Statistics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37FCF5-0AA0-0348-9795-7A072102CA11}"/>
              </a:ext>
            </a:extLst>
          </p:cNvPr>
          <p:cNvSpPr txBox="1"/>
          <p:nvPr/>
        </p:nvSpPr>
        <p:spPr>
          <a:xfrm>
            <a:off x="9737124" y="1519882"/>
            <a:ext cx="1062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Too low!!</a:t>
            </a:r>
          </a:p>
        </p:txBody>
      </p:sp>
    </p:spTree>
    <p:extLst>
      <p:ext uri="{BB962C8B-B14F-4D97-AF65-F5344CB8AC3E}">
        <p14:creationId xmlns:p14="http://schemas.microsoft.com/office/powerpoint/2010/main" val="22671042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, email, website&#10;&#10;Description automatically generated">
            <a:extLst>
              <a:ext uri="{FF2B5EF4-FFF2-40B4-BE49-F238E27FC236}">
                <a16:creationId xmlns:a16="http://schemas.microsoft.com/office/drawing/2014/main" id="{7553BE7B-A955-CD43-83E2-54A6E8D16B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750" y="1155699"/>
            <a:ext cx="8826500" cy="40894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54E3481-3591-994B-A168-BE78E1526503}"/>
              </a:ext>
            </a:extLst>
          </p:cNvPr>
          <p:cNvSpPr txBox="1"/>
          <p:nvPr/>
        </p:nvSpPr>
        <p:spPr>
          <a:xfrm>
            <a:off x="2928210" y="0"/>
            <a:ext cx="63355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/>
              <a:t>Model Statistics</a:t>
            </a:r>
          </a:p>
        </p:txBody>
      </p:sp>
    </p:spTree>
    <p:extLst>
      <p:ext uri="{BB962C8B-B14F-4D97-AF65-F5344CB8AC3E}">
        <p14:creationId xmlns:p14="http://schemas.microsoft.com/office/powerpoint/2010/main" val="16332386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652</TotalTime>
  <Words>435</Words>
  <Application>Microsoft Macintosh PowerPoint</Application>
  <PresentationFormat>Widescreen</PresentationFormat>
  <Paragraphs>76</Paragraphs>
  <Slides>25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Interpreting  Ecological Niche Modeling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Interpreting  Ecological Niche Modeling </dc:title>
  <dc:creator>Cortez,Maria Beatriz d</dc:creator>
  <cp:lastModifiedBy>Michelle Gaynor</cp:lastModifiedBy>
  <cp:revision>7</cp:revision>
  <dcterms:created xsi:type="dcterms:W3CDTF">2020-07-31T06:03:32Z</dcterms:created>
  <dcterms:modified xsi:type="dcterms:W3CDTF">2021-07-15T19:17:10Z</dcterms:modified>
</cp:coreProperties>
</file>