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83" r:id="rId2"/>
    <p:sldId id="628" r:id="rId3"/>
    <p:sldId id="629" r:id="rId4"/>
    <p:sldId id="631" r:id="rId5"/>
    <p:sldId id="656" r:id="rId6"/>
    <p:sldId id="630" r:id="rId7"/>
    <p:sldId id="679" r:id="rId8"/>
    <p:sldId id="687" r:id="rId9"/>
    <p:sldId id="389" r:id="rId10"/>
    <p:sldId id="390" r:id="rId11"/>
    <p:sldId id="686" r:id="rId12"/>
    <p:sldId id="362" r:id="rId13"/>
    <p:sldId id="384" r:id="rId14"/>
    <p:sldId id="657" r:id="rId15"/>
    <p:sldId id="659" r:id="rId16"/>
    <p:sldId id="660" r:id="rId17"/>
    <p:sldId id="661" r:id="rId18"/>
    <p:sldId id="662" r:id="rId19"/>
    <p:sldId id="663" r:id="rId20"/>
    <p:sldId id="664" r:id="rId21"/>
    <p:sldId id="670" r:id="rId22"/>
    <p:sldId id="671" r:id="rId23"/>
    <p:sldId id="672" r:id="rId24"/>
    <p:sldId id="673" r:id="rId25"/>
    <p:sldId id="680" r:id="rId26"/>
    <p:sldId id="681" r:id="rId27"/>
    <p:sldId id="682" r:id="rId28"/>
    <p:sldId id="683" r:id="rId29"/>
    <p:sldId id="684" r:id="rId30"/>
    <p:sldId id="685" r:id="rId31"/>
    <p:sldId id="665" r:id="rId32"/>
    <p:sldId id="666" r:id="rId33"/>
    <p:sldId id="688" r:id="rId34"/>
    <p:sldId id="66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/>
    <p:restoredTop sz="85034"/>
  </p:normalViewPr>
  <p:slideViewPr>
    <p:cSldViewPr snapToGrid="0" snapToObjects="1">
      <p:cViewPr varScale="1">
        <p:scale>
          <a:sx n="103" d="100"/>
          <a:sy n="103" d="100"/>
        </p:scale>
        <p:origin x="116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0ED0A-8BFD-D54B-9A28-EFBE87F016A4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18C1-BCA2-CC44-A0A9-96C5595E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42803-4E82-AA42-98B3-48102C56D7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4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42803-4E82-AA42-98B3-48102C56D7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78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Both suggested lots of instances of  </a:t>
            </a:r>
            <a:r>
              <a:rPr lang="en-US" sz="1200" dirty="0">
                <a:solidFill>
                  <a:schemeClr val="accent2"/>
                </a:solidFill>
              </a:rPr>
              <a:t>Parapatric, which has been associated with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phylogenetic niche divergence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42803-4E82-AA42-98B3-48102C56D7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37023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83D2-16C1-A947-8B3E-9A142385551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7508" y="1445741"/>
            <a:ext cx="7376984" cy="226615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Post-ENM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8862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ba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9" b="45767"/>
          <a:stretch/>
        </p:blipFill>
        <p:spPr>
          <a:xfrm>
            <a:off x="0" y="0"/>
            <a:ext cx="12336163" cy="1408671"/>
          </a:xfrm>
          <a:prstGeom prst="rect">
            <a:avLst/>
          </a:prstGeom>
        </p:spPr>
      </p:pic>
      <p:pic>
        <p:nvPicPr>
          <p:cNvPr id="6" name="Picture 5" descr="band.jpg">
            <a:extLst>
              <a:ext uri="{FF2B5EF4-FFF2-40B4-BE49-F238E27FC236}">
                <a16:creationId xmlns:a16="http://schemas.microsoft.com/office/drawing/2014/main" id="{DD25AAF8-180B-F448-808F-33D019EE37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9" b="45767"/>
          <a:stretch/>
        </p:blipFill>
        <p:spPr>
          <a:xfrm>
            <a:off x="0" y="5449329"/>
            <a:ext cx="12336163" cy="14086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9DCAD4-64A3-1E43-917A-4CCCD7A1036E}"/>
              </a:ext>
            </a:extLst>
          </p:cNvPr>
          <p:cNvSpPr txBox="1"/>
          <p:nvPr/>
        </p:nvSpPr>
        <p:spPr>
          <a:xfrm>
            <a:off x="3905336" y="3105481"/>
            <a:ext cx="438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6B797D-678C-954B-9446-29CBB2A43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225" y="4219497"/>
            <a:ext cx="3345551" cy="10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36B6F5-84F0-1243-AC90-E0924D051C3B}"/>
              </a:ext>
            </a:extLst>
          </p:cNvPr>
          <p:cNvGraphicFramePr>
            <a:graphicFrameLocks noGrp="1"/>
          </p:cNvGraphicFramePr>
          <p:nvPr/>
        </p:nvGraphicFramePr>
        <p:xfrm>
          <a:off x="2212474" y="4223084"/>
          <a:ext cx="8127999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980393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6705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5651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 of Speciation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Slope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76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Sympatric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9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Allopatric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 0.5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0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Parapatric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near or below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611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E8CB90-4B1A-0B4C-801E-C85ECD857FCA}"/>
              </a:ext>
            </a:extLst>
          </p:cNvPr>
          <p:cNvSpPr txBox="1"/>
          <p:nvPr/>
        </p:nvSpPr>
        <p:spPr>
          <a:xfrm>
            <a:off x="2212473" y="6048752"/>
            <a:ext cx="3996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Fitzpatrick &amp;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Turelli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. 2006. Evolution.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5BCDEE-2603-6B45-8A16-6ABE1CABD493}"/>
              </a:ext>
            </a:extLst>
          </p:cNvPr>
          <p:cNvGrpSpPr/>
          <p:nvPr/>
        </p:nvGrpSpPr>
        <p:grpSpPr>
          <a:xfrm>
            <a:off x="2503374" y="1089806"/>
            <a:ext cx="7185253" cy="2758537"/>
            <a:chOff x="409072" y="1089806"/>
            <a:chExt cx="7185253" cy="27585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4B8164-DF4A-8A4A-B7BD-DF076339A860}"/>
                </a:ext>
              </a:extLst>
            </p:cNvPr>
            <p:cNvSpPr txBox="1"/>
            <p:nvPr/>
          </p:nvSpPr>
          <p:spPr>
            <a:xfrm>
              <a:off x="409072" y="1815251"/>
              <a:ext cx="3315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Ecological Niche Overlap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B3DC53-9229-2344-A208-62630D5E7F29}"/>
                </a:ext>
              </a:extLst>
            </p:cNvPr>
            <p:cNvSpPr txBox="1"/>
            <p:nvPr/>
          </p:nvSpPr>
          <p:spPr>
            <a:xfrm>
              <a:off x="1024071" y="2095425"/>
              <a:ext cx="2085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Schoener’s</a:t>
              </a:r>
              <a:r>
                <a:rPr lang="en-US" sz="2000" dirty="0"/>
                <a:t> 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63FCAE-1B2B-CE4A-AACB-74D50CDFD4F3}"/>
                </a:ext>
              </a:extLst>
            </p:cNvPr>
            <p:cNvSpPr txBox="1"/>
            <p:nvPr/>
          </p:nvSpPr>
          <p:spPr>
            <a:xfrm>
              <a:off x="5516257" y="3479011"/>
              <a:ext cx="1159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Age (MYA)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EAF18D-5617-BD4B-A745-FB49C90390C7}"/>
                </a:ext>
              </a:extLst>
            </p:cNvPr>
            <p:cNvGrpSpPr/>
            <p:nvPr/>
          </p:nvGrpSpPr>
          <p:grpSpPr>
            <a:xfrm>
              <a:off x="4416669" y="1089806"/>
              <a:ext cx="3177656" cy="2272448"/>
              <a:chOff x="4416669" y="1089806"/>
              <a:chExt cx="3177656" cy="227244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9D91CB2-FAB5-6649-84CC-41B7A0FD1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0330" y="1275347"/>
                <a:ext cx="0" cy="18889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5F5726A-43B0-2C46-9842-DCC5F4AE4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1125" y="3164305"/>
                <a:ext cx="2743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E766DB-235F-D444-A437-67907CBB4A3C}"/>
                  </a:ext>
                </a:extLst>
              </p:cNvPr>
              <p:cNvSpPr txBox="1"/>
              <p:nvPr/>
            </p:nvSpPr>
            <p:spPr>
              <a:xfrm>
                <a:off x="4416669" y="2962144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0D2CE1-18E8-914E-81CF-C64A260BC5EF}"/>
                  </a:ext>
                </a:extLst>
              </p:cNvPr>
              <p:cNvSpPr txBox="1"/>
              <p:nvPr/>
            </p:nvSpPr>
            <p:spPr>
              <a:xfrm>
                <a:off x="4475161" y="1089806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604F979-3BA8-6B47-8BB4-5D564BCCB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3301" y="1293433"/>
                <a:ext cx="1613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A06A42-480D-764B-AD8C-1F75D4D7E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09013" y="3166107"/>
                <a:ext cx="1613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58D8A7-7811-8545-87BE-80D1A12A0C9E}"/>
                </a:ext>
              </a:extLst>
            </p:cNvPr>
            <p:cNvSpPr txBox="1"/>
            <p:nvPr/>
          </p:nvSpPr>
          <p:spPr>
            <a:xfrm>
              <a:off x="3290285" y="2977533"/>
              <a:ext cx="1184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overlap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00FC11-83AD-A249-9FBE-17B81AE5D60D}"/>
                </a:ext>
              </a:extLst>
            </p:cNvPr>
            <p:cNvSpPr txBox="1"/>
            <p:nvPr/>
          </p:nvSpPr>
          <p:spPr>
            <a:xfrm>
              <a:off x="2906775" y="1101196"/>
              <a:ext cx="163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identical niches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00AD9DE-A376-3D4B-A952-AA900927CD9E}"/>
              </a:ext>
            </a:extLst>
          </p:cNvPr>
          <p:cNvSpPr/>
          <p:nvPr/>
        </p:nvSpPr>
        <p:spPr>
          <a:xfrm>
            <a:off x="7058064" y="2962144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249927-A064-5343-80C2-C6DE5D464E5E}"/>
              </a:ext>
            </a:extLst>
          </p:cNvPr>
          <p:cNvSpPr/>
          <p:nvPr/>
        </p:nvSpPr>
        <p:spPr>
          <a:xfrm>
            <a:off x="7362126" y="2886093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721074-79B8-3F4F-BBFF-66F2A28471FF}"/>
              </a:ext>
            </a:extLst>
          </p:cNvPr>
          <p:cNvSpPr/>
          <p:nvPr/>
        </p:nvSpPr>
        <p:spPr>
          <a:xfrm>
            <a:off x="8474582" y="2850728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60D925-947D-384B-A517-0B58CB56FD84}"/>
              </a:ext>
            </a:extLst>
          </p:cNvPr>
          <p:cNvSpPr/>
          <p:nvPr/>
        </p:nvSpPr>
        <p:spPr>
          <a:xfrm>
            <a:off x="7631225" y="2775087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0C864F-1A71-6C48-A1AA-4CB0FA58CD44}"/>
              </a:ext>
            </a:extLst>
          </p:cNvPr>
          <p:cNvSpPr/>
          <p:nvPr/>
        </p:nvSpPr>
        <p:spPr>
          <a:xfrm>
            <a:off x="7805339" y="2949462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50B817-C778-EB4D-A549-3FD84900ECC7}"/>
              </a:ext>
            </a:extLst>
          </p:cNvPr>
          <p:cNvSpPr/>
          <p:nvPr/>
        </p:nvSpPr>
        <p:spPr>
          <a:xfrm>
            <a:off x="8109401" y="2949462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AA1E2F-62B9-3547-9587-B0E2D29F1D0F}"/>
              </a:ext>
            </a:extLst>
          </p:cNvPr>
          <p:cNvSpPr/>
          <p:nvPr/>
        </p:nvSpPr>
        <p:spPr>
          <a:xfrm>
            <a:off x="8917795" y="2943196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DA2E454-BC5D-B344-BDF6-0FB28851CBBC}"/>
              </a:ext>
            </a:extLst>
          </p:cNvPr>
          <p:cNvSpPr/>
          <p:nvPr/>
        </p:nvSpPr>
        <p:spPr>
          <a:xfrm>
            <a:off x="9057669" y="2895180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CF0DA9C-7489-7748-94DE-5A3FAC57797C}"/>
              </a:ext>
            </a:extLst>
          </p:cNvPr>
          <p:cNvSpPr/>
          <p:nvPr/>
        </p:nvSpPr>
        <p:spPr>
          <a:xfrm>
            <a:off x="8635393" y="2639389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18114F3-18E3-5A4A-A8C6-2402FF46E3EF}"/>
              </a:ext>
            </a:extLst>
          </p:cNvPr>
          <p:cNvSpPr/>
          <p:nvPr/>
        </p:nvSpPr>
        <p:spPr>
          <a:xfrm>
            <a:off x="8061285" y="269158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2CED23-CD0C-4241-99AC-53BCF337F59B}"/>
              </a:ext>
            </a:extLst>
          </p:cNvPr>
          <p:cNvSpPr/>
          <p:nvPr/>
        </p:nvSpPr>
        <p:spPr>
          <a:xfrm>
            <a:off x="8376523" y="2693669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A0B4CB-CF0D-874D-9095-06071CA64D1C}"/>
              </a:ext>
            </a:extLst>
          </p:cNvPr>
          <p:cNvSpPr/>
          <p:nvPr/>
        </p:nvSpPr>
        <p:spPr>
          <a:xfrm>
            <a:off x="457200" y="197708"/>
            <a:ext cx="88342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Age overlap correlation test</a:t>
            </a:r>
          </a:p>
        </p:txBody>
      </p:sp>
    </p:spTree>
    <p:extLst>
      <p:ext uri="{BB962C8B-B14F-4D97-AF65-F5344CB8AC3E}">
        <p14:creationId xmlns:p14="http://schemas.microsoft.com/office/powerpoint/2010/main" val="39367600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16C5A51-628F-7348-A6B4-1EE483226559}"/>
              </a:ext>
            </a:extLst>
          </p:cNvPr>
          <p:cNvGrpSpPr/>
          <p:nvPr/>
        </p:nvGrpSpPr>
        <p:grpSpPr>
          <a:xfrm>
            <a:off x="1809750" y="1106548"/>
            <a:ext cx="8572500" cy="5551371"/>
            <a:chOff x="508871" y="1106548"/>
            <a:chExt cx="8572500" cy="555137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0DDDDF5-E0EE-D84B-BD6C-099C6CBFD095}"/>
                </a:ext>
              </a:extLst>
            </p:cNvPr>
            <p:cNvSpPr txBox="1"/>
            <p:nvPr/>
          </p:nvSpPr>
          <p:spPr>
            <a:xfrm>
              <a:off x="508871" y="6257809"/>
              <a:ext cx="6484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Cardillo and Warren. 2016. Global Ecology and Biogeography.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32CF26F-FB81-7148-8A61-7649B2D4793B}"/>
                </a:ext>
              </a:extLst>
            </p:cNvPr>
            <p:cNvGrpSpPr/>
            <p:nvPr/>
          </p:nvGrpSpPr>
          <p:grpSpPr>
            <a:xfrm>
              <a:off x="508871" y="1106548"/>
              <a:ext cx="8572500" cy="5160031"/>
              <a:chOff x="508871" y="1106548"/>
              <a:chExt cx="8572500" cy="5160031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2E5B3C0-1501-2542-9D48-C3501E75B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8871" y="1106548"/>
                <a:ext cx="8572500" cy="5160031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A76601E-8BF8-384D-B708-4B2AB3CC7611}"/>
                  </a:ext>
                </a:extLst>
              </p:cNvPr>
              <p:cNvSpPr/>
              <p:nvPr/>
            </p:nvSpPr>
            <p:spPr>
              <a:xfrm>
                <a:off x="2370222" y="1708485"/>
                <a:ext cx="902367" cy="481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</a:rPr>
                  <a:t>Range Overlap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DCE12CF-E8D6-9D4D-9B5C-20EB7EF947F6}"/>
                  </a:ext>
                </a:extLst>
              </p:cNvPr>
              <p:cNvSpPr/>
              <p:nvPr/>
            </p:nvSpPr>
            <p:spPr>
              <a:xfrm>
                <a:off x="3461081" y="1708485"/>
                <a:ext cx="902367" cy="481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</a:rPr>
                  <a:t>Point Overlap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B7F45BF-3971-7849-9278-B72E4B6B2F17}"/>
                  </a:ext>
                </a:extLst>
              </p:cNvPr>
              <p:cNvSpPr/>
              <p:nvPr/>
            </p:nvSpPr>
            <p:spPr>
              <a:xfrm>
                <a:off x="4636163" y="1708485"/>
                <a:ext cx="1536031" cy="481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ysClr val="windowText" lastClr="000000"/>
                    </a:solidFill>
                  </a:rPr>
                  <a:t>Local </a:t>
                </a:r>
              </a:p>
              <a:p>
                <a:r>
                  <a:rPr lang="en-US" sz="1600" dirty="0">
                    <a:solidFill>
                      <a:sysClr val="windowText" lastClr="000000"/>
                    </a:solidFill>
                  </a:rPr>
                  <a:t>co-occurrence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57FDBB1-6E84-F44A-AD05-F436F3B7AD46}"/>
                  </a:ext>
                </a:extLst>
              </p:cNvPr>
              <p:cNvSpPr/>
              <p:nvPr/>
            </p:nvSpPr>
            <p:spPr>
              <a:xfrm>
                <a:off x="5820947" y="3376283"/>
                <a:ext cx="89877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Allopatric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F92C3B0-332E-F041-A138-687056BBDB3B}"/>
                  </a:ext>
                </a:extLst>
              </p:cNvPr>
              <p:cNvSpPr/>
              <p:nvPr/>
            </p:nvSpPr>
            <p:spPr>
              <a:xfrm>
                <a:off x="5820947" y="2485349"/>
                <a:ext cx="89877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Allopatric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47F5A4B-3A78-4340-8A7F-EC83168BED34}"/>
                  </a:ext>
                </a:extLst>
              </p:cNvPr>
              <p:cNvSpPr/>
              <p:nvPr/>
            </p:nvSpPr>
            <p:spPr>
              <a:xfrm>
                <a:off x="5805526" y="4605672"/>
                <a:ext cx="9296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Sympatric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6330138-3273-EB44-9417-62D035479AE3}"/>
                  </a:ext>
                </a:extLst>
              </p:cNvPr>
              <p:cNvSpPr/>
              <p:nvPr/>
            </p:nvSpPr>
            <p:spPr>
              <a:xfrm>
                <a:off x="5805526" y="5496606"/>
                <a:ext cx="9296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Sympatric</a:t>
                </a:r>
                <a:endParaRPr lang="en-US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0D9CD6-41F6-AD42-A539-3B8B26337C7E}"/>
              </a:ext>
            </a:extLst>
          </p:cNvPr>
          <p:cNvSpPr/>
          <p:nvPr/>
        </p:nvSpPr>
        <p:spPr>
          <a:xfrm>
            <a:off x="457200" y="197708"/>
            <a:ext cx="88342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Age overlap correlation test</a:t>
            </a:r>
          </a:p>
        </p:txBody>
      </p:sp>
    </p:spTree>
    <p:extLst>
      <p:ext uri="{BB962C8B-B14F-4D97-AF65-F5344CB8AC3E}">
        <p14:creationId xmlns:p14="http://schemas.microsoft.com/office/powerpoint/2010/main" val="3109150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F60217B-525F-BA44-B35B-301FDE5D1DC3}"/>
              </a:ext>
            </a:extLst>
          </p:cNvPr>
          <p:cNvGrpSpPr/>
          <p:nvPr/>
        </p:nvGrpSpPr>
        <p:grpSpPr>
          <a:xfrm>
            <a:off x="665190" y="1352302"/>
            <a:ext cx="5002359" cy="5082640"/>
            <a:chOff x="1450637" y="1219596"/>
            <a:chExt cx="5002359" cy="508264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20D7B4F-B26D-6948-B480-75C2ED17C2A9}"/>
                </a:ext>
              </a:extLst>
            </p:cNvPr>
            <p:cNvGrpSpPr/>
            <p:nvPr/>
          </p:nvGrpSpPr>
          <p:grpSpPr>
            <a:xfrm>
              <a:off x="1450637" y="1219596"/>
              <a:ext cx="2964339" cy="5082640"/>
              <a:chOff x="1531917" y="1128156"/>
              <a:chExt cx="2964339" cy="508264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49D0B01-409C-8C44-A034-7830A972EACC}"/>
                  </a:ext>
                </a:extLst>
              </p:cNvPr>
              <p:cNvGrpSpPr/>
              <p:nvPr/>
            </p:nvGrpSpPr>
            <p:grpSpPr>
              <a:xfrm>
                <a:off x="1531917" y="1128156"/>
                <a:ext cx="2878034" cy="5082640"/>
                <a:chOff x="1531917" y="1128156"/>
                <a:chExt cx="2878034" cy="508264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A072648-A2B1-CC4D-AB76-EBB92AB29433}"/>
                    </a:ext>
                  </a:extLst>
                </p:cNvPr>
                <p:cNvGrpSpPr/>
                <p:nvPr/>
              </p:nvGrpSpPr>
              <p:grpSpPr>
                <a:xfrm>
                  <a:off x="1531917" y="1128156"/>
                  <a:ext cx="2878034" cy="5082640"/>
                  <a:chOff x="1531917" y="1128156"/>
                  <a:chExt cx="2878034" cy="5082640"/>
                </a:xfrm>
              </p:grpSpPr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E2A08398-662C-B845-A4BB-0498C9742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clrChange>
                      <a:clrFrom>
                        <a:srgbClr val="000000">
                          <a:alpha val="0"/>
                        </a:srgbClr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076" t="9345" r="61778" b="11698"/>
                  <a:stretch/>
                </p:blipFill>
                <p:spPr bwMode="auto">
                  <a:xfrm>
                    <a:off x="1531917" y="1128156"/>
                    <a:ext cx="2878034" cy="5082640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D84F92E-4ACC-A34F-9EDE-A7301052357A}"/>
                      </a:ext>
                    </a:extLst>
                  </p:cNvPr>
                  <p:cNvSpPr/>
                  <p:nvPr/>
                </p:nvSpPr>
                <p:spPr>
                  <a:xfrm>
                    <a:off x="3928263" y="1733702"/>
                    <a:ext cx="219456" cy="190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C1E552D-9A08-2C4E-959F-B850E85BBDC9}"/>
                    </a:ext>
                  </a:extLst>
                </p:cNvPr>
                <p:cNvSpPr txBox="1"/>
                <p:nvPr/>
              </p:nvSpPr>
              <p:spPr>
                <a:xfrm>
                  <a:off x="3879055" y="1626248"/>
                  <a:ext cx="50847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C00000"/>
                      </a:solidFill>
                    </a:rPr>
                    <a:t>0.233</a:t>
                  </a:r>
                </a:p>
                <a:p>
                  <a:r>
                    <a:rPr lang="en-US" sz="1100" dirty="0"/>
                    <a:t>0.890</a:t>
                  </a: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07F252-5271-9241-9B99-22384A17C1EA}"/>
                  </a:ext>
                </a:extLst>
              </p:cNvPr>
              <p:cNvSpPr/>
              <p:nvPr/>
            </p:nvSpPr>
            <p:spPr>
              <a:xfrm>
                <a:off x="3464062" y="2502115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C4BDE0-008B-6844-8BE1-A9F072F9735F}"/>
                  </a:ext>
                </a:extLst>
              </p:cNvPr>
              <p:cNvSpPr txBox="1"/>
              <p:nvPr/>
            </p:nvSpPr>
            <p:spPr>
              <a:xfrm>
                <a:off x="3389966" y="2382038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0.000</a:t>
                </a:r>
              </a:p>
              <a:p>
                <a:r>
                  <a:rPr lang="en-US" sz="1100" dirty="0"/>
                  <a:t>0.000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E30BFB6-ADF0-0449-8580-3292FD3F5DFD}"/>
                  </a:ext>
                </a:extLst>
              </p:cNvPr>
              <p:cNvSpPr/>
              <p:nvPr/>
            </p:nvSpPr>
            <p:spPr>
              <a:xfrm>
                <a:off x="3687822" y="2742806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0E90953-3445-BC4F-A133-612662F12A15}"/>
                  </a:ext>
                </a:extLst>
              </p:cNvPr>
              <p:cNvSpPr/>
              <p:nvPr/>
            </p:nvSpPr>
            <p:spPr>
              <a:xfrm>
                <a:off x="3446247" y="2843652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CE8EF3-1ACD-D94E-9360-3C1591530C2C}"/>
                  </a:ext>
                </a:extLst>
              </p:cNvPr>
              <p:cNvSpPr txBox="1"/>
              <p:nvPr/>
            </p:nvSpPr>
            <p:spPr>
              <a:xfrm>
                <a:off x="3370582" y="2776650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0.000</a:t>
                </a:r>
              </a:p>
              <a:p>
                <a:r>
                  <a:rPr lang="en-US" sz="1100" dirty="0"/>
                  <a:t>0.000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1511D4-2635-A343-A0C3-9BC613975C42}"/>
                  </a:ext>
                </a:extLst>
              </p:cNvPr>
              <p:cNvSpPr txBox="1"/>
              <p:nvPr/>
            </p:nvSpPr>
            <p:spPr>
              <a:xfrm>
                <a:off x="3722156" y="2622460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0.000</a:t>
                </a:r>
              </a:p>
              <a:p>
                <a:r>
                  <a:rPr lang="en-US" sz="1100" dirty="0"/>
                  <a:t>0.000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5CCBD5-B20F-A94B-9CAF-9E715C33FECB}"/>
                  </a:ext>
                </a:extLst>
              </p:cNvPr>
              <p:cNvSpPr/>
              <p:nvPr/>
            </p:nvSpPr>
            <p:spPr>
              <a:xfrm>
                <a:off x="1804166" y="2249168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A225851-0AC5-1D43-BDA2-323FCEEF1286}"/>
                  </a:ext>
                </a:extLst>
              </p:cNvPr>
              <p:cNvSpPr/>
              <p:nvPr/>
            </p:nvSpPr>
            <p:spPr>
              <a:xfrm>
                <a:off x="2416553" y="3238804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99811D7-97BA-E44E-BF3E-CB0A620950F9}"/>
                  </a:ext>
                </a:extLst>
              </p:cNvPr>
              <p:cNvSpPr/>
              <p:nvPr/>
            </p:nvSpPr>
            <p:spPr>
              <a:xfrm>
                <a:off x="3305111" y="3517619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3B6AE76-D61C-A846-B16B-E0CF805E4153}"/>
                  </a:ext>
                </a:extLst>
              </p:cNvPr>
              <p:cNvSpPr/>
              <p:nvPr/>
            </p:nvSpPr>
            <p:spPr>
              <a:xfrm>
                <a:off x="3986399" y="3740060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5BA3F6-1746-0741-8D4E-5B0A9CD8A1BC}"/>
                  </a:ext>
                </a:extLst>
              </p:cNvPr>
              <p:cNvSpPr txBox="1"/>
              <p:nvPr/>
            </p:nvSpPr>
            <p:spPr>
              <a:xfrm>
                <a:off x="1698232" y="2008477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0.068</a:t>
                </a:r>
              </a:p>
              <a:p>
                <a:r>
                  <a:rPr lang="en-US" sz="1100" dirty="0"/>
                  <a:t>0.213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415913-557C-A344-BBF3-D3F8BCC16C19}"/>
                  </a:ext>
                </a:extLst>
              </p:cNvPr>
              <p:cNvSpPr txBox="1"/>
              <p:nvPr/>
            </p:nvSpPr>
            <p:spPr>
              <a:xfrm>
                <a:off x="2366559" y="3107659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0.003</a:t>
                </a:r>
              </a:p>
              <a:p>
                <a:r>
                  <a:rPr lang="en-US" sz="1100" dirty="0"/>
                  <a:t>0.000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A62ED-68A6-FA4A-AFAE-C68F454DEF7C}"/>
                  </a:ext>
                </a:extLst>
              </p:cNvPr>
              <p:cNvSpPr txBox="1"/>
              <p:nvPr/>
            </p:nvSpPr>
            <p:spPr>
              <a:xfrm>
                <a:off x="3244306" y="3424457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0.026</a:t>
                </a:r>
              </a:p>
              <a:p>
                <a:r>
                  <a:rPr lang="en-US" sz="1100" dirty="0"/>
                  <a:t>0.033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950761-2AE6-5B41-B60B-079B7FCC857E}"/>
                  </a:ext>
                </a:extLst>
              </p:cNvPr>
              <p:cNvSpPr txBox="1"/>
              <p:nvPr/>
            </p:nvSpPr>
            <p:spPr>
              <a:xfrm>
                <a:off x="3901478" y="3620342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0.216</a:t>
                </a:r>
              </a:p>
              <a:p>
                <a:r>
                  <a:rPr lang="en-US" sz="1100" dirty="0"/>
                  <a:t>0.670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5C10984-39B4-5240-9310-C72C2F735CBC}"/>
                  </a:ext>
                </a:extLst>
              </p:cNvPr>
              <p:cNvSpPr/>
              <p:nvPr/>
            </p:nvSpPr>
            <p:spPr>
              <a:xfrm>
                <a:off x="3377268" y="4190225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9D3349A-4949-AB46-8801-174E51F07615}"/>
                  </a:ext>
                </a:extLst>
              </p:cNvPr>
              <p:cNvSpPr/>
              <p:nvPr/>
            </p:nvSpPr>
            <p:spPr>
              <a:xfrm>
                <a:off x="3234255" y="4757969"/>
                <a:ext cx="219456" cy="1475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8C047F9-5331-194A-B800-E604D53ACFD4}"/>
                  </a:ext>
                </a:extLst>
              </p:cNvPr>
              <p:cNvSpPr/>
              <p:nvPr/>
            </p:nvSpPr>
            <p:spPr>
              <a:xfrm>
                <a:off x="3248327" y="4717238"/>
                <a:ext cx="108446" cy="1475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58D52A-092C-1C48-801B-A78F917D7337}"/>
                  </a:ext>
                </a:extLst>
              </p:cNvPr>
              <p:cNvSpPr txBox="1"/>
              <p:nvPr/>
            </p:nvSpPr>
            <p:spPr>
              <a:xfrm>
                <a:off x="3135729" y="4646589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0.093</a:t>
                </a:r>
              </a:p>
              <a:p>
                <a:r>
                  <a:rPr lang="en-US" sz="1100" dirty="0"/>
                  <a:t>0.068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6F1B71-5FB1-934E-8D47-72E71A32C430}"/>
                  </a:ext>
                </a:extLst>
              </p:cNvPr>
              <p:cNvSpPr/>
              <p:nvPr/>
            </p:nvSpPr>
            <p:spPr>
              <a:xfrm>
                <a:off x="3718117" y="5073333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69E131-269E-E546-9A86-FF0F9A85689C}"/>
                  </a:ext>
                </a:extLst>
              </p:cNvPr>
              <p:cNvSpPr/>
              <p:nvPr/>
            </p:nvSpPr>
            <p:spPr>
              <a:xfrm>
                <a:off x="3876671" y="4745105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88942DD-F831-BB49-AF44-BDD81AACD367}"/>
                  </a:ext>
                </a:extLst>
              </p:cNvPr>
              <p:cNvSpPr/>
              <p:nvPr/>
            </p:nvSpPr>
            <p:spPr>
              <a:xfrm>
                <a:off x="3690035" y="4650007"/>
                <a:ext cx="157465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9F683C-385F-0B4D-9AF3-E0FDCACBCD58}"/>
                  </a:ext>
                </a:extLst>
              </p:cNvPr>
              <p:cNvSpPr txBox="1"/>
              <p:nvPr/>
            </p:nvSpPr>
            <p:spPr>
              <a:xfrm>
                <a:off x="3339027" y="4064090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0.002</a:t>
                </a:r>
              </a:p>
              <a:p>
                <a:r>
                  <a:rPr lang="en-US" sz="1100" dirty="0"/>
                  <a:t>0.009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085788-E6BD-2D43-B477-7D27592FF110}"/>
                  </a:ext>
                </a:extLst>
              </p:cNvPr>
              <p:cNvSpPr txBox="1"/>
              <p:nvPr/>
            </p:nvSpPr>
            <p:spPr>
              <a:xfrm>
                <a:off x="3581784" y="4526020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0.350</a:t>
                </a:r>
              </a:p>
              <a:p>
                <a:r>
                  <a:rPr lang="en-US" sz="1100" dirty="0"/>
                  <a:t>0.339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85190D-8DD4-EE47-BD7D-6F4CDFA1B2E6}"/>
                  </a:ext>
                </a:extLst>
              </p:cNvPr>
              <p:cNvSpPr txBox="1"/>
              <p:nvPr/>
            </p:nvSpPr>
            <p:spPr>
              <a:xfrm>
                <a:off x="3684258" y="4994301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0.006</a:t>
                </a:r>
              </a:p>
              <a:p>
                <a:r>
                  <a:rPr lang="en-US" sz="1100" dirty="0"/>
                  <a:t>0.017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51B24B2-D186-4945-85D6-ED19441E57C2}"/>
                  </a:ext>
                </a:extLst>
              </p:cNvPr>
              <p:cNvSpPr/>
              <p:nvPr/>
            </p:nvSpPr>
            <p:spPr>
              <a:xfrm>
                <a:off x="4045986" y="5407129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2F4158-7853-1440-81FA-6734AD7F9572}"/>
                  </a:ext>
                </a:extLst>
              </p:cNvPr>
              <p:cNvSpPr txBox="1"/>
              <p:nvPr/>
            </p:nvSpPr>
            <p:spPr>
              <a:xfrm>
                <a:off x="3987783" y="4642446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0.211</a:t>
                </a:r>
              </a:p>
              <a:p>
                <a:r>
                  <a:rPr lang="en-US" sz="1100" dirty="0"/>
                  <a:t>0.269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009ECA-C229-F54D-A968-9CA30F39FC1E}"/>
                  </a:ext>
                </a:extLst>
              </p:cNvPr>
              <p:cNvSpPr txBox="1"/>
              <p:nvPr/>
            </p:nvSpPr>
            <p:spPr>
              <a:xfrm>
                <a:off x="3974850" y="5298957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0.377</a:t>
                </a:r>
              </a:p>
              <a:p>
                <a:r>
                  <a:rPr lang="en-US" sz="1100" dirty="0"/>
                  <a:t>0.394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146303-30F6-CB41-8064-74EB54232B06}"/>
                </a:ext>
              </a:extLst>
            </p:cNvPr>
            <p:cNvSpPr txBox="1"/>
            <p:nvPr/>
          </p:nvSpPr>
          <p:spPr>
            <a:xfrm>
              <a:off x="4274836" y="1275261"/>
              <a:ext cx="1335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1600FF"/>
                  </a:solidFill>
                </a:rPr>
                <a:t>Galax </a:t>
              </a:r>
              <a:r>
                <a:rPr lang="en-US" sz="1400" i="1" dirty="0" err="1">
                  <a:solidFill>
                    <a:srgbClr val="1600FF"/>
                  </a:solidFill>
                </a:rPr>
                <a:t>urceolata</a:t>
              </a:r>
              <a:endParaRPr lang="en-US" sz="1400" i="1" dirty="0">
                <a:solidFill>
                  <a:srgbClr val="1600FF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3CCA03-D248-2A41-9998-FFF3154D14A7}"/>
                </a:ext>
              </a:extLst>
            </p:cNvPr>
            <p:cNvSpPr txBox="1"/>
            <p:nvPr/>
          </p:nvSpPr>
          <p:spPr>
            <a:xfrm>
              <a:off x="4274836" y="1605836"/>
              <a:ext cx="1890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1600FF"/>
                  </a:solidFill>
                </a:rPr>
                <a:t>Pyxidanthera barbulata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5079D9-2F7A-FB4A-BD02-74214CB2434A}"/>
                </a:ext>
              </a:extLst>
            </p:cNvPr>
            <p:cNvSpPr txBox="1"/>
            <p:nvPr/>
          </p:nvSpPr>
          <p:spPr>
            <a:xfrm>
              <a:off x="4274836" y="1931734"/>
              <a:ext cx="1868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1600FF"/>
                  </a:solidFill>
                </a:rPr>
                <a:t>Pyxidanthera brevifolia</a:t>
              </a:r>
              <a:endParaRPr lang="en-US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5781C7-4EED-3E42-A410-6B7538CF07A6}"/>
                </a:ext>
              </a:extLst>
            </p:cNvPr>
            <p:cNvSpPr txBox="1"/>
            <p:nvPr/>
          </p:nvSpPr>
          <p:spPr>
            <a:xfrm>
              <a:off x="4274836" y="2275886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202"/>
                  </a:solidFill>
                </a:rPr>
                <a:t>Shortia sinensis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DCB6F0-821D-BB4F-A7D7-84FFAD65835A}"/>
                </a:ext>
              </a:extLst>
            </p:cNvPr>
            <p:cNvSpPr txBox="1"/>
            <p:nvPr/>
          </p:nvSpPr>
          <p:spPr>
            <a:xfrm>
              <a:off x="4274836" y="2596588"/>
              <a:ext cx="1314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B90E"/>
                  </a:solidFill>
                </a:rPr>
                <a:t>Shortia uniflora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895024-7ACA-BC4A-A1A4-C39BFFEF7B7C}"/>
                </a:ext>
              </a:extLst>
            </p:cNvPr>
            <p:cNvSpPr txBox="1"/>
            <p:nvPr/>
          </p:nvSpPr>
          <p:spPr>
            <a:xfrm>
              <a:off x="4274836" y="2917290"/>
              <a:ext cx="160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000"/>
                  </a:solidFill>
                </a:rPr>
                <a:t>Shortia rotundifolia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9F7567-E02F-084A-9251-8A41AED75F2E}"/>
                </a:ext>
              </a:extLst>
            </p:cNvPr>
            <p:cNvSpPr txBox="1"/>
            <p:nvPr/>
          </p:nvSpPr>
          <p:spPr>
            <a:xfrm>
              <a:off x="4274836" y="3275111"/>
              <a:ext cx="1504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1600FF"/>
                  </a:solidFill>
                </a:rPr>
                <a:t>Shortia galacifolia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B87D605-FE07-104B-89CC-9BC6BC9C0B4A}"/>
                </a:ext>
              </a:extLst>
            </p:cNvPr>
            <p:cNvSpPr txBox="1"/>
            <p:nvPr/>
          </p:nvSpPr>
          <p:spPr>
            <a:xfrm>
              <a:off x="4274836" y="3633085"/>
              <a:ext cx="2178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B90E"/>
                  </a:solidFill>
                </a:rPr>
                <a:t>Schizocodon soldanelloides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B18AD1-D9EC-1A4E-8833-1A6F10A2FC22}"/>
                </a:ext>
              </a:extLst>
            </p:cNvPr>
            <p:cNvSpPr txBox="1"/>
            <p:nvPr/>
          </p:nvSpPr>
          <p:spPr>
            <a:xfrm>
              <a:off x="4274836" y="3928693"/>
              <a:ext cx="1767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B90E"/>
                  </a:solidFill>
                </a:rPr>
                <a:t>Schizocodon ilicifolius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69634C-C177-FE49-868A-E32AC69213FC}"/>
                </a:ext>
              </a:extLst>
            </p:cNvPr>
            <p:cNvSpPr txBox="1"/>
            <p:nvPr/>
          </p:nvSpPr>
          <p:spPr>
            <a:xfrm>
              <a:off x="4274836" y="4281390"/>
              <a:ext cx="1392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B90E"/>
                  </a:solidFill>
                </a:rPr>
                <a:t>Diapensia wardii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364DE9-4953-A448-A33A-518AC08A6319}"/>
                </a:ext>
              </a:extLst>
            </p:cNvPr>
            <p:cNvSpPr txBox="1"/>
            <p:nvPr/>
          </p:nvSpPr>
          <p:spPr>
            <a:xfrm>
              <a:off x="4274836" y="4633515"/>
              <a:ext cx="1533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006401"/>
                  </a:solidFill>
                </a:rPr>
                <a:t>Diapensia obovata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1BB379-55B3-B344-9EC6-3F2ED0437AFB}"/>
                </a:ext>
              </a:extLst>
            </p:cNvPr>
            <p:cNvSpPr txBox="1"/>
            <p:nvPr/>
          </p:nvSpPr>
          <p:spPr>
            <a:xfrm>
              <a:off x="4274836" y="5285890"/>
              <a:ext cx="1618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EE7700"/>
                  </a:solidFill>
                </a:rPr>
                <a:t>Diapensia purpurea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B624CC-7132-4C41-BFFC-791712759DCC}"/>
                </a:ext>
              </a:extLst>
            </p:cNvPr>
            <p:cNvSpPr txBox="1"/>
            <p:nvPr/>
          </p:nvSpPr>
          <p:spPr>
            <a:xfrm>
              <a:off x="4274836" y="5602101"/>
              <a:ext cx="1659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EE7700"/>
                  </a:solidFill>
                </a:rPr>
                <a:t>Diapensia himalaica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6520E4-AABF-A940-B584-124E0AA76FBA}"/>
                </a:ext>
              </a:extLst>
            </p:cNvPr>
            <p:cNvSpPr txBox="1"/>
            <p:nvPr/>
          </p:nvSpPr>
          <p:spPr>
            <a:xfrm>
              <a:off x="4274836" y="4947153"/>
              <a:ext cx="1649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006401"/>
                  </a:solidFill>
                </a:rPr>
                <a:t>Diapensia lapponica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0326DD-9F87-A540-8457-B895FB9831D0}"/>
                </a:ext>
              </a:extLst>
            </p:cNvPr>
            <p:cNvSpPr txBox="1"/>
            <p:nvPr/>
          </p:nvSpPr>
          <p:spPr>
            <a:xfrm>
              <a:off x="4274836" y="5954740"/>
              <a:ext cx="160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EE7700"/>
                  </a:solidFill>
                </a:rPr>
                <a:t>Berneuxia </a:t>
              </a:r>
              <a:r>
                <a:rPr lang="en-US" sz="1400" i="1" dirty="0" err="1">
                  <a:solidFill>
                    <a:srgbClr val="EE7700"/>
                  </a:solidFill>
                </a:rPr>
                <a:t>thibetica</a:t>
              </a:r>
              <a:endParaRPr lang="en-US" sz="1400" i="1" dirty="0">
                <a:solidFill>
                  <a:srgbClr val="EE7700"/>
                </a:solidFill>
              </a:endParaRP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7300DB8E-1E89-CF4C-AA1D-5FB4C2C25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2" b="53366"/>
          <a:stretch/>
        </p:blipFill>
        <p:spPr bwMode="auto">
          <a:xfrm>
            <a:off x="8095461" y="1115231"/>
            <a:ext cx="3351428" cy="24692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07B5C7D-2752-AE4E-AF14-4FEFE9EA3E5F}"/>
              </a:ext>
            </a:extLst>
          </p:cNvPr>
          <p:cNvSpPr txBox="1"/>
          <p:nvPr/>
        </p:nvSpPr>
        <p:spPr>
          <a:xfrm>
            <a:off x="8997387" y="1015812"/>
            <a:ext cx="12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Point-based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73E8A15-8510-804F-97BA-C714B6C114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2" t="49077" b="5401"/>
          <a:stretch/>
        </p:blipFill>
        <p:spPr bwMode="auto">
          <a:xfrm>
            <a:off x="8059755" y="4070946"/>
            <a:ext cx="3351428" cy="24103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38D131B-8DE5-AF46-9D6D-7FD97968C013}"/>
              </a:ext>
            </a:extLst>
          </p:cNvPr>
          <p:cNvSpPr txBox="1"/>
          <p:nvPr/>
        </p:nvSpPr>
        <p:spPr>
          <a:xfrm>
            <a:off x="9119183" y="6459443"/>
            <a:ext cx="1049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Age (MYA)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6CE55F-DDC3-CA4A-8CCE-91E6C299B63C}"/>
              </a:ext>
            </a:extLst>
          </p:cNvPr>
          <p:cNvSpPr txBox="1"/>
          <p:nvPr/>
        </p:nvSpPr>
        <p:spPr>
          <a:xfrm>
            <a:off x="9119183" y="3524677"/>
            <a:ext cx="1049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Age (MYA)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08E076-F2EA-4A4D-8EDF-E92EF5DBD843}"/>
              </a:ext>
            </a:extLst>
          </p:cNvPr>
          <p:cNvSpPr txBox="1"/>
          <p:nvPr/>
        </p:nvSpPr>
        <p:spPr>
          <a:xfrm>
            <a:off x="8946540" y="3918904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Range-based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097926B-32F3-3247-A4D2-80E0332AEBD8}"/>
              </a:ext>
            </a:extLst>
          </p:cNvPr>
          <p:cNvSpPr txBox="1"/>
          <p:nvPr/>
        </p:nvSpPr>
        <p:spPr>
          <a:xfrm rot="16200000">
            <a:off x="7043997" y="5134904"/>
            <a:ext cx="1675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Ecological overlap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372AA5-D2B2-6B48-BC0E-A4F1023F2FEF}"/>
              </a:ext>
            </a:extLst>
          </p:cNvPr>
          <p:cNvSpPr txBox="1"/>
          <p:nvPr/>
        </p:nvSpPr>
        <p:spPr>
          <a:xfrm rot="16200000">
            <a:off x="7043997" y="2232970"/>
            <a:ext cx="1675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Ecological overlap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EFAACA-2EC5-634E-B47C-34FF205583BB}"/>
              </a:ext>
            </a:extLst>
          </p:cNvPr>
          <p:cNvSpPr/>
          <p:nvPr/>
        </p:nvSpPr>
        <p:spPr>
          <a:xfrm>
            <a:off x="457200" y="197708"/>
            <a:ext cx="88342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Age overlap correlation test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FCC10F-5841-214F-A16C-E77F21B96714}"/>
              </a:ext>
            </a:extLst>
          </p:cNvPr>
          <p:cNvSpPr txBox="1"/>
          <p:nvPr/>
        </p:nvSpPr>
        <p:spPr>
          <a:xfrm>
            <a:off x="13254" y="6488668"/>
            <a:ext cx="190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Gaynor et al. 2020</a:t>
            </a:r>
          </a:p>
        </p:txBody>
      </p:sp>
    </p:spTree>
    <p:extLst>
      <p:ext uri="{BB962C8B-B14F-4D97-AF65-F5344CB8AC3E}">
        <p14:creationId xmlns:p14="http://schemas.microsoft.com/office/powerpoint/2010/main" val="148888623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F60217B-525F-BA44-B35B-301FDE5D1DC3}"/>
              </a:ext>
            </a:extLst>
          </p:cNvPr>
          <p:cNvGrpSpPr/>
          <p:nvPr/>
        </p:nvGrpSpPr>
        <p:grpSpPr>
          <a:xfrm>
            <a:off x="665190" y="1352302"/>
            <a:ext cx="5002359" cy="5082640"/>
            <a:chOff x="1450637" y="1219596"/>
            <a:chExt cx="5002359" cy="508264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20D7B4F-B26D-6948-B480-75C2ED17C2A9}"/>
                </a:ext>
              </a:extLst>
            </p:cNvPr>
            <p:cNvGrpSpPr/>
            <p:nvPr/>
          </p:nvGrpSpPr>
          <p:grpSpPr>
            <a:xfrm>
              <a:off x="1450637" y="1219596"/>
              <a:ext cx="2964339" cy="5082640"/>
              <a:chOff x="1531917" y="1128156"/>
              <a:chExt cx="2964339" cy="508264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49D0B01-409C-8C44-A034-7830A972EACC}"/>
                  </a:ext>
                </a:extLst>
              </p:cNvPr>
              <p:cNvGrpSpPr/>
              <p:nvPr/>
            </p:nvGrpSpPr>
            <p:grpSpPr>
              <a:xfrm>
                <a:off x="1531917" y="1128156"/>
                <a:ext cx="2878034" cy="5082640"/>
                <a:chOff x="1531917" y="1128156"/>
                <a:chExt cx="2878034" cy="508264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A072648-A2B1-CC4D-AB76-EBB92AB29433}"/>
                    </a:ext>
                  </a:extLst>
                </p:cNvPr>
                <p:cNvGrpSpPr/>
                <p:nvPr/>
              </p:nvGrpSpPr>
              <p:grpSpPr>
                <a:xfrm>
                  <a:off x="1531917" y="1128156"/>
                  <a:ext cx="2878034" cy="5082640"/>
                  <a:chOff x="1531917" y="1128156"/>
                  <a:chExt cx="2878034" cy="5082640"/>
                </a:xfrm>
              </p:grpSpPr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E2A08398-662C-B845-A4BB-0498C9742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000000">
                          <a:alpha val="0"/>
                        </a:srgbClr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076" t="9345" r="61778" b="11698"/>
                  <a:stretch/>
                </p:blipFill>
                <p:spPr bwMode="auto">
                  <a:xfrm>
                    <a:off x="1531917" y="1128156"/>
                    <a:ext cx="2878034" cy="5082640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D84F92E-4ACC-A34F-9EDE-A7301052357A}"/>
                      </a:ext>
                    </a:extLst>
                  </p:cNvPr>
                  <p:cNvSpPr/>
                  <p:nvPr/>
                </p:nvSpPr>
                <p:spPr>
                  <a:xfrm>
                    <a:off x="3928263" y="1733702"/>
                    <a:ext cx="219456" cy="1901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C1E552D-9A08-2C4E-959F-B850E85BBDC9}"/>
                    </a:ext>
                  </a:extLst>
                </p:cNvPr>
                <p:cNvSpPr txBox="1"/>
                <p:nvPr/>
              </p:nvSpPr>
              <p:spPr>
                <a:xfrm>
                  <a:off x="3879055" y="1626248"/>
                  <a:ext cx="50847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C00000"/>
                      </a:solidFill>
                    </a:rPr>
                    <a:t>0.233</a:t>
                  </a:r>
                </a:p>
                <a:p>
                  <a:r>
                    <a:rPr lang="en-US" sz="1100" dirty="0"/>
                    <a:t>0.890</a:t>
                  </a: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07F252-5271-9241-9B99-22384A17C1EA}"/>
                  </a:ext>
                </a:extLst>
              </p:cNvPr>
              <p:cNvSpPr/>
              <p:nvPr/>
            </p:nvSpPr>
            <p:spPr>
              <a:xfrm>
                <a:off x="3464062" y="2502115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C4BDE0-008B-6844-8BE1-A9F072F9735F}"/>
                  </a:ext>
                </a:extLst>
              </p:cNvPr>
              <p:cNvSpPr txBox="1"/>
              <p:nvPr/>
            </p:nvSpPr>
            <p:spPr>
              <a:xfrm>
                <a:off x="3389966" y="2382038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0.000</a:t>
                </a:r>
              </a:p>
              <a:p>
                <a:r>
                  <a:rPr lang="en-US" sz="1100" dirty="0"/>
                  <a:t>0.000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E30BFB6-ADF0-0449-8580-3292FD3F5DFD}"/>
                  </a:ext>
                </a:extLst>
              </p:cNvPr>
              <p:cNvSpPr/>
              <p:nvPr/>
            </p:nvSpPr>
            <p:spPr>
              <a:xfrm>
                <a:off x="3687822" y="2742806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0E90953-3445-BC4F-A133-612662F12A15}"/>
                  </a:ext>
                </a:extLst>
              </p:cNvPr>
              <p:cNvSpPr/>
              <p:nvPr/>
            </p:nvSpPr>
            <p:spPr>
              <a:xfrm>
                <a:off x="3446247" y="2843652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CE8EF3-1ACD-D94E-9360-3C1591530C2C}"/>
                  </a:ext>
                </a:extLst>
              </p:cNvPr>
              <p:cNvSpPr txBox="1"/>
              <p:nvPr/>
            </p:nvSpPr>
            <p:spPr>
              <a:xfrm>
                <a:off x="3370582" y="2776650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0.000</a:t>
                </a:r>
              </a:p>
              <a:p>
                <a:r>
                  <a:rPr lang="en-US" sz="1100" dirty="0"/>
                  <a:t>0.000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1511D4-2635-A343-A0C3-9BC613975C42}"/>
                  </a:ext>
                </a:extLst>
              </p:cNvPr>
              <p:cNvSpPr txBox="1"/>
              <p:nvPr/>
            </p:nvSpPr>
            <p:spPr>
              <a:xfrm>
                <a:off x="3722156" y="2622460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0.000</a:t>
                </a:r>
              </a:p>
              <a:p>
                <a:r>
                  <a:rPr lang="en-US" sz="1100" dirty="0"/>
                  <a:t>0.000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C5CCBD5-B20F-A94B-9CAF-9E715C33FECB}"/>
                  </a:ext>
                </a:extLst>
              </p:cNvPr>
              <p:cNvSpPr/>
              <p:nvPr/>
            </p:nvSpPr>
            <p:spPr>
              <a:xfrm>
                <a:off x="1804166" y="2249168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A225851-0AC5-1D43-BDA2-323FCEEF1286}"/>
                  </a:ext>
                </a:extLst>
              </p:cNvPr>
              <p:cNvSpPr/>
              <p:nvPr/>
            </p:nvSpPr>
            <p:spPr>
              <a:xfrm>
                <a:off x="2416553" y="3238804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99811D7-97BA-E44E-BF3E-CB0A620950F9}"/>
                  </a:ext>
                </a:extLst>
              </p:cNvPr>
              <p:cNvSpPr/>
              <p:nvPr/>
            </p:nvSpPr>
            <p:spPr>
              <a:xfrm>
                <a:off x="3305111" y="3517619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3B6AE76-D61C-A846-B16B-E0CF805E4153}"/>
                  </a:ext>
                </a:extLst>
              </p:cNvPr>
              <p:cNvSpPr/>
              <p:nvPr/>
            </p:nvSpPr>
            <p:spPr>
              <a:xfrm>
                <a:off x="3986399" y="3740060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5BA3F6-1746-0741-8D4E-5B0A9CD8A1BC}"/>
                  </a:ext>
                </a:extLst>
              </p:cNvPr>
              <p:cNvSpPr txBox="1"/>
              <p:nvPr/>
            </p:nvSpPr>
            <p:spPr>
              <a:xfrm>
                <a:off x="1698232" y="2008477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0.068</a:t>
                </a:r>
              </a:p>
              <a:p>
                <a:r>
                  <a:rPr lang="en-US" sz="1100" dirty="0"/>
                  <a:t>0.213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415913-557C-A344-BBF3-D3F8BCC16C19}"/>
                  </a:ext>
                </a:extLst>
              </p:cNvPr>
              <p:cNvSpPr txBox="1"/>
              <p:nvPr/>
            </p:nvSpPr>
            <p:spPr>
              <a:xfrm>
                <a:off x="2366559" y="3107659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0.003</a:t>
                </a:r>
              </a:p>
              <a:p>
                <a:r>
                  <a:rPr lang="en-US" sz="1100" dirty="0"/>
                  <a:t>0.000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A62ED-68A6-FA4A-AFAE-C68F454DEF7C}"/>
                  </a:ext>
                </a:extLst>
              </p:cNvPr>
              <p:cNvSpPr txBox="1"/>
              <p:nvPr/>
            </p:nvSpPr>
            <p:spPr>
              <a:xfrm>
                <a:off x="3244306" y="3424457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0.026</a:t>
                </a:r>
              </a:p>
              <a:p>
                <a:r>
                  <a:rPr lang="en-US" sz="1100" dirty="0"/>
                  <a:t>0.033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950761-2AE6-5B41-B60B-079B7FCC857E}"/>
                  </a:ext>
                </a:extLst>
              </p:cNvPr>
              <p:cNvSpPr txBox="1"/>
              <p:nvPr/>
            </p:nvSpPr>
            <p:spPr>
              <a:xfrm>
                <a:off x="3901478" y="3620342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0.216</a:t>
                </a:r>
              </a:p>
              <a:p>
                <a:r>
                  <a:rPr lang="en-US" sz="1100" dirty="0"/>
                  <a:t>0.670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5C10984-39B4-5240-9310-C72C2F735CBC}"/>
                  </a:ext>
                </a:extLst>
              </p:cNvPr>
              <p:cNvSpPr/>
              <p:nvPr/>
            </p:nvSpPr>
            <p:spPr>
              <a:xfrm>
                <a:off x="3377268" y="4190225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9D3349A-4949-AB46-8801-174E51F07615}"/>
                  </a:ext>
                </a:extLst>
              </p:cNvPr>
              <p:cNvSpPr/>
              <p:nvPr/>
            </p:nvSpPr>
            <p:spPr>
              <a:xfrm>
                <a:off x="3234255" y="4757969"/>
                <a:ext cx="219456" cy="1475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8C047F9-5331-194A-B800-E604D53ACFD4}"/>
                  </a:ext>
                </a:extLst>
              </p:cNvPr>
              <p:cNvSpPr/>
              <p:nvPr/>
            </p:nvSpPr>
            <p:spPr>
              <a:xfrm>
                <a:off x="3248327" y="4717238"/>
                <a:ext cx="108446" cy="1475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58D52A-092C-1C48-801B-A78F917D7337}"/>
                  </a:ext>
                </a:extLst>
              </p:cNvPr>
              <p:cNvSpPr txBox="1"/>
              <p:nvPr/>
            </p:nvSpPr>
            <p:spPr>
              <a:xfrm>
                <a:off x="3135729" y="4646589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0.093</a:t>
                </a:r>
              </a:p>
              <a:p>
                <a:r>
                  <a:rPr lang="en-US" sz="1100" dirty="0"/>
                  <a:t>0.068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6F1B71-5FB1-934E-8D47-72E71A32C430}"/>
                  </a:ext>
                </a:extLst>
              </p:cNvPr>
              <p:cNvSpPr/>
              <p:nvPr/>
            </p:nvSpPr>
            <p:spPr>
              <a:xfrm>
                <a:off x="3718117" y="5073333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69E131-269E-E546-9A86-FF0F9A85689C}"/>
                  </a:ext>
                </a:extLst>
              </p:cNvPr>
              <p:cNvSpPr/>
              <p:nvPr/>
            </p:nvSpPr>
            <p:spPr>
              <a:xfrm>
                <a:off x="3876671" y="4745105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88942DD-F831-BB49-AF44-BDD81AACD367}"/>
                  </a:ext>
                </a:extLst>
              </p:cNvPr>
              <p:cNvSpPr/>
              <p:nvPr/>
            </p:nvSpPr>
            <p:spPr>
              <a:xfrm>
                <a:off x="3690035" y="4650007"/>
                <a:ext cx="157465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9F683C-385F-0B4D-9AF3-E0FDCACBCD58}"/>
                  </a:ext>
                </a:extLst>
              </p:cNvPr>
              <p:cNvSpPr txBox="1"/>
              <p:nvPr/>
            </p:nvSpPr>
            <p:spPr>
              <a:xfrm>
                <a:off x="3339027" y="4064090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0.002</a:t>
                </a:r>
              </a:p>
              <a:p>
                <a:r>
                  <a:rPr lang="en-US" sz="1100" dirty="0"/>
                  <a:t>0.009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085788-E6BD-2D43-B477-7D27592FF110}"/>
                  </a:ext>
                </a:extLst>
              </p:cNvPr>
              <p:cNvSpPr txBox="1"/>
              <p:nvPr/>
            </p:nvSpPr>
            <p:spPr>
              <a:xfrm>
                <a:off x="3581784" y="4526020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0.350</a:t>
                </a:r>
              </a:p>
              <a:p>
                <a:r>
                  <a:rPr lang="en-US" sz="1100" dirty="0"/>
                  <a:t>0.339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85190D-8DD4-EE47-BD7D-6F4CDFA1B2E6}"/>
                  </a:ext>
                </a:extLst>
              </p:cNvPr>
              <p:cNvSpPr txBox="1"/>
              <p:nvPr/>
            </p:nvSpPr>
            <p:spPr>
              <a:xfrm>
                <a:off x="3684258" y="4994301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0.006</a:t>
                </a:r>
              </a:p>
              <a:p>
                <a:r>
                  <a:rPr lang="en-US" sz="1100" dirty="0"/>
                  <a:t>0.017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51B24B2-D186-4945-85D6-ED19441E57C2}"/>
                  </a:ext>
                </a:extLst>
              </p:cNvPr>
              <p:cNvSpPr/>
              <p:nvPr/>
            </p:nvSpPr>
            <p:spPr>
              <a:xfrm>
                <a:off x="4045986" y="5407129"/>
                <a:ext cx="219456" cy="1901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2F4158-7853-1440-81FA-6734AD7F9572}"/>
                  </a:ext>
                </a:extLst>
              </p:cNvPr>
              <p:cNvSpPr txBox="1"/>
              <p:nvPr/>
            </p:nvSpPr>
            <p:spPr>
              <a:xfrm>
                <a:off x="3987783" y="4642446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0.211</a:t>
                </a:r>
              </a:p>
              <a:p>
                <a:r>
                  <a:rPr lang="en-US" sz="1100" dirty="0"/>
                  <a:t>0.269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009ECA-C229-F54D-A968-9CA30F39FC1E}"/>
                  </a:ext>
                </a:extLst>
              </p:cNvPr>
              <p:cNvSpPr txBox="1"/>
              <p:nvPr/>
            </p:nvSpPr>
            <p:spPr>
              <a:xfrm>
                <a:off x="3974850" y="5298957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C00000"/>
                    </a:solidFill>
                  </a:rPr>
                  <a:t>0.377</a:t>
                </a:r>
              </a:p>
              <a:p>
                <a:r>
                  <a:rPr lang="en-US" sz="1100" dirty="0"/>
                  <a:t>0.394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146303-30F6-CB41-8064-74EB54232B06}"/>
                </a:ext>
              </a:extLst>
            </p:cNvPr>
            <p:cNvSpPr txBox="1"/>
            <p:nvPr/>
          </p:nvSpPr>
          <p:spPr>
            <a:xfrm>
              <a:off x="4274836" y="1275261"/>
              <a:ext cx="1335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1600FF"/>
                  </a:solidFill>
                </a:rPr>
                <a:t>Galax </a:t>
              </a:r>
              <a:r>
                <a:rPr lang="en-US" sz="1400" i="1" dirty="0" err="1">
                  <a:solidFill>
                    <a:srgbClr val="1600FF"/>
                  </a:solidFill>
                </a:rPr>
                <a:t>urceolata</a:t>
              </a:r>
              <a:endParaRPr lang="en-US" sz="1400" i="1" dirty="0">
                <a:solidFill>
                  <a:srgbClr val="1600FF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3CCA03-D248-2A41-9998-FFF3154D14A7}"/>
                </a:ext>
              </a:extLst>
            </p:cNvPr>
            <p:cNvSpPr txBox="1"/>
            <p:nvPr/>
          </p:nvSpPr>
          <p:spPr>
            <a:xfrm>
              <a:off x="4274836" y="1605836"/>
              <a:ext cx="1890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1600FF"/>
                  </a:solidFill>
                </a:rPr>
                <a:t>Pyxidanthera barbulata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5079D9-2F7A-FB4A-BD02-74214CB2434A}"/>
                </a:ext>
              </a:extLst>
            </p:cNvPr>
            <p:cNvSpPr txBox="1"/>
            <p:nvPr/>
          </p:nvSpPr>
          <p:spPr>
            <a:xfrm>
              <a:off x="4274836" y="1931734"/>
              <a:ext cx="1868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1600FF"/>
                  </a:solidFill>
                </a:rPr>
                <a:t>Pyxidanthera brevifolia</a:t>
              </a:r>
              <a:endParaRPr lang="en-US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5781C7-4EED-3E42-A410-6B7538CF07A6}"/>
                </a:ext>
              </a:extLst>
            </p:cNvPr>
            <p:cNvSpPr txBox="1"/>
            <p:nvPr/>
          </p:nvSpPr>
          <p:spPr>
            <a:xfrm>
              <a:off x="4274836" y="2275886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202"/>
                  </a:solidFill>
                </a:rPr>
                <a:t>Shortia sinensis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DCB6F0-821D-BB4F-A7D7-84FFAD65835A}"/>
                </a:ext>
              </a:extLst>
            </p:cNvPr>
            <p:cNvSpPr txBox="1"/>
            <p:nvPr/>
          </p:nvSpPr>
          <p:spPr>
            <a:xfrm>
              <a:off x="4274836" y="2596588"/>
              <a:ext cx="1314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B90E"/>
                  </a:solidFill>
                </a:rPr>
                <a:t>Shortia uniflora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895024-7ACA-BC4A-A1A4-C39BFFEF7B7C}"/>
                </a:ext>
              </a:extLst>
            </p:cNvPr>
            <p:cNvSpPr txBox="1"/>
            <p:nvPr/>
          </p:nvSpPr>
          <p:spPr>
            <a:xfrm>
              <a:off x="4274836" y="2917290"/>
              <a:ext cx="160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000"/>
                  </a:solidFill>
                </a:rPr>
                <a:t>Shortia rotundifolia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9F7567-E02F-084A-9251-8A41AED75F2E}"/>
                </a:ext>
              </a:extLst>
            </p:cNvPr>
            <p:cNvSpPr txBox="1"/>
            <p:nvPr/>
          </p:nvSpPr>
          <p:spPr>
            <a:xfrm>
              <a:off x="4274836" y="3275111"/>
              <a:ext cx="1504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1600FF"/>
                  </a:solidFill>
                </a:rPr>
                <a:t>Shortia galacifolia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B87D605-FE07-104B-89CC-9BC6BC9C0B4A}"/>
                </a:ext>
              </a:extLst>
            </p:cNvPr>
            <p:cNvSpPr txBox="1"/>
            <p:nvPr/>
          </p:nvSpPr>
          <p:spPr>
            <a:xfrm>
              <a:off x="4274836" y="3633085"/>
              <a:ext cx="2178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B90E"/>
                  </a:solidFill>
                </a:rPr>
                <a:t>Schizocodon soldanelloides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B18AD1-D9EC-1A4E-8833-1A6F10A2FC22}"/>
                </a:ext>
              </a:extLst>
            </p:cNvPr>
            <p:cNvSpPr txBox="1"/>
            <p:nvPr/>
          </p:nvSpPr>
          <p:spPr>
            <a:xfrm>
              <a:off x="4274836" y="3928693"/>
              <a:ext cx="1767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B90E"/>
                  </a:solidFill>
                </a:rPr>
                <a:t>Schizocodon ilicifolius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69634C-C177-FE49-868A-E32AC69213FC}"/>
                </a:ext>
              </a:extLst>
            </p:cNvPr>
            <p:cNvSpPr txBox="1"/>
            <p:nvPr/>
          </p:nvSpPr>
          <p:spPr>
            <a:xfrm>
              <a:off x="4274836" y="4281390"/>
              <a:ext cx="1392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B90E"/>
                  </a:solidFill>
                </a:rPr>
                <a:t>Diapensia wardii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364DE9-4953-A448-A33A-518AC08A6319}"/>
                </a:ext>
              </a:extLst>
            </p:cNvPr>
            <p:cNvSpPr txBox="1"/>
            <p:nvPr/>
          </p:nvSpPr>
          <p:spPr>
            <a:xfrm>
              <a:off x="4274836" y="4633515"/>
              <a:ext cx="1533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006401"/>
                  </a:solidFill>
                </a:rPr>
                <a:t>Diapensia obovata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1BB379-55B3-B344-9EC6-3F2ED0437AFB}"/>
                </a:ext>
              </a:extLst>
            </p:cNvPr>
            <p:cNvSpPr txBox="1"/>
            <p:nvPr/>
          </p:nvSpPr>
          <p:spPr>
            <a:xfrm>
              <a:off x="4274836" y="5285890"/>
              <a:ext cx="1618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EE7700"/>
                  </a:solidFill>
                </a:rPr>
                <a:t>Diapensia purpurea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B624CC-7132-4C41-BFFC-791712759DCC}"/>
                </a:ext>
              </a:extLst>
            </p:cNvPr>
            <p:cNvSpPr txBox="1"/>
            <p:nvPr/>
          </p:nvSpPr>
          <p:spPr>
            <a:xfrm>
              <a:off x="4274836" y="5602101"/>
              <a:ext cx="1659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EE7700"/>
                  </a:solidFill>
                </a:rPr>
                <a:t>Diapensia himalaica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6520E4-AABF-A940-B584-124E0AA76FBA}"/>
                </a:ext>
              </a:extLst>
            </p:cNvPr>
            <p:cNvSpPr txBox="1"/>
            <p:nvPr/>
          </p:nvSpPr>
          <p:spPr>
            <a:xfrm>
              <a:off x="4274836" y="4947153"/>
              <a:ext cx="1649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006401"/>
                  </a:solidFill>
                </a:rPr>
                <a:t>Diapensia lapponica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0326DD-9F87-A540-8457-B895FB9831D0}"/>
                </a:ext>
              </a:extLst>
            </p:cNvPr>
            <p:cNvSpPr txBox="1"/>
            <p:nvPr/>
          </p:nvSpPr>
          <p:spPr>
            <a:xfrm>
              <a:off x="4274836" y="5954740"/>
              <a:ext cx="160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EE7700"/>
                  </a:solidFill>
                </a:rPr>
                <a:t>Berneuxia </a:t>
              </a:r>
              <a:r>
                <a:rPr lang="en-US" sz="1400" i="1" dirty="0" err="1">
                  <a:solidFill>
                    <a:srgbClr val="EE7700"/>
                  </a:solidFill>
                </a:rPr>
                <a:t>thibetica</a:t>
              </a:r>
              <a:endParaRPr lang="en-US" sz="1400" i="1" dirty="0">
                <a:solidFill>
                  <a:srgbClr val="EE7700"/>
                </a:solidFill>
              </a:endParaRP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7300DB8E-1E89-CF4C-AA1D-5FB4C2C25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2" b="53366"/>
          <a:stretch/>
        </p:blipFill>
        <p:spPr bwMode="auto">
          <a:xfrm>
            <a:off x="8095461" y="1115231"/>
            <a:ext cx="3351428" cy="24692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07B5C7D-2752-AE4E-AF14-4FEFE9EA3E5F}"/>
              </a:ext>
            </a:extLst>
          </p:cNvPr>
          <p:cNvSpPr txBox="1"/>
          <p:nvPr/>
        </p:nvSpPr>
        <p:spPr>
          <a:xfrm>
            <a:off x="8997387" y="1015812"/>
            <a:ext cx="12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Point-based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73E8A15-8510-804F-97BA-C714B6C114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2" t="49077" b="5401"/>
          <a:stretch/>
        </p:blipFill>
        <p:spPr bwMode="auto">
          <a:xfrm>
            <a:off x="8059755" y="4070946"/>
            <a:ext cx="3351428" cy="24103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38D131B-8DE5-AF46-9D6D-7FD97968C013}"/>
              </a:ext>
            </a:extLst>
          </p:cNvPr>
          <p:cNvSpPr txBox="1"/>
          <p:nvPr/>
        </p:nvSpPr>
        <p:spPr>
          <a:xfrm>
            <a:off x="9119183" y="6459443"/>
            <a:ext cx="1049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Age (MYA)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6CE55F-DDC3-CA4A-8CCE-91E6C299B63C}"/>
              </a:ext>
            </a:extLst>
          </p:cNvPr>
          <p:cNvSpPr txBox="1"/>
          <p:nvPr/>
        </p:nvSpPr>
        <p:spPr>
          <a:xfrm>
            <a:off x="9119183" y="3524677"/>
            <a:ext cx="1049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Age (MYA)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108E076-F2EA-4A4D-8EDF-E92EF5DBD843}"/>
              </a:ext>
            </a:extLst>
          </p:cNvPr>
          <p:cNvSpPr txBox="1"/>
          <p:nvPr/>
        </p:nvSpPr>
        <p:spPr>
          <a:xfrm>
            <a:off x="8946540" y="3918904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Range-based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097926B-32F3-3247-A4D2-80E0332AEBD8}"/>
              </a:ext>
            </a:extLst>
          </p:cNvPr>
          <p:cNvSpPr txBox="1"/>
          <p:nvPr/>
        </p:nvSpPr>
        <p:spPr>
          <a:xfrm rot="16200000">
            <a:off x="7043997" y="5134904"/>
            <a:ext cx="1675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Ecological overlap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372AA5-D2B2-6B48-BC0E-A4F1023F2FEF}"/>
              </a:ext>
            </a:extLst>
          </p:cNvPr>
          <p:cNvSpPr txBox="1"/>
          <p:nvPr/>
        </p:nvSpPr>
        <p:spPr>
          <a:xfrm rot="16200000">
            <a:off x="7043997" y="2232970"/>
            <a:ext cx="1675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Ecological overlap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E8FBE6-CFC5-E64F-ABF9-666E4E9CF670}"/>
              </a:ext>
            </a:extLst>
          </p:cNvPr>
          <p:cNvSpPr txBox="1"/>
          <p:nvPr/>
        </p:nvSpPr>
        <p:spPr>
          <a:xfrm>
            <a:off x="5377237" y="1850394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Allopatric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BBE9F9D-305E-B04F-8F77-2C7B5BA19C75}"/>
              </a:ext>
            </a:extLst>
          </p:cNvPr>
          <p:cNvSpPr/>
          <p:nvPr/>
        </p:nvSpPr>
        <p:spPr>
          <a:xfrm>
            <a:off x="3079258" y="1902873"/>
            <a:ext cx="387708" cy="35422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EF7F93-AE82-9543-AEFB-5ABF194562B6}"/>
              </a:ext>
            </a:extLst>
          </p:cNvPr>
          <p:cNvSpPr txBox="1"/>
          <p:nvPr/>
        </p:nvSpPr>
        <p:spPr>
          <a:xfrm>
            <a:off x="5377237" y="3918672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Allopatric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F0D02158-F60A-D741-A869-07E734614AB8}"/>
              </a:ext>
            </a:extLst>
          </p:cNvPr>
          <p:cNvSpPr/>
          <p:nvPr/>
        </p:nvSpPr>
        <p:spPr>
          <a:xfrm>
            <a:off x="3101681" y="3896124"/>
            <a:ext cx="387708" cy="35422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09DDE7C-58B9-0E4E-9C46-37D1159F5BE9}"/>
              </a:ext>
            </a:extLst>
          </p:cNvPr>
          <p:cNvSpPr/>
          <p:nvPr/>
        </p:nvSpPr>
        <p:spPr>
          <a:xfrm>
            <a:off x="3206975" y="4919316"/>
            <a:ext cx="345990" cy="35422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92E147-D04F-C140-A804-3A433B598288}"/>
              </a:ext>
            </a:extLst>
          </p:cNvPr>
          <p:cNvSpPr txBox="1"/>
          <p:nvPr/>
        </p:nvSpPr>
        <p:spPr>
          <a:xfrm>
            <a:off x="5377237" y="4889332"/>
            <a:ext cx="113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Parapatric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79D8472-CD39-8443-A1C4-2AC63B83D663}"/>
              </a:ext>
            </a:extLst>
          </p:cNvPr>
          <p:cNvSpPr/>
          <p:nvPr/>
        </p:nvSpPr>
        <p:spPr>
          <a:xfrm>
            <a:off x="3198346" y="5545624"/>
            <a:ext cx="345990" cy="35422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1277E7-61B0-D947-A7A1-66E5F4FDC23A}"/>
              </a:ext>
            </a:extLst>
          </p:cNvPr>
          <p:cNvSpPr txBox="1"/>
          <p:nvPr/>
        </p:nvSpPr>
        <p:spPr>
          <a:xfrm>
            <a:off x="5377237" y="5545624"/>
            <a:ext cx="113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Parapatric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98A876-B5A7-2041-8E5A-CF68377CCD5A}"/>
              </a:ext>
            </a:extLst>
          </p:cNvPr>
          <p:cNvSpPr/>
          <p:nvPr/>
        </p:nvSpPr>
        <p:spPr>
          <a:xfrm>
            <a:off x="457200" y="197708"/>
            <a:ext cx="88342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Age overlap correlation test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C8ECF9-03AC-2844-A647-8C71C347D3AE}"/>
              </a:ext>
            </a:extLst>
          </p:cNvPr>
          <p:cNvSpPr txBox="1"/>
          <p:nvPr/>
        </p:nvSpPr>
        <p:spPr>
          <a:xfrm>
            <a:off x="2" y="6488668"/>
            <a:ext cx="196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Gaynor et al. 2020</a:t>
            </a:r>
          </a:p>
        </p:txBody>
      </p:sp>
    </p:spTree>
    <p:extLst>
      <p:ext uri="{BB962C8B-B14F-4D97-AF65-F5344CB8AC3E}">
        <p14:creationId xmlns:p14="http://schemas.microsoft.com/office/powerpoint/2010/main" val="420117267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52808-FCDF-544D-972B-F77B55C55C83}"/>
              </a:ext>
            </a:extLst>
          </p:cNvPr>
          <p:cNvSpPr txBox="1"/>
          <p:nvPr/>
        </p:nvSpPr>
        <p:spPr>
          <a:xfrm>
            <a:off x="457200" y="274320"/>
            <a:ext cx="92407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Load Packages and Functions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247FC7-2564-4944-82A7-04DDE34E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62" y="1382875"/>
            <a:ext cx="5969276" cy="48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1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9BF48-E8AD-3E40-BEFB-963FA9CE82FC}"/>
              </a:ext>
            </a:extLst>
          </p:cNvPr>
          <p:cNvSpPr txBox="1"/>
          <p:nvPr/>
        </p:nvSpPr>
        <p:spPr>
          <a:xfrm>
            <a:off x="365760" y="274320"/>
            <a:ext cx="5892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Load ENM Models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3939E63-172B-CC4B-BF65-2CA42D9BA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24" y="1417430"/>
            <a:ext cx="10972800" cy="13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D40B1-25AA-994D-A481-512BE595A80F}"/>
              </a:ext>
            </a:extLst>
          </p:cNvPr>
          <p:cNvSpPr txBox="1"/>
          <p:nvPr/>
        </p:nvSpPr>
        <p:spPr>
          <a:xfrm>
            <a:off x="457200" y="274320"/>
            <a:ext cx="6136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Load </a:t>
            </a:r>
            <a:r>
              <a:rPr lang="en-US" sz="6000" dirty="0" err="1"/>
              <a:t>Bioclim</a:t>
            </a:r>
            <a:r>
              <a:rPr lang="en-US" sz="6000" dirty="0"/>
              <a:t> layers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C65262-70D4-B94F-991A-616D7D63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82" y="1418258"/>
            <a:ext cx="10972800" cy="22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6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753F9F-E9E8-D04C-BCE2-E030992F7E16}"/>
              </a:ext>
            </a:extLst>
          </p:cNvPr>
          <p:cNvSpPr txBox="1"/>
          <p:nvPr/>
        </p:nvSpPr>
        <p:spPr>
          <a:xfrm>
            <a:off x="457200" y="274320"/>
            <a:ext cx="43824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ENM Breadth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BB2FA-7A11-8647-B69D-707B7179E8F3}"/>
              </a:ext>
            </a:extLst>
          </p:cNvPr>
          <p:cNvSpPr txBox="1"/>
          <p:nvPr/>
        </p:nvSpPr>
        <p:spPr>
          <a:xfrm>
            <a:off x="622850" y="1219200"/>
            <a:ext cx="114498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Niche breadth is the breadth of environmental factors for a species’ niche, ranging from 0 to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When breadth is closer to 1 the more generalist species with wider tolerances.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Values closer to 0 indicate a more specialized species.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 err="1"/>
              <a:t>raster.breadth</a:t>
            </a:r>
            <a:r>
              <a:rPr lang="en-US" sz="2800" b="1" dirty="0"/>
              <a:t> </a:t>
            </a:r>
            <a:r>
              <a:rPr lang="en-US" sz="2800" dirty="0"/>
              <a:t>command </a:t>
            </a:r>
            <a:r>
              <a:rPr lang="en-US" sz="2800" b="1" dirty="0"/>
              <a:t>in </a:t>
            </a:r>
            <a:r>
              <a:rPr lang="en-US" sz="2800" b="1" dirty="0" err="1"/>
              <a:t>ENMTools</a:t>
            </a:r>
            <a:r>
              <a:rPr lang="en-US" sz="2800" b="1" dirty="0"/>
              <a:t> </a:t>
            </a:r>
            <a:r>
              <a:rPr lang="en-US" sz="2800" dirty="0"/>
              <a:t>measures the smoothness of suitability scores across a projected landscape. The higher the score, the more of the available niche space a species occupies.</a:t>
            </a:r>
          </a:p>
        </p:txBody>
      </p:sp>
    </p:spTree>
    <p:extLst>
      <p:ext uri="{BB962C8B-B14F-4D97-AF65-F5344CB8AC3E}">
        <p14:creationId xmlns:p14="http://schemas.microsoft.com/office/powerpoint/2010/main" val="93139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47C2D7-329B-2740-805B-E90B50046DCD}"/>
              </a:ext>
            </a:extLst>
          </p:cNvPr>
          <p:cNvSpPr txBox="1"/>
          <p:nvPr/>
        </p:nvSpPr>
        <p:spPr>
          <a:xfrm>
            <a:off x="457200" y="274320"/>
            <a:ext cx="43824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ENM Breadth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1FCFD0E-2B03-0E4B-8235-260E20BE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22" y="1352030"/>
            <a:ext cx="9144000" cy="52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1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7D515-FAEE-5845-B212-F517EB0908BE}"/>
              </a:ext>
            </a:extLst>
          </p:cNvPr>
          <p:cNvSpPr txBox="1"/>
          <p:nvPr/>
        </p:nvSpPr>
        <p:spPr>
          <a:xfrm>
            <a:off x="457200" y="274320"/>
            <a:ext cx="43385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ENM Overlap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9D72AE-5E4D-D74B-91D7-812868025485}"/>
              </a:ext>
            </a:extLst>
          </p:cNvPr>
          <p:cNvSpPr txBox="1"/>
          <p:nvPr/>
        </p:nvSpPr>
        <p:spPr>
          <a:xfrm>
            <a:off x="755374" y="1351722"/>
            <a:ext cx="10098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Calculating niche overlap: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Schoener’s</a:t>
            </a:r>
            <a:r>
              <a:rPr lang="en-US" sz="2800" dirty="0"/>
              <a:t> D, with </a:t>
            </a:r>
            <a:r>
              <a:rPr lang="en-US" sz="2800" b="1" dirty="0" err="1"/>
              <a:t>ENMEval</a:t>
            </a:r>
            <a:r>
              <a:rPr lang="en-US" sz="2800" dirty="0"/>
              <a:t> - </a:t>
            </a:r>
            <a:r>
              <a:rPr lang="en-US" sz="2800" dirty="0" err="1"/>
              <a:t>Schoener’s</a:t>
            </a:r>
            <a:r>
              <a:rPr lang="en-US" sz="2800" dirty="0"/>
              <a:t> D ranges from 0 to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0 represents no similarity between the projections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1 represents completely identical projections.</a:t>
            </a:r>
          </a:p>
        </p:txBody>
      </p:sp>
    </p:spTree>
    <p:extLst>
      <p:ext uri="{BB962C8B-B14F-4D97-AF65-F5344CB8AC3E}">
        <p14:creationId xmlns:p14="http://schemas.microsoft.com/office/powerpoint/2010/main" val="252788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sign&#10;&#10;Description automatically generated">
            <a:extLst>
              <a:ext uri="{FF2B5EF4-FFF2-40B4-BE49-F238E27FC236}">
                <a16:creationId xmlns:a16="http://schemas.microsoft.com/office/drawing/2014/main" id="{17E795CA-5D7A-6540-87BC-2D71D32A5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2" t="14249" r="68196" b="7271"/>
          <a:stretch/>
        </p:blipFill>
        <p:spPr>
          <a:xfrm>
            <a:off x="733166" y="2216280"/>
            <a:ext cx="5111579" cy="40971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E3F705-33CF-384B-92D2-951523206B15}"/>
              </a:ext>
            </a:extLst>
          </p:cNvPr>
          <p:cNvSpPr/>
          <p:nvPr/>
        </p:nvSpPr>
        <p:spPr>
          <a:xfrm>
            <a:off x="6923903" y="2002853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Niche breadth: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a means of calculating the breadth of suitable climatic factors for a species, providing a value ranging from 0 to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larger values represent more generalist species with wider climatic tolerances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smaller values represent more specialized species with more narrow tolerance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ED6DB3-2346-EA41-9FA8-E0B917CAB301}"/>
              </a:ext>
            </a:extLst>
          </p:cNvPr>
          <p:cNvSpPr/>
          <p:nvPr/>
        </p:nvSpPr>
        <p:spPr>
          <a:xfrm>
            <a:off x="457200" y="197708"/>
            <a:ext cx="80985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Post-ENM: Niche Breadth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73589-0AA8-924B-8E95-A675C4228A6A}"/>
              </a:ext>
            </a:extLst>
          </p:cNvPr>
          <p:cNvSpPr txBox="1"/>
          <p:nvPr/>
        </p:nvSpPr>
        <p:spPr>
          <a:xfrm>
            <a:off x="0" y="6488668"/>
            <a:ext cx="190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Gaynor et al. 2018</a:t>
            </a:r>
          </a:p>
        </p:txBody>
      </p:sp>
    </p:spTree>
    <p:extLst>
      <p:ext uri="{BB962C8B-B14F-4D97-AF65-F5344CB8AC3E}">
        <p14:creationId xmlns:p14="http://schemas.microsoft.com/office/powerpoint/2010/main" val="145871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5DA247-CDC2-B146-B512-FF76C65A6668}"/>
              </a:ext>
            </a:extLst>
          </p:cNvPr>
          <p:cNvSpPr txBox="1"/>
          <p:nvPr/>
        </p:nvSpPr>
        <p:spPr>
          <a:xfrm>
            <a:off x="457200" y="274320"/>
            <a:ext cx="43385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ENM Overlap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DD3A0D-2A78-3640-A712-C403BA85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9" y="1550506"/>
            <a:ext cx="10807148" cy="2622323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DAF01BC1-5757-AF4C-A62D-107B718D1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81" r="34170"/>
          <a:stretch/>
        </p:blipFill>
        <p:spPr>
          <a:xfrm>
            <a:off x="2501899" y="4426226"/>
            <a:ext cx="7158935" cy="243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27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B2310-4CB0-0645-907D-84A0C9A1496D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FF4EB7-4E3F-3647-BA73-9079C0FD9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12"/>
          <a:stretch/>
        </p:blipFill>
        <p:spPr>
          <a:xfrm>
            <a:off x="0" y="1431235"/>
            <a:ext cx="13323440" cy="2027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B62588-034C-B545-AB50-3574FA7B95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1826" y="2544417"/>
            <a:ext cx="6039016" cy="43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42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32B5A-45C3-1343-BC83-3022F544A956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3CA773E-FC89-864E-A983-197FD59D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6" y="1656521"/>
            <a:ext cx="11887200" cy="150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00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ED95D2-33AF-0C45-8B31-62AC71AF1E3D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89384F-6494-EE42-89FA-39C6FE4AD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85185"/>
            <a:ext cx="9144000" cy="439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21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9AD53-AAA7-BD4E-914A-65A5F14E6E2A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F126C-5643-5F48-B17A-F407C508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74" y="1911895"/>
            <a:ext cx="10332720" cy="107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3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9AD53-AAA7-BD4E-914A-65A5F14E6E2A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5E9452-9725-6A43-868A-C42398067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09" y="1412461"/>
            <a:ext cx="10058400" cy="856034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99107C-464A-0841-8004-74B5E4A7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17" y="2245692"/>
            <a:ext cx="10058400" cy="27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3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9AD53-AAA7-BD4E-914A-65A5F14E6E2A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03E968-8BAF-F741-ABED-4533EF3D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91" y="1308652"/>
            <a:ext cx="7235687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0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9AD53-AAA7-BD4E-914A-65A5F14E6E2A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24857-AAD6-B642-AEE7-AAE01934B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948" y="1284041"/>
            <a:ext cx="7288696" cy="52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82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9AD53-AAA7-BD4E-914A-65A5F14E6E2A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6CA65-92B8-934F-B1D0-AE2369EFB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19" y="1511576"/>
            <a:ext cx="9144000" cy="770229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DEC9CC0-552B-384F-9294-63CC14BDC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672" y="2488923"/>
            <a:ext cx="9144000" cy="23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38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9AD53-AAA7-BD4E-914A-65A5F14E6E2A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81707-6A72-5940-8F68-79913306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84378"/>
            <a:ext cx="7129670" cy="50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sign&#10;&#10;Description automatically generated">
            <a:extLst>
              <a:ext uri="{FF2B5EF4-FFF2-40B4-BE49-F238E27FC236}">
                <a16:creationId xmlns:a16="http://schemas.microsoft.com/office/drawing/2014/main" id="{17E795CA-5D7A-6540-87BC-2D71D32A5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5" y="1197763"/>
            <a:ext cx="10268471" cy="2645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AD8690-5017-B247-8280-A5BFCDBE76EB}"/>
              </a:ext>
            </a:extLst>
          </p:cNvPr>
          <p:cNvSpPr/>
          <p:nvPr/>
        </p:nvSpPr>
        <p:spPr>
          <a:xfrm>
            <a:off x="497359" y="3912835"/>
            <a:ext cx="11197283" cy="378565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2400" b="1" dirty="0"/>
              <a:t>Niche overlap </a:t>
            </a:r>
            <a:r>
              <a:rPr lang="en-US" sz="2400" dirty="0"/>
              <a:t>(gold):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Schoener’s</a:t>
            </a:r>
            <a:r>
              <a:rPr lang="en-US" sz="2400" dirty="0"/>
              <a:t> D ranges from 0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 represents no niche similarity between the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represents completely identical niches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Geographic Overlap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(blue):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percentage of points found in the models A distribution relative to those in the model Bs distribution.</a:t>
            </a:r>
          </a:p>
          <a:p>
            <a:endParaRPr lang="en-US" sz="2400" dirty="0">
              <a:sym typeface="Wingdings" pitchFamily="2" charset="2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85B79-767D-2042-A74B-3B8FD527F9E8}"/>
              </a:ext>
            </a:extLst>
          </p:cNvPr>
          <p:cNvSpPr/>
          <p:nvPr/>
        </p:nvSpPr>
        <p:spPr>
          <a:xfrm>
            <a:off x="457200" y="197708"/>
            <a:ext cx="80547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Post-ENM: Niche Overlap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D65C1-70CC-CE4D-B812-AE6DCA85615C}"/>
              </a:ext>
            </a:extLst>
          </p:cNvPr>
          <p:cNvSpPr txBox="1"/>
          <p:nvPr/>
        </p:nvSpPr>
        <p:spPr>
          <a:xfrm>
            <a:off x="0" y="6488668"/>
            <a:ext cx="190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Gaynor et al. 2018</a:t>
            </a:r>
          </a:p>
        </p:txBody>
      </p:sp>
    </p:spTree>
    <p:extLst>
      <p:ext uri="{BB962C8B-B14F-4D97-AF65-F5344CB8AC3E}">
        <p14:creationId xmlns:p14="http://schemas.microsoft.com/office/powerpoint/2010/main" val="803118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9AD53-AAA7-BD4E-914A-65A5F14E6E2A}"/>
              </a:ext>
            </a:extLst>
          </p:cNvPr>
          <p:cNvSpPr txBox="1"/>
          <p:nvPr/>
        </p:nvSpPr>
        <p:spPr>
          <a:xfrm>
            <a:off x="457200" y="274320"/>
            <a:ext cx="7772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Phylogenetic correlation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BB4BAE-3293-944E-8C33-6571D0B1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39" y="1302973"/>
            <a:ext cx="7262191" cy="518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54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A6F0E-679D-9341-A832-B21145306713}"/>
              </a:ext>
            </a:extLst>
          </p:cNvPr>
          <p:cNvSpPr txBox="1"/>
          <p:nvPr/>
        </p:nvSpPr>
        <p:spPr>
          <a:xfrm>
            <a:off x="237987" y="92766"/>
            <a:ext cx="4397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Hypervolume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783568-D5EA-5844-8B4F-57B7EE1F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46" y="1284633"/>
            <a:ext cx="10972800" cy="51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84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54859F-507A-2643-B5AC-075B4ECEE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50"/>
          <a:stretch/>
        </p:blipFill>
        <p:spPr>
          <a:xfrm>
            <a:off x="818598" y="1192694"/>
            <a:ext cx="10972800" cy="174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06FAAD-515A-C747-A64E-1F70B0F001F5}"/>
              </a:ext>
            </a:extLst>
          </p:cNvPr>
          <p:cNvSpPr txBox="1"/>
          <p:nvPr/>
        </p:nvSpPr>
        <p:spPr>
          <a:xfrm>
            <a:off x="237987" y="92766"/>
            <a:ext cx="4397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Hypervolume</a:t>
            </a:r>
          </a:p>
        </p:txBody>
      </p:sp>
    </p:spTree>
    <p:extLst>
      <p:ext uri="{BB962C8B-B14F-4D97-AF65-F5344CB8AC3E}">
        <p14:creationId xmlns:p14="http://schemas.microsoft.com/office/powerpoint/2010/main" val="3931162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D53ACC-2EC5-6E4B-9C0D-F33AA783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810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69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2E8B5A-7C1D-F44B-A4C5-17EAE714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35" y="1211470"/>
            <a:ext cx="10972800" cy="3893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00099-7D37-A04F-8693-A7495BDE8E23}"/>
              </a:ext>
            </a:extLst>
          </p:cNvPr>
          <p:cNvSpPr txBox="1"/>
          <p:nvPr/>
        </p:nvSpPr>
        <p:spPr>
          <a:xfrm>
            <a:off x="237987" y="92766"/>
            <a:ext cx="4397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Hypervolume</a:t>
            </a:r>
          </a:p>
        </p:txBody>
      </p:sp>
    </p:spTree>
    <p:extLst>
      <p:ext uri="{BB962C8B-B14F-4D97-AF65-F5344CB8AC3E}">
        <p14:creationId xmlns:p14="http://schemas.microsoft.com/office/powerpoint/2010/main" val="63345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90DAE4-D170-A14B-9208-DFF41A176900}"/>
              </a:ext>
            </a:extLst>
          </p:cNvPr>
          <p:cNvGrpSpPr/>
          <p:nvPr/>
        </p:nvGrpSpPr>
        <p:grpSpPr>
          <a:xfrm>
            <a:off x="1554839" y="1383609"/>
            <a:ext cx="9082322" cy="3833870"/>
            <a:chOff x="1507045" y="1383609"/>
            <a:chExt cx="9082322" cy="3833870"/>
          </a:xfrm>
        </p:grpSpPr>
        <p:pic>
          <p:nvPicPr>
            <p:cNvPr id="7" name="Picture 6" descr="A close up of a map&#10;&#10;Description automatically generated">
              <a:extLst>
                <a:ext uri="{FF2B5EF4-FFF2-40B4-BE49-F238E27FC236}">
                  <a16:creationId xmlns:a16="http://schemas.microsoft.com/office/drawing/2014/main" id="{0344E5D6-8082-7A43-854F-03DB0B33D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7045" y="1559879"/>
              <a:ext cx="3724102" cy="3657600"/>
            </a:xfrm>
            <a:prstGeom prst="rect">
              <a:avLst/>
            </a:prstGeom>
          </p:spPr>
        </p:pic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AF4986A0-085C-184D-82AE-0611EE0AF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3183" y="1559879"/>
              <a:ext cx="3666184" cy="3657600"/>
            </a:xfrm>
            <a:prstGeom prst="rect">
              <a:avLst/>
            </a:prstGeom>
          </p:spPr>
        </p:pic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E4C94B83-DC1B-A849-8C8F-2358FB256E2B}"/>
                </a:ext>
              </a:extLst>
            </p:cNvPr>
            <p:cNvSpPr/>
            <p:nvPr/>
          </p:nvSpPr>
          <p:spPr>
            <a:xfrm>
              <a:off x="5366893" y="2714993"/>
              <a:ext cx="1593962" cy="105785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F47211-55EE-D141-91C5-3EEBF1E53555}"/>
                </a:ext>
              </a:extLst>
            </p:cNvPr>
            <p:cNvSpPr txBox="1"/>
            <p:nvPr/>
          </p:nvSpPr>
          <p:spPr>
            <a:xfrm>
              <a:off x="5329221" y="2982310"/>
              <a:ext cx="15939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Reclassify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00D153-8540-3543-8A3A-8147C3A19BBD}"/>
                </a:ext>
              </a:extLst>
            </p:cNvPr>
            <p:cNvSpPr/>
            <p:nvPr/>
          </p:nvSpPr>
          <p:spPr>
            <a:xfrm>
              <a:off x="1602633" y="1383609"/>
              <a:ext cx="21283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Geographic Overlap</a:t>
              </a:r>
              <a:r>
                <a:rPr lang="en-US" b="1" dirty="0">
                  <a:sym typeface="Wingdings" pitchFamily="2" charset="2"/>
                </a:rPr>
                <a:t> </a:t>
              </a:r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BA14B82-B478-C141-B806-FE72C78C89ED}"/>
              </a:ext>
            </a:extLst>
          </p:cNvPr>
          <p:cNvSpPr/>
          <p:nvPr/>
        </p:nvSpPr>
        <p:spPr>
          <a:xfrm>
            <a:off x="457200" y="197708"/>
            <a:ext cx="32644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Post-ENM</a:t>
            </a:r>
          </a:p>
        </p:txBody>
      </p:sp>
    </p:spTree>
    <p:extLst>
      <p:ext uri="{BB962C8B-B14F-4D97-AF65-F5344CB8AC3E}">
        <p14:creationId xmlns:p14="http://schemas.microsoft.com/office/powerpoint/2010/main" val="327897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AD8690-5017-B247-8280-A5BFCDBE76EB}"/>
              </a:ext>
            </a:extLst>
          </p:cNvPr>
          <p:cNvSpPr/>
          <p:nvPr/>
        </p:nvSpPr>
        <p:spPr>
          <a:xfrm>
            <a:off x="3321908" y="3937548"/>
            <a:ext cx="5548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Geographic Overlap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(blue):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percentage of points found in the models A distribution relative to those in the model Bs distribution.</a:t>
            </a:r>
          </a:p>
          <a:p>
            <a:endParaRPr lang="en-US" sz="2400" dirty="0">
              <a:sym typeface="Wingdings" pitchFamily="2" charset="2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9466D-57AB-E54C-870E-FE9C44012444}"/>
              </a:ext>
            </a:extLst>
          </p:cNvPr>
          <p:cNvSpPr/>
          <p:nvPr/>
        </p:nvSpPr>
        <p:spPr>
          <a:xfrm>
            <a:off x="457200" y="197708"/>
            <a:ext cx="98358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Post-ENM: Geographic Overlap</a:t>
            </a:r>
          </a:p>
        </p:txBody>
      </p:sp>
      <p:pic>
        <p:nvPicPr>
          <p:cNvPr id="8" name="Picture 7" descr="A picture containing sitting, sign&#10;&#10;Description automatically generated">
            <a:extLst>
              <a:ext uri="{FF2B5EF4-FFF2-40B4-BE49-F238E27FC236}">
                <a16:creationId xmlns:a16="http://schemas.microsoft.com/office/drawing/2014/main" id="{7B1923D5-DFD2-344D-9955-D419693B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5" y="1197763"/>
            <a:ext cx="10268471" cy="2645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DF8C5E-F657-B34C-8348-CC8FC6E95CE3}"/>
              </a:ext>
            </a:extLst>
          </p:cNvPr>
          <p:cNvSpPr txBox="1"/>
          <p:nvPr/>
        </p:nvSpPr>
        <p:spPr>
          <a:xfrm>
            <a:off x="0" y="6488668"/>
            <a:ext cx="190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Gaynor et al. 2018</a:t>
            </a:r>
          </a:p>
        </p:txBody>
      </p:sp>
    </p:spTree>
    <p:extLst>
      <p:ext uri="{BB962C8B-B14F-4D97-AF65-F5344CB8AC3E}">
        <p14:creationId xmlns:p14="http://schemas.microsoft.com/office/powerpoint/2010/main" val="178512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ADECCD-516F-B243-AEED-3DF7852FE15C}"/>
              </a:ext>
            </a:extLst>
          </p:cNvPr>
          <p:cNvSpPr/>
          <p:nvPr/>
        </p:nvSpPr>
        <p:spPr>
          <a:xfrm>
            <a:off x="499880" y="1496073"/>
            <a:ext cx="5294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Niche Identity Test: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 niche overlap </a:t>
            </a:r>
            <a:r>
              <a:rPr lang="en-US" sz="2400" dirty="0">
                <a:solidFill>
                  <a:srgbClr val="FF0000"/>
                </a:solidFill>
              </a:rPr>
              <a:t>more different </a:t>
            </a:r>
            <a:r>
              <a:rPr lang="en-US" sz="2400" dirty="0"/>
              <a:t>than expected if drawn from the same underlying distribution?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Comparing niche models with the same number of occurrence records as the original models, but with randomly distributed localities x 100</a:t>
            </a:r>
          </a:p>
          <a:p>
            <a:r>
              <a:rPr lang="en-US" sz="2400" b="1" dirty="0"/>
              <a:t>Niche Background Test: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 niche overlap </a:t>
            </a:r>
            <a:r>
              <a:rPr lang="en-US" sz="2400" dirty="0">
                <a:solidFill>
                  <a:srgbClr val="FF0000"/>
                </a:solidFill>
              </a:rPr>
              <a:t>more similar </a:t>
            </a:r>
            <a:r>
              <a:rPr lang="en-US" sz="2400" dirty="0"/>
              <a:t>than expected by chance based on the geographical regions they reside?</a:t>
            </a:r>
            <a:r>
              <a:rPr lang="en-US" sz="2400" b="1" dirty="0"/>
              <a:t> 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 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3A489F-9FAA-B247-8546-5C3F53D9F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127" y="1363440"/>
            <a:ext cx="3448290" cy="39409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1258FD7-1CD9-3D4B-B819-C0F03D0FC8CB}"/>
              </a:ext>
            </a:extLst>
          </p:cNvPr>
          <p:cNvSpPr/>
          <p:nvPr/>
        </p:nvSpPr>
        <p:spPr>
          <a:xfrm>
            <a:off x="6446108" y="5558967"/>
            <a:ext cx="53483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C1D1E"/>
                </a:solidFill>
                <a:latin typeface="Open Sans"/>
              </a:rPr>
              <a:t>Warren et al. 2010. </a:t>
            </a:r>
            <a:r>
              <a:rPr lang="en-US" b="1" dirty="0" err="1">
                <a:solidFill>
                  <a:srgbClr val="1C1D1E"/>
                </a:solidFill>
                <a:latin typeface="Open Sans"/>
              </a:rPr>
              <a:t>ENMTools</a:t>
            </a:r>
            <a:r>
              <a:rPr lang="en-US" b="1" dirty="0">
                <a:solidFill>
                  <a:srgbClr val="1C1D1E"/>
                </a:solidFill>
                <a:latin typeface="Open Sans"/>
              </a:rPr>
              <a:t>: a toolbox for comparative studies of environmental niche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FF211-C276-CA4E-8672-A5E6F803F957}"/>
              </a:ext>
            </a:extLst>
          </p:cNvPr>
          <p:cNvSpPr/>
          <p:nvPr/>
        </p:nvSpPr>
        <p:spPr>
          <a:xfrm>
            <a:off x="457200" y="197708"/>
            <a:ext cx="11201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Niche Identity and Background Test</a:t>
            </a:r>
          </a:p>
        </p:txBody>
      </p:sp>
    </p:spTree>
    <p:extLst>
      <p:ext uri="{BB962C8B-B14F-4D97-AF65-F5344CB8AC3E}">
        <p14:creationId xmlns:p14="http://schemas.microsoft.com/office/powerpoint/2010/main" val="418889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63D34A-6DF7-4F4B-A521-B21F802F9358}"/>
              </a:ext>
            </a:extLst>
          </p:cNvPr>
          <p:cNvGrpSpPr/>
          <p:nvPr/>
        </p:nvGrpSpPr>
        <p:grpSpPr>
          <a:xfrm>
            <a:off x="6182205" y="1844194"/>
            <a:ext cx="5812596" cy="2279050"/>
            <a:chOff x="629540" y="2639325"/>
            <a:chExt cx="5812596" cy="227905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BFE4B2-04D5-2A4B-A971-BC5384C863F5}"/>
                </a:ext>
              </a:extLst>
            </p:cNvPr>
            <p:cNvSpPr txBox="1"/>
            <p:nvPr/>
          </p:nvSpPr>
          <p:spPr>
            <a:xfrm>
              <a:off x="1098318" y="4518265"/>
              <a:ext cx="45257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Folk et al. 2018. The American Naturalist. 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68ACF9-79D3-C648-8EFC-867264BBCE91}"/>
                </a:ext>
              </a:extLst>
            </p:cNvPr>
            <p:cNvGrpSpPr/>
            <p:nvPr/>
          </p:nvGrpSpPr>
          <p:grpSpPr>
            <a:xfrm>
              <a:off x="629540" y="2704549"/>
              <a:ext cx="5207298" cy="1930823"/>
              <a:chOff x="5249377" y="4406248"/>
              <a:chExt cx="5207298" cy="193082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1E542C2-89E6-C04E-A1DA-9C96D42386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6951" b="41326"/>
              <a:stretch/>
            </p:blipFill>
            <p:spPr>
              <a:xfrm>
                <a:off x="5249377" y="4737886"/>
                <a:ext cx="2315505" cy="113289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B2280BD-05FF-7942-A14E-AA29E38E67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432"/>
              <a:stretch/>
            </p:blipFill>
            <p:spPr>
              <a:xfrm>
                <a:off x="7414054" y="4406248"/>
                <a:ext cx="3042621" cy="1930823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C405E1-BD12-3842-ACCA-23B0DB9AC4BC}"/>
                </a:ext>
              </a:extLst>
            </p:cNvPr>
            <p:cNvSpPr txBox="1"/>
            <p:nvPr/>
          </p:nvSpPr>
          <p:spPr>
            <a:xfrm>
              <a:off x="3661182" y="2639325"/>
              <a:ext cx="2780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Predicted Niche Occupancy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42EB7C7-FF85-A346-81BE-FD1C1FA32A50}"/>
              </a:ext>
            </a:extLst>
          </p:cNvPr>
          <p:cNvSpPr/>
          <p:nvPr/>
        </p:nvSpPr>
        <p:spPr>
          <a:xfrm>
            <a:off x="457200" y="197708"/>
            <a:ext cx="77965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Niche and Phylogenetics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69CB6-DA35-DD4B-9FDD-907ABE8304CB}"/>
              </a:ext>
            </a:extLst>
          </p:cNvPr>
          <p:cNvSpPr txBox="1"/>
          <p:nvPr/>
        </p:nvSpPr>
        <p:spPr>
          <a:xfrm>
            <a:off x="452857" y="1360649"/>
            <a:ext cx="53118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Point-Based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Principal Component Analysis (PCA)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Age-overlap correlation test: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Range &amp;point based</a:t>
            </a:r>
          </a:p>
          <a:p>
            <a:r>
              <a:rPr lang="en-US" sz="2400" b="1" dirty="0"/>
              <a:t>Model-based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Phylogenetic PCA (</a:t>
            </a:r>
            <a:r>
              <a:rPr lang="en-US" sz="2400" dirty="0" err="1"/>
              <a:t>pPCA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Blomberg’s K statistic and </a:t>
            </a:r>
            <a:r>
              <a:rPr lang="en-US" sz="2400" dirty="0" err="1"/>
              <a:t>Pagel’s</a:t>
            </a:r>
            <a:r>
              <a:rPr lang="en-US" sz="2400" dirty="0"/>
              <a:t> 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Ecological Niche Shifts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 package l1ou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18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63D34A-6DF7-4F4B-A521-B21F802F9358}"/>
              </a:ext>
            </a:extLst>
          </p:cNvPr>
          <p:cNvGrpSpPr/>
          <p:nvPr/>
        </p:nvGrpSpPr>
        <p:grpSpPr>
          <a:xfrm>
            <a:off x="6182205" y="1844194"/>
            <a:ext cx="5812596" cy="2279050"/>
            <a:chOff x="629540" y="2639325"/>
            <a:chExt cx="5812596" cy="227905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BFE4B2-04D5-2A4B-A971-BC5384C863F5}"/>
                </a:ext>
              </a:extLst>
            </p:cNvPr>
            <p:cNvSpPr txBox="1"/>
            <p:nvPr/>
          </p:nvSpPr>
          <p:spPr>
            <a:xfrm>
              <a:off x="1098318" y="4518265"/>
              <a:ext cx="45257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Folk et al. 2018. The American Naturalist. 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68ACF9-79D3-C648-8EFC-867264BBCE91}"/>
                </a:ext>
              </a:extLst>
            </p:cNvPr>
            <p:cNvGrpSpPr/>
            <p:nvPr/>
          </p:nvGrpSpPr>
          <p:grpSpPr>
            <a:xfrm>
              <a:off x="629540" y="2704549"/>
              <a:ext cx="5207298" cy="1930823"/>
              <a:chOff x="5249377" y="4406248"/>
              <a:chExt cx="5207298" cy="193082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1E542C2-89E6-C04E-A1DA-9C96D42386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6951" b="41326"/>
              <a:stretch/>
            </p:blipFill>
            <p:spPr>
              <a:xfrm>
                <a:off x="5249377" y="4737886"/>
                <a:ext cx="2315505" cy="113289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B2280BD-05FF-7942-A14E-AA29E38E67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432"/>
              <a:stretch/>
            </p:blipFill>
            <p:spPr>
              <a:xfrm>
                <a:off x="7414054" y="4406248"/>
                <a:ext cx="3042621" cy="1930823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C405E1-BD12-3842-ACCA-23B0DB9AC4BC}"/>
                </a:ext>
              </a:extLst>
            </p:cNvPr>
            <p:cNvSpPr txBox="1"/>
            <p:nvPr/>
          </p:nvSpPr>
          <p:spPr>
            <a:xfrm>
              <a:off x="3661182" y="2639325"/>
              <a:ext cx="2780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Predicted Niche Occupancy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42EB7C7-FF85-A346-81BE-FD1C1FA32A50}"/>
              </a:ext>
            </a:extLst>
          </p:cNvPr>
          <p:cNvSpPr/>
          <p:nvPr/>
        </p:nvSpPr>
        <p:spPr>
          <a:xfrm>
            <a:off x="457200" y="197708"/>
            <a:ext cx="77965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Niche and Phylogenetics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69CB6-DA35-DD4B-9FDD-907ABE8304CB}"/>
              </a:ext>
            </a:extLst>
          </p:cNvPr>
          <p:cNvSpPr txBox="1"/>
          <p:nvPr/>
        </p:nvSpPr>
        <p:spPr>
          <a:xfrm>
            <a:off x="452857" y="1360649"/>
            <a:ext cx="53118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Point-Based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Principal Component Analysis (PCA)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Age-overlap correlation test: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Range &amp;point based</a:t>
            </a:r>
          </a:p>
          <a:p>
            <a:r>
              <a:rPr lang="en-US" sz="2400" b="1" dirty="0"/>
              <a:t>Model-based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Phylogenetic PCA (</a:t>
            </a:r>
            <a:r>
              <a:rPr lang="en-US" sz="2400" dirty="0" err="1"/>
              <a:t>pPCA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Blomberg’s K statistic and </a:t>
            </a:r>
            <a:r>
              <a:rPr lang="en-US" sz="2400" dirty="0" err="1"/>
              <a:t>Pagel’s</a:t>
            </a:r>
            <a:r>
              <a:rPr lang="en-US" sz="2400" dirty="0"/>
              <a:t> 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Ecological Niche Shifts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 package l1ou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100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D5BCDEE-2603-6B45-8A16-6ABE1CABD493}"/>
              </a:ext>
            </a:extLst>
          </p:cNvPr>
          <p:cNvGrpSpPr/>
          <p:nvPr/>
        </p:nvGrpSpPr>
        <p:grpSpPr>
          <a:xfrm>
            <a:off x="2503374" y="1089806"/>
            <a:ext cx="7185253" cy="2758537"/>
            <a:chOff x="409072" y="1089806"/>
            <a:chExt cx="7185253" cy="27585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4B8164-DF4A-8A4A-B7BD-DF076339A860}"/>
                </a:ext>
              </a:extLst>
            </p:cNvPr>
            <p:cNvSpPr txBox="1"/>
            <p:nvPr/>
          </p:nvSpPr>
          <p:spPr>
            <a:xfrm>
              <a:off x="409072" y="1815251"/>
              <a:ext cx="3315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Ecological Niche Overlap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B3DC53-9229-2344-A208-62630D5E7F29}"/>
                </a:ext>
              </a:extLst>
            </p:cNvPr>
            <p:cNvSpPr txBox="1"/>
            <p:nvPr/>
          </p:nvSpPr>
          <p:spPr>
            <a:xfrm>
              <a:off x="1024071" y="2095425"/>
              <a:ext cx="2085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Schoener’s</a:t>
              </a:r>
              <a:r>
                <a:rPr lang="en-US" sz="2000" dirty="0"/>
                <a:t> 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63FCAE-1B2B-CE4A-AACB-74D50CDFD4F3}"/>
                </a:ext>
              </a:extLst>
            </p:cNvPr>
            <p:cNvSpPr txBox="1"/>
            <p:nvPr/>
          </p:nvSpPr>
          <p:spPr>
            <a:xfrm>
              <a:off x="5516257" y="3479011"/>
              <a:ext cx="1159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Age (MYA)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EAF18D-5617-BD4B-A745-FB49C90390C7}"/>
                </a:ext>
              </a:extLst>
            </p:cNvPr>
            <p:cNvGrpSpPr/>
            <p:nvPr/>
          </p:nvGrpSpPr>
          <p:grpSpPr>
            <a:xfrm>
              <a:off x="4416669" y="1089806"/>
              <a:ext cx="3177656" cy="2272448"/>
              <a:chOff x="4416669" y="1089806"/>
              <a:chExt cx="3177656" cy="227244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9D91CB2-FAB5-6649-84CC-41B7A0FD1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0330" y="1275347"/>
                <a:ext cx="0" cy="18889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5F5726A-43B0-2C46-9842-DCC5F4AE4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1125" y="3164305"/>
                <a:ext cx="2743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E766DB-235F-D444-A437-67907CBB4A3C}"/>
                  </a:ext>
                </a:extLst>
              </p:cNvPr>
              <p:cNvSpPr txBox="1"/>
              <p:nvPr/>
            </p:nvSpPr>
            <p:spPr>
              <a:xfrm>
                <a:off x="4416669" y="2962144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0D2CE1-18E8-914E-81CF-C64A260BC5EF}"/>
                  </a:ext>
                </a:extLst>
              </p:cNvPr>
              <p:cNvSpPr txBox="1"/>
              <p:nvPr/>
            </p:nvSpPr>
            <p:spPr>
              <a:xfrm>
                <a:off x="4475161" y="1089806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604F979-3BA8-6B47-8BB4-5D564BCCB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3301" y="1293433"/>
                <a:ext cx="1613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A06A42-480D-764B-AD8C-1F75D4D7E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09013" y="3166107"/>
                <a:ext cx="1613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58D8A7-7811-8545-87BE-80D1A12A0C9E}"/>
                </a:ext>
              </a:extLst>
            </p:cNvPr>
            <p:cNvSpPr txBox="1"/>
            <p:nvPr/>
          </p:nvSpPr>
          <p:spPr>
            <a:xfrm>
              <a:off x="3290285" y="2977533"/>
              <a:ext cx="1184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overlap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00FC11-83AD-A249-9FBE-17B81AE5D60D}"/>
                </a:ext>
              </a:extLst>
            </p:cNvPr>
            <p:cNvSpPr txBox="1"/>
            <p:nvPr/>
          </p:nvSpPr>
          <p:spPr>
            <a:xfrm>
              <a:off x="2906775" y="1101196"/>
              <a:ext cx="163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identical niches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C7C6918-71C2-B34B-B97F-FFF8F40672C5}"/>
              </a:ext>
            </a:extLst>
          </p:cNvPr>
          <p:cNvSpPr/>
          <p:nvPr/>
        </p:nvSpPr>
        <p:spPr>
          <a:xfrm>
            <a:off x="457200" y="197708"/>
            <a:ext cx="88342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Age overlap correlation test</a:t>
            </a:r>
          </a:p>
        </p:txBody>
      </p:sp>
    </p:spTree>
    <p:extLst>
      <p:ext uri="{BB962C8B-B14F-4D97-AF65-F5344CB8AC3E}">
        <p14:creationId xmlns:p14="http://schemas.microsoft.com/office/powerpoint/2010/main" val="1816628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763</Words>
  <Application>Microsoft Macintosh PowerPoint</Application>
  <PresentationFormat>Widescreen</PresentationFormat>
  <Paragraphs>240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Open Sans</vt:lpstr>
      <vt:lpstr>Office Theme</vt:lpstr>
      <vt:lpstr>Post-ENM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and Climate Change</dc:title>
  <dc:creator>Pam Soltis</dc:creator>
  <cp:lastModifiedBy>Michelle Gaynor</cp:lastModifiedBy>
  <cp:revision>229</cp:revision>
  <dcterms:created xsi:type="dcterms:W3CDTF">2014-07-02T03:39:48Z</dcterms:created>
  <dcterms:modified xsi:type="dcterms:W3CDTF">2021-07-15T14:43:46Z</dcterms:modified>
</cp:coreProperties>
</file>