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3"/>
  </p:notesMasterIdLst>
  <p:sldIdLst>
    <p:sldId id="363" r:id="rId2"/>
    <p:sldId id="257" r:id="rId3"/>
    <p:sldId id="349" r:id="rId4"/>
    <p:sldId id="350" r:id="rId5"/>
    <p:sldId id="331" r:id="rId6"/>
    <p:sldId id="260" r:id="rId7"/>
    <p:sldId id="332" r:id="rId8"/>
    <p:sldId id="333" r:id="rId9"/>
    <p:sldId id="269" r:id="rId10"/>
    <p:sldId id="271" r:id="rId11"/>
    <p:sldId id="273" r:id="rId12"/>
    <p:sldId id="364" r:id="rId13"/>
    <p:sldId id="357" r:id="rId14"/>
    <p:sldId id="359" r:id="rId15"/>
    <p:sldId id="274" r:id="rId16"/>
    <p:sldId id="334" r:id="rId17"/>
    <p:sldId id="275" r:id="rId18"/>
    <p:sldId id="315" r:id="rId19"/>
    <p:sldId id="316" r:id="rId20"/>
    <p:sldId id="278" r:id="rId21"/>
    <p:sldId id="279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9" autoAdjust="0"/>
  </p:normalViewPr>
  <p:slideViewPr>
    <p:cSldViewPr>
      <p:cViewPr varScale="1">
        <p:scale>
          <a:sx n="70" d="100"/>
          <a:sy n="70" d="100"/>
        </p:scale>
        <p:origin x="-4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fld id="{3AED0B83-FA1E-482D-AD89-4E224F76AB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4576A-F041-465B-B05C-90CC0BF4FA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14 Jan 2004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 3243 - Blind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2426BF-23F7-454A-AE34-F8D0C08371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14 Jan 2004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 3243 - Blind Search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BF256C-05D7-4F8B-A8CD-2D886136AB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14 Jan 2004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 3243 - Blind Search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B963AB-989A-489E-AE33-EB41FB033A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14 Jan 2004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 3243 - Blind Search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8102A7-0C28-44F0-898D-773E064A0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14 Jan 2004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 3243 - Blind Search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F3BF20-175F-47CA-9386-D7A8446B7C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14 Jan 2004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 3243 - Blind 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24606-A38D-498A-B460-2362EA3C91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14 Jan 2004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 3243 - Blind Search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1E55EC-528B-4849-B14F-C2768CDCAD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dkumar@cs.un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en-US" dirty="0" smtClean="0"/>
              <a:t>Course TA: Danny Kumar (</a:t>
            </a:r>
            <a:r>
              <a:rPr lang="en-US" dirty="0" smtClean="0">
                <a:hlinkClick r:id="rId3"/>
              </a:rPr>
              <a:t>ndkumar@cs.unc.edu</a:t>
            </a:r>
            <a:r>
              <a:rPr lang="en-US" dirty="0" smtClean="0"/>
              <a:t>)</a:t>
            </a:r>
          </a:p>
          <a:p>
            <a:r>
              <a:rPr lang="en-US" dirty="0" smtClean="0"/>
              <a:t>Guest lectures next week</a:t>
            </a:r>
          </a:p>
          <a:p>
            <a:r>
              <a:rPr lang="en-US" dirty="0" smtClean="0"/>
              <a:t>Assignment 1 out, due Tuesday, September 14</a:t>
            </a:r>
          </a:p>
          <a:p>
            <a:r>
              <a:rPr lang="en-US" dirty="0" smtClean="0"/>
              <a:t>Course discussion board </a:t>
            </a:r>
          </a:p>
          <a:p>
            <a:pPr lvl="1"/>
            <a:r>
              <a:rPr lang="en-US" dirty="0" smtClean="0"/>
              <a:t>You should be able to find the discussion thread </a:t>
            </a:r>
            <a:br>
              <a:rPr lang="en-US" dirty="0" smtClean="0"/>
            </a:br>
            <a:r>
              <a:rPr lang="en-US" dirty="0" smtClean="0"/>
              <a:t>“AI in the news/on the Web” on Blackboard</a:t>
            </a:r>
          </a:p>
          <a:p>
            <a:pPr lvl="1"/>
            <a:r>
              <a:rPr lang="en-US" dirty="0" smtClean="0"/>
              <a:t>For participation points: at least two posts during the semester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The 8-puzzle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5638800"/>
          </a:xfrm>
          <a:noFill/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100" b="1" dirty="0" smtClean="0">
                <a:solidFill>
                  <a:srgbClr val="CC0099"/>
                </a:solidFill>
              </a:rPr>
              <a:t>States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Locations </a:t>
            </a:r>
            <a:r>
              <a:rPr lang="en-US" dirty="0"/>
              <a:t>of tiles 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8-puzzle: 181,440 states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15-puzzle: 1.3 trillion states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24-puzzle: 10</a:t>
            </a:r>
            <a:r>
              <a:rPr lang="en-US" baseline="30000" dirty="0" smtClean="0"/>
              <a:t>25</a:t>
            </a:r>
            <a:r>
              <a:rPr lang="en-US" dirty="0" smtClean="0"/>
              <a:t> states</a:t>
            </a:r>
            <a:endParaRPr lang="en-US" dirty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b="1" dirty="0" smtClean="0">
                <a:solidFill>
                  <a:srgbClr val="CC0099"/>
                </a:solidFill>
              </a:rPr>
              <a:t>Actions</a:t>
            </a:r>
          </a:p>
          <a:p>
            <a:pPr lvl="1">
              <a:lnSpc>
                <a:spcPct val="120000"/>
              </a:lnSpc>
            </a:pPr>
            <a:r>
              <a:rPr lang="en-US" sz="3100" dirty="0"/>
              <a:t>M</a:t>
            </a:r>
            <a:r>
              <a:rPr lang="en-US" sz="3100" dirty="0" smtClean="0"/>
              <a:t>ove </a:t>
            </a:r>
            <a:r>
              <a:rPr lang="en-US" sz="3100" dirty="0"/>
              <a:t>blank left, right, up, down </a:t>
            </a:r>
            <a:endParaRPr lang="en-US" sz="3100" dirty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100" b="1" dirty="0">
                <a:solidFill>
                  <a:srgbClr val="CC0099"/>
                </a:solidFill>
              </a:rPr>
              <a:t>P</a:t>
            </a:r>
            <a:r>
              <a:rPr lang="en-US" sz="3100" b="1" dirty="0" smtClean="0">
                <a:solidFill>
                  <a:srgbClr val="CC0099"/>
                </a:solidFill>
              </a:rPr>
              <a:t>ath cost </a:t>
            </a:r>
            <a:endParaRPr lang="en-US" sz="3100" b="1" dirty="0" smtClean="0"/>
          </a:p>
          <a:p>
            <a:pPr lvl="1">
              <a:lnSpc>
                <a:spcPct val="120000"/>
              </a:lnSpc>
            </a:pPr>
            <a:r>
              <a:rPr lang="en-US" sz="3100" dirty="0"/>
              <a:t>1</a:t>
            </a:r>
            <a:r>
              <a:rPr lang="en-US" sz="3100" dirty="0" smtClean="0"/>
              <a:t> </a:t>
            </a:r>
            <a:r>
              <a:rPr lang="en-US" sz="3100" dirty="0"/>
              <a:t>per </a:t>
            </a:r>
            <a:r>
              <a:rPr lang="en-US" sz="3100" dirty="0" smtClean="0"/>
              <a:t>move</a:t>
            </a:r>
            <a:br>
              <a:rPr lang="en-US" sz="3100" dirty="0" smtClean="0"/>
            </a:br>
            <a:endParaRPr lang="en-US" sz="31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Optimal solution of n-Puzzle is NP-hard</a:t>
            </a:r>
            <a:endParaRPr lang="en-US" dirty="0"/>
          </a:p>
        </p:txBody>
      </p:sp>
      <p:pic>
        <p:nvPicPr>
          <p:cNvPr id="17414" name="Picture 6" descr="8puzzle"/>
          <p:cNvPicPr>
            <a:picLocks noChangeAspect="1" noChangeArrowheads="1"/>
          </p:cNvPicPr>
          <p:nvPr/>
        </p:nvPicPr>
        <p:blipFill>
          <a:blip r:embed="rId3" cstate="print"/>
          <a:srcRect r="49396"/>
          <a:stretch>
            <a:fillRect/>
          </a:stretch>
        </p:blipFill>
        <p:spPr bwMode="auto">
          <a:xfrm>
            <a:off x="6608445" y="1447800"/>
            <a:ext cx="2154555" cy="2162175"/>
          </a:xfrm>
          <a:prstGeom prst="rect">
            <a:avLst/>
          </a:prstGeom>
          <a:noFill/>
        </p:spPr>
      </p:pic>
      <p:pic>
        <p:nvPicPr>
          <p:cNvPr id="8" name="Picture 6" descr="8puzzle"/>
          <p:cNvPicPr>
            <a:picLocks noChangeAspect="1" noChangeArrowheads="1"/>
          </p:cNvPicPr>
          <p:nvPr/>
        </p:nvPicPr>
        <p:blipFill>
          <a:blip r:embed="rId3" cstate="print"/>
          <a:srcRect l="49396"/>
          <a:stretch>
            <a:fillRect/>
          </a:stretch>
        </p:blipFill>
        <p:spPr bwMode="auto">
          <a:xfrm>
            <a:off x="6324600" y="3810000"/>
            <a:ext cx="2154555" cy="2162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Robot motion planning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CC0099"/>
                </a:solidFill>
              </a:rPr>
              <a:t>States</a:t>
            </a:r>
            <a:r>
              <a:rPr lang="en-US" sz="2800" b="1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</a:t>
            </a:r>
            <a:r>
              <a:rPr lang="en-US" sz="2400" dirty="0" smtClean="0"/>
              <a:t>eal-valued </a:t>
            </a:r>
            <a:r>
              <a:rPr lang="en-US" sz="2400" dirty="0"/>
              <a:t>coordinates of robot joint </a:t>
            </a:r>
            <a:r>
              <a:rPr lang="en-US" sz="2400" dirty="0" smtClean="0"/>
              <a:t>angles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CC0099"/>
                </a:solidFill>
              </a:rPr>
              <a:t>Actions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Continuous </a:t>
            </a:r>
            <a:r>
              <a:rPr lang="en-US" sz="2400" dirty="0"/>
              <a:t>motions of robot </a:t>
            </a:r>
            <a:r>
              <a:rPr lang="en-US" sz="2400" dirty="0" smtClean="0"/>
              <a:t>joints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CC0099"/>
                </a:solidFill>
              </a:rPr>
              <a:t>Goal state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Desired final configuration (e.g., object is grasped)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b="1" dirty="0" smtClean="0">
                <a:solidFill>
                  <a:srgbClr val="CC0099"/>
                </a:solidFill>
              </a:rPr>
              <a:t>Path cost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Time </a:t>
            </a:r>
            <a:r>
              <a:rPr lang="en-US" sz="2400" dirty="0"/>
              <a:t>to </a:t>
            </a:r>
            <a:r>
              <a:rPr lang="en-US" sz="2400" dirty="0" smtClean="0"/>
              <a:t>execute, smoothness of path, etc.</a:t>
            </a:r>
            <a:endParaRPr lang="en-US" sz="2400" dirty="0"/>
          </a:p>
        </p:txBody>
      </p:sp>
      <p:pic>
        <p:nvPicPr>
          <p:cNvPr id="19460" name="Picture 4" descr="stanford-arm+block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295400"/>
            <a:ext cx="5800725" cy="2324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Real-World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r>
              <a:rPr lang="en-US" dirty="0" smtClean="0"/>
              <a:t>Touring</a:t>
            </a:r>
          </a:p>
          <a:p>
            <a:r>
              <a:rPr lang="en-US" dirty="0" smtClean="0"/>
              <a:t>VLSI layout</a:t>
            </a:r>
          </a:p>
          <a:p>
            <a:r>
              <a:rPr lang="en-US" dirty="0" smtClean="0"/>
              <a:t>Assembly sequencing</a:t>
            </a:r>
          </a:p>
          <a:p>
            <a:r>
              <a:rPr lang="en-US" dirty="0" smtClean="0"/>
              <a:t>Protein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Given:</a:t>
            </a:r>
          </a:p>
          <a:p>
            <a:pPr lvl="1"/>
            <a:r>
              <a:rPr lang="en-US" sz="2400" b="1" dirty="0" smtClean="0">
                <a:solidFill>
                  <a:srgbClr val="CC0099"/>
                </a:solidFill>
              </a:rPr>
              <a:t>Initial state</a:t>
            </a:r>
          </a:p>
          <a:p>
            <a:pPr lvl="1"/>
            <a:r>
              <a:rPr lang="en-US" sz="2400" b="1" dirty="0" smtClean="0">
                <a:solidFill>
                  <a:srgbClr val="CC0099"/>
                </a:solidFill>
              </a:rPr>
              <a:t>Actions</a:t>
            </a:r>
            <a:endParaRPr lang="en-US" sz="2400" dirty="0" smtClean="0"/>
          </a:p>
          <a:p>
            <a:pPr lvl="1"/>
            <a:r>
              <a:rPr lang="en-US" sz="2400" b="1" dirty="0" smtClean="0">
                <a:solidFill>
                  <a:srgbClr val="CC0099"/>
                </a:solidFill>
              </a:rPr>
              <a:t>Transition model</a:t>
            </a:r>
          </a:p>
          <a:p>
            <a:pPr lvl="1"/>
            <a:r>
              <a:rPr lang="en-US" sz="2400" b="1" dirty="0" smtClean="0">
                <a:solidFill>
                  <a:srgbClr val="CC0099"/>
                </a:solidFill>
              </a:rPr>
              <a:t>Goal state</a:t>
            </a:r>
            <a:endParaRPr lang="en-US" sz="2400" dirty="0" smtClean="0"/>
          </a:p>
          <a:p>
            <a:pPr lvl="1"/>
            <a:r>
              <a:rPr lang="en-US" sz="2400" b="1" dirty="0" smtClean="0">
                <a:solidFill>
                  <a:srgbClr val="CC0099"/>
                </a:solidFill>
              </a:rPr>
              <a:t>Path cost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How do we find the optimal solution?</a:t>
            </a:r>
          </a:p>
          <a:p>
            <a:pPr lvl="1"/>
            <a:r>
              <a:rPr lang="en-US" dirty="0" smtClean="0"/>
              <a:t>How about building the state space and then using </a:t>
            </a:r>
            <a:r>
              <a:rPr lang="en-US" dirty="0" err="1" smtClean="0"/>
              <a:t>Dijkstra’s</a:t>
            </a:r>
            <a:r>
              <a:rPr lang="en-US" dirty="0" smtClean="0"/>
              <a:t> shortest path algorithm?</a:t>
            </a:r>
          </a:p>
          <a:p>
            <a:pPr lvl="2"/>
            <a:r>
              <a:rPr lang="en-US" dirty="0" smtClean="0"/>
              <a:t>The state space is huge!</a:t>
            </a:r>
          </a:p>
          <a:p>
            <a:pPr lvl="2"/>
            <a:r>
              <a:rPr lang="en-US" dirty="0" smtClean="0"/>
              <a:t>Complexity of </a:t>
            </a:r>
            <a:r>
              <a:rPr lang="en-US" dirty="0" err="1" smtClean="0"/>
              <a:t>Dijkstra’s</a:t>
            </a:r>
            <a:r>
              <a:rPr lang="en-US" dirty="0" smtClean="0"/>
              <a:t>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E</a:t>
            </a:r>
            <a:r>
              <a:rPr lang="en-US" dirty="0" smtClean="0"/>
              <a:t> + </a:t>
            </a:r>
            <a:r>
              <a:rPr lang="en-US" i="1" dirty="0" smtClean="0"/>
              <a:t>V</a:t>
            </a:r>
            <a:r>
              <a:rPr lang="en-US" dirty="0" smtClean="0"/>
              <a:t> log </a:t>
            </a:r>
            <a:r>
              <a:rPr lang="en-US" i="1" dirty="0" smtClean="0"/>
              <a:t>V</a:t>
            </a:r>
            <a:r>
              <a:rPr lang="en-US" dirty="0" smtClean="0"/>
              <a:t>), where </a:t>
            </a:r>
            <a:r>
              <a:rPr lang="en-US" i="1" dirty="0" smtClean="0"/>
              <a:t>V</a:t>
            </a:r>
            <a:r>
              <a:rPr lang="en-US" dirty="0" smtClean="0"/>
              <a:t> is the size of the state 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/>
              <a:t>Let’s begin at the start node and </a:t>
            </a:r>
            <a:r>
              <a:rPr lang="en-US" b="1" dirty="0" smtClean="0"/>
              <a:t>expand</a:t>
            </a:r>
            <a:r>
              <a:rPr lang="en-US" dirty="0" smtClean="0"/>
              <a:t> it by making a list of all possible successor states</a:t>
            </a:r>
          </a:p>
          <a:p>
            <a:r>
              <a:rPr lang="en-US" dirty="0"/>
              <a:t>M</a:t>
            </a:r>
            <a:r>
              <a:rPr lang="en-US" dirty="0" smtClean="0"/>
              <a:t>aintain a </a:t>
            </a:r>
            <a:r>
              <a:rPr lang="en-US" b="1" dirty="0" smtClean="0"/>
              <a:t>fringe</a:t>
            </a:r>
            <a:r>
              <a:rPr lang="en-US" dirty="0" smtClean="0"/>
              <a:t> or a list of unexpanded states</a:t>
            </a:r>
          </a:p>
          <a:p>
            <a:r>
              <a:rPr lang="en-US" dirty="0" smtClean="0"/>
              <a:t>At each step, pick a state from the fringe to expand </a:t>
            </a:r>
          </a:p>
          <a:p>
            <a:r>
              <a:rPr lang="en-US" dirty="0" smtClean="0"/>
              <a:t>Keep going until you reach the goal state</a:t>
            </a:r>
          </a:p>
          <a:p>
            <a:r>
              <a:rPr lang="en-US" dirty="0" smtClean="0"/>
              <a:t>Try to expand as few states as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tree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57912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“What if” tree of possible actions and outcomes</a:t>
            </a:r>
          </a:p>
          <a:p>
            <a:r>
              <a:rPr lang="en-US" dirty="0" smtClean="0"/>
              <a:t>The root node corresponds to the starting state</a:t>
            </a:r>
          </a:p>
          <a:p>
            <a:r>
              <a:rPr lang="en-US" dirty="0" smtClean="0"/>
              <a:t>The children of a node correspond to the </a:t>
            </a:r>
            <a:r>
              <a:rPr lang="en-US" b="1" dirty="0" smtClean="0"/>
              <a:t>successor states</a:t>
            </a:r>
            <a:r>
              <a:rPr lang="en-US" dirty="0" smtClean="0"/>
              <a:t> of that node’s state</a:t>
            </a:r>
          </a:p>
          <a:p>
            <a:r>
              <a:rPr lang="en-US" dirty="0" smtClean="0"/>
              <a:t>A path through the tree corresponds to a sequence of actions</a:t>
            </a:r>
          </a:p>
          <a:p>
            <a:pPr lvl="1"/>
            <a:r>
              <a:rPr lang="en-US" dirty="0" smtClean="0"/>
              <a:t>A solution is a path ending in the goal state</a:t>
            </a:r>
          </a:p>
          <a:p>
            <a:r>
              <a:rPr lang="en-US" dirty="0" smtClean="0"/>
              <a:t>Nodes vs. states</a:t>
            </a:r>
          </a:p>
          <a:p>
            <a:pPr lvl="1"/>
            <a:r>
              <a:rPr lang="en-US" dirty="0" smtClean="0"/>
              <a:t>A state is a representation of a physical configuration, while a node is a data structure that is part of the search tree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38800" y="1411069"/>
            <a:ext cx="3200403" cy="4380131"/>
            <a:chOff x="2362200" y="1792069"/>
            <a:chExt cx="3200403" cy="4380131"/>
          </a:xfrm>
        </p:grpSpPr>
        <p:sp>
          <p:nvSpPr>
            <p:cNvPr id="9" name="TextBox 8"/>
            <p:cNvSpPr txBox="1"/>
            <p:nvPr/>
          </p:nvSpPr>
          <p:spPr>
            <a:xfrm>
              <a:off x="2667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70C0"/>
                  </a:solidFill>
                  <a:latin typeface="+mn-lt"/>
                </a:rPr>
                <a:t>…</a:t>
              </a:r>
              <a:endParaRPr lang="en-US" sz="5400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70C0"/>
                  </a:solidFill>
                  <a:latin typeface="+mn-lt"/>
                </a:rPr>
                <a:t>…</a:t>
              </a:r>
              <a:endParaRPr lang="en-US" sz="5400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00012" y="45720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70C0"/>
                  </a:solidFill>
                  <a:latin typeface="+mn-lt"/>
                </a:rPr>
                <a:t>…</a:t>
              </a:r>
              <a:endParaRPr lang="en-US" sz="5400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85812" y="3581400"/>
              <a:ext cx="6767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0070C0"/>
                  </a:solidFill>
                  <a:latin typeface="+mn-lt"/>
                </a:rPr>
                <a:t>…</a:t>
              </a:r>
              <a:endParaRPr lang="en-US" sz="5400" dirty="0">
                <a:solidFill>
                  <a:srgbClr val="0070C0"/>
                </a:solidFill>
                <a:latin typeface="+mn-l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419600" y="2438400"/>
              <a:ext cx="304800" cy="3048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>
              <a:off x="3955863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3346262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2949480" y="4670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362200" y="5867400"/>
              <a:ext cx="3048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>
              <a:off x="2492283" y="5432517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4533900" y="2812863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200000" flipH="1">
              <a:off x="3924300" y="3771900"/>
              <a:ext cx="654237" cy="42563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16200000" flipH="1">
              <a:off x="3406680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>
              <a:off x="4092484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6200000" flipH="1">
              <a:off x="4549683" y="4702080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4702084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5159283" y="3756118"/>
              <a:ext cx="501837" cy="30480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008970" y="1792069"/>
              <a:ext cx="109643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Starting state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36088" y="3048000"/>
              <a:ext cx="12263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Successor state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05200" y="2590800"/>
              <a:ext cx="811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Action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67000" y="5802868"/>
              <a:ext cx="1210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Goal state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8100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76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029200" y="3352800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419600" y="4311837"/>
              <a:ext cx="304800" cy="304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Search Algorithm Outline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22437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Initialize</a:t>
            </a:r>
            <a:r>
              <a:rPr lang="en-US" sz="2400" b="1" dirty="0" smtClean="0"/>
              <a:t>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C0099"/>
                </a:solidFill>
              </a:rPr>
              <a:t>fringe </a:t>
            </a:r>
            <a:r>
              <a:rPr lang="en-US" sz="2400" dirty="0" smtClean="0"/>
              <a:t>using the </a:t>
            </a:r>
            <a:r>
              <a:rPr lang="en-US" sz="2400" b="1" dirty="0" smtClean="0">
                <a:solidFill>
                  <a:srgbClr val="CC0099"/>
                </a:solidFill>
              </a:rPr>
              <a:t>starting state</a:t>
            </a:r>
          </a:p>
          <a:p>
            <a:r>
              <a:rPr lang="en-US" sz="2400" dirty="0" smtClean="0"/>
              <a:t>While the fringe is not empty</a:t>
            </a:r>
          </a:p>
          <a:p>
            <a:pPr lvl="1"/>
            <a:r>
              <a:rPr lang="en-US" sz="2400" dirty="0" smtClean="0"/>
              <a:t>Choose a fringe node to expand according to </a:t>
            </a:r>
            <a:r>
              <a:rPr lang="en-US" sz="2400" b="1" dirty="0" smtClean="0">
                <a:solidFill>
                  <a:srgbClr val="CC0099"/>
                </a:solidFill>
              </a:rPr>
              <a:t>search strategy</a:t>
            </a:r>
            <a:endParaRPr lang="en-US" sz="2400" b="1" dirty="0" smtClean="0"/>
          </a:p>
          <a:p>
            <a:pPr lvl="1"/>
            <a:r>
              <a:rPr lang="en-US" sz="2400" dirty="0" smtClean="0"/>
              <a:t>If the node contains the </a:t>
            </a:r>
            <a:r>
              <a:rPr lang="en-US" sz="2400" b="1" dirty="0" smtClean="0">
                <a:solidFill>
                  <a:srgbClr val="CC0099"/>
                </a:solidFill>
              </a:rPr>
              <a:t>goal state</a:t>
            </a:r>
            <a:r>
              <a:rPr lang="en-US" sz="2400" dirty="0" smtClean="0"/>
              <a:t>, return solution</a:t>
            </a:r>
          </a:p>
          <a:p>
            <a:pPr lvl="1"/>
            <a:r>
              <a:rPr lang="en-US" sz="2400" dirty="0" smtClean="0"/>
              <a:t>Else </a:t>
            </a:r>
            <a:r>
              <a:rPr lang="en-US" sz="2400" b="1" dirty="0" smtClean="0">
                <a:solidFill>
                  <a:srgbClr val="CC0099"/>
                </a:solidFill>
              </a:rPr>
              <a:t>expand</a:t>
            </a:r>
            <a:r>
              <a:rPr lang="en-US" sz="2400" dirty="0" smtClean="0"/>
              <a:t> the node and add its children to the fringe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search example</a:t>
            </a:r>
          </a:p>
        </p:txBody>
      </p:sp>
      <p:pic>
        <p:nvPicPr>
          <p:cNvPr id="21508" name="Picture 4" descr="search-map1c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4984" y="1673351"/>
            <a:ext cx="6986016" cy="1728216"/>
          </a:xfrm>
          <a:prstGeom prst="rect">
            <a:avLst/>
          </a:prstGeom>
          <a:noFill/>
        </p:spPr>
      </p:pic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362200" y="3810000"/>
            <a:ext cx="4691595" cy="28194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search example</a:t>
            </a:r>
          </a:p>
        </p:txBody>
      </p:sp>
      <p:pic>
        <p:nvPicPr>
          <p:cNvPr id="75780" name="Picture 4" descr="search-map2c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14413" y="1671638"/>
            <a:ext cx="6986587" cy="1724025"/>
          </a:xfrm>
          <a:noFill/>
          <a:ln/>
        </p:spPr>
      </p:pic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362200" y="3810000"/>
            <a:ext cx="4691595" cy="2819400"/>
          </a:xfrm>
          <a:prstGeom prst="rect">
            <a:avLst/>
          </a:prstGeo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 example</a:t>
            </a:r>
          </a:p>
        </p:txBody>
      </p:sp>
      <p:pic>
        <p:nvPicPr>
          <p:cNvPr id="76804" name="Picture 4" descr="search-map3c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14413" y="1671638"/>
            <a:ext cx="6986587" cy="1724025"/>
          </a:xfrm>
          <a:noFill/>
          <a:ln/>
        </p:spPr>
      </p:pic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362200" y="3810000"/>
            <a:ext cx="4691595" cy="2819400"/>
          </a:xfrm>
          <a:prstGeom prst="rect">
            <a:avLst/>
          </a:prstGeom>
          <a:noFill/>
          <a:ln/>
        </p:spPr>
      </p:pic>
      <p:sp>
        <p:nvSpPr>
          <p:cNvPr id="8" name="Freeform 7"/>
          <p:cNvSpPr/>
          <p:nvPr/>
        </p:nvSpPr>
        <p:spPr>
          <a:xfrm>
            <a:off x="720456" y="1976894"/>
            <a:ext cx="7248472" cy="1426919"/>
          </a:xfrm>
          <a:custGeom>
            <a:avLst/>
            <a:gdLst>
              <a:gd name="connsiteX0" fmla="*/ 643180 w 7798231"/>
              <a:gd name="connsiteY0" fmla="*/ 700006 h 1560163"/>
              <a:gd name="connsiteX1" fmla="*/ 2859437 w 7798231"/>
              <a:gd name="connsiteY1" fmla="*/ 731003 h 1560163"/>
              <a:gd name="connsiteX2" fmla="*/ 4037309 w 7798231"/>
              <a:gd name="connsiteY2" fmla="*/ 591518 h 1560163"/>
              <a:gd name="connsiteX3" fmla="*/ 4688237 w 7798231"/>
              <a:gd name="connsiteY3" fmla="*/ 250556 h 1560163"/>
              <a:gd name="connsiteX4" fmla="*/ 6036590 w 7798231"/>
              <a:gd name="connsiteY4" fmla="*/ 18081 h 1560163"/>
              <a:gd name="connsiteX5" fmla="*/ 7555424 w 7798231"/>
              <a:gd name="connsiteY5" fmla="*/ 142067 h 1560163"/>
              <a:gd name="connsiteX6" fmla="*/ 7493431 w 7798231"/>
              <a:gd name="connsiteY6" fmla="*/ 622515 h 1560163"/>
              <a:gd name="connsiteX7" fmla="*/ 5943600 w 7798231"/>
              <a:gd name="connsiteY7" fmla="*/ 762000 h 1560163"/>
              <a:gd name="connsiteX8" fmla="*/ 4626244 w 7798231"/>
              <a:gd name="connsiteY8" fmla="*/ 560522 h 1560163"/>
              <a:gd name="connsiteX9" fmla="*/ 4130298 w 7798231"/>
              <a:gd name="connsiteY9" fmla="*/ 1056467 h 1560163"/>
              <a:gd name="connsiteX10" fmla="*/ 3665349 w 7798231"/>
              <a:gd name="connsiteY10" fmla="*/ 1521417 h 1560163"/>
              <a:gd name="connsiteX11" fmla="*/ 503695 w 7798231"/>
              <a:gd name="connsiteY11" fmla="*/ 1288942 h 1560163"/>
              <a:gd name="connsiteX12" fmla="*/ 643180 w 7798231"/>
              <a:gd name="connsiteY12" fmla="*/ 700006 h 1560163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399581 w 7571568"/>
              <a:gd name="connsiteY8" fmla="*/ 560522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4288509 w 7571568"/>
              <a:gd name="connsiteY8" fmla="*/ 777498 h 1502044"/>
              <a:gd name="connsiteX9" fmla="*/ 3903635 w 7571568"/>
              <a:gd name="connsiteY9" fmla="*/ 1056467 h 1502044"/>
              <a:gd name="connsiteX10" fmla="*/ 2078710 w 7571568"/>
              <a:gd name="connsiteY10" fmla="*/ 1463298 h 1502044"/>
              <a:gd name="connsiteX11" fmla="*/ 277032 w 7571568"/>
              <a:gd name="connsiteY11" fmla="*/ 1288942 h 1502044"/>
              <a:gd name="connsiteX12" fmla="*/ 416517 w 7571568"/>
              <a:gd name="connsiteY12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5272"/>
              <a:gd name="connsiteX1" fmla="*/ 2632774 w 7571568"/>
              <a:gd name="connsiteY1" fmla="*/ 731003 h 1505272"/>
              <a:gd name="connsiteX2" fmla="*/ 3810646 w 7571568"/>
              <a:gd name="connsiteY2" fmla="*/ 591518 h 1505272"/>
              <a:gd name="connsiteX3" fmla="*/ 4461574 w 7571568"/>
              <a:gd name="connsiteY3" fmla="*/ 250556 h 1505272"/>
              <a:gd name="connsiteX4" fmla="*/ 5809927 w 7571568"/>
              <a:gd name="connsiteY4" fmla="*/ 18081 h 1505272"/>
              <a:gd name="connsiteX5" fmla="*/ 7328761 w 7571568"/>
              <a:gd name="connsiteY5" fmla="*/ 142067 h 1505272"/>
              <a:gd name="connsiteX6" fmla="*/ 7266768 w 7571568"/>
              <a:gd name="connsiteY6" fmla="*/ 622515 h 1505272"/>
              <a:gd name="connsiteX7" fmla="*/ 5716937 w 7571568"/>
              <a:gd name="connsiteY7" fmla="*/ 762000 h 1505272"/>
              <a:gd name="connsiteX8" fmla="*/ 3903635 w 7571568"/>
              <a:gd name="connsiteY8" fmla="*/ 1056467 h 1505272"/>
              <a:gd name="connsiteX9" fmla="*/ 2078710 w 7571568"/>
              <a:gd name="connsiteY9" fmla="*/ 1463298 h 1505272"/>
              <a:gd name="connsiteX10" fmla="*/ 277032 w 7571568"/>
              <a:gd name="connsiteY10" fmla="*/ 1288942 h 1505272"/>
              <a:gd name="connsiteX11" fmla="*/ 416517 w 7571568"/>
              <a:gd name="connsiteY11" fmla="*/ 700006 h 1505272"/>
              <a:gd name="connsiteX0" fmla="*/ 416517 w 7571568"/>
              <a:gd name="connsiteY0" fmla="*/ 700006 h 1505272"/>
              <a:gd name="connsiteX1" fmla="*/ 2632774 w 7571568"/>
              <a:gd name="connsiteY1" fmla="*/ 731003 h 1505272"/>
              <a:gd name="connsiteX2" fmla="*/ 3810646 w 7571568"/>
              <a:gd name="connsiteY2" fmla="*/ 591518 h 1505272"/>
              <a:gd name="connsiteX3" fmla="*/ 4461574 w 7571568"/>
              <a:gd name="connsiteY3" fmla="*/ 250556 h 1505272"/>
              <a:gd name="connsiteX4" fmla="*/ 5809927 w 7571568"/>
              <a:gd name="connsiteY4" fmla="*/ 18081 h 1505272"/>
              <a:gd name="connsiteX5" fmla="*/ 7328761 w 7571568"/>
              <a:gd name="connsiteY5" fmla="*/ 142067 h 1505272"/>
              <a:gd name="connsiteX6" fmla="*/ 7266768 w 7571568"/>
              <a:gd name="connsiteY6" fmla="*/ 622515 h 1505272"/>
              <a:gd name="connsiteX7" fmla="*/ 5716937 w 7571568"/>
              <a:gd name="connsiteY7" fmla="*/ 762000 h 1505272"/>
              <a:gd name="connsiteX8" fmla="*/ 3903635 w 7571568"/>
              <a:gd name="connsiteY8" fmla="*/ 1056467 h 1505272"/>
              <a:gd name="connsiteX9" fmla="*/ 2078710 w 7571568"/>
              <a:gd name="connsiteY9" fmla="*/ 1463298 h 1505272"/>
              <a:gd name="connsiteX10" fmla="*/ 277032 w 7571568"/>
              <a:gd name="connsiteY10" fmla="*/ 1288942 h 1505272"/>
              <a:gd name="connsiteX11" fmla="*/ 416517 w 7571568"/>
              <a:gd name="connsiteY11" fmla="*/ 700006 h 1505272"/>
              <a:gd name="connsiteX0" fmla="*/ 416517 w 7571568"/>
              <a:gd name="connsiteY0" fmla="*/ 700006 h 1518187"/>
              <a:gd name="connsiteX1" fmla="*/ 2632774 w 7571568"/>
              <a:gd name="connsiteY1" fmla="*/ 731003 h 1518187"/>
              <a:gd name="connsiteX2" fmla="*/ 3810646 w 7571568"/>
              <a:gd name="connsiteY2" fmla="*/ 591518 h 1518187"/>
              <a:gd name="connsiteX3" fmla="*/ 4461574 w 7571568"/>
              <a:gd name="connsiteY3" fmla="*/ 250556 h 1518187"/>
              <a:gd name="connsiteX4" fmla="*/ 5809927 w 7571568"/>
              <a:gd name="connsiteY4" fmla="*/ 18081 h 1518187"/>
              <a:gd name="connsiteX5" fmla="*/ 7328761 w 7571568"/>
              <a:gd name="connsiteY5" fmla="*/ 142067 h 1518187"/>
              <a:gd name="connsiteX6" fmla="*/ 7266768 w 7571568"/>
              <a:gd name="connsiteY6" fmla="*/ 622515 h 1518187"/>
              <a:gd name="connsiteX7" fmla="*/ 5716937 w 7571568"/>
              <a:gd name="connsiteY7" fmla="*/ 762000 h 1518187"/>
              <a:gd name="connsiteX8" fmla="*/ 3903635 w 7571568"/>
              <a:gd name="connsiteY8" fmla="*/ 1056467 h 1518187"/>
              <a:gd name="connsiteX9" fmla="*/ 2078710 w 7571568"/>
              <a:gd name="connsiteY9" fmla="*/ 1463298 h 1518187"/>
              <a:gd name="connsiteX10" fmla="*/ 277032 w 7571568"/>
              <a:gd name="connsiteY10" fmla="*/ 1288942 h 1518187"/>
              <a:gd name="connsiteX11" fmla="*/ 416517 w 7571568"/>
              <a:gd name="connsiteY11" fmla="*/ 700006 h 1518187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716937 w 7571568"/>
              <a:gd name="connsiteY7" fmla="*/ 762000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71568"/>
              <a:gd name="connsiteY0" fmla="*/ 700006 h 1502044"/>
              <a:gd name="connsiteX1" fmla="*/ 2632774 w 7571568"/>
              <a:gd name="connsiteY1" fmla="*/ 731003 h 1502044"/>
              <a:gd name="connsiteX2" fmla="*/ 3810646 w 7571568"/>
              <a:gd name="connsiteY2" fmla="*/ 591518 h 1502044"/>
              <a:gd name="connsiteX3" fmla="*/ 4461574 w 7571568"/>
              <a:gd name="connsiteY3" fmla="*/ 250556 h 1502044"/>
              <a:gd name="connsiteX4" fmla="*/ 5809927 w 7571568"/>
              <a:gd name="connsiteY4" fmla="*/ 18081 h 1502044"/>
              <a:gd name="connsiteX5" fmla="*/ 7328761 w 7571568"/>
              <a:gd name="connsiteY5" fmla="*/ 142067 h 1502044"/>
              <a:gd name="connsiteX6" fmla="*/ 7266768 w 7571568"/>
              <a:gd name="connsiteY6" fmla="*/ 622515 h 1502044"/>
              <a:gd name="connsiteX7" fmla="*/ 5888709 w 7571568"/>
              <a:gd name="connsiteY7" fmla="*/ 625098 h 1502044"/>
              <a:gd name="connsiteX8" fmla="*/ 3903635 w 7571568"/>
              <a:gd name="connsiteY8" fmla="*/ 1056467 h 1502044"/>
              <a:gd name="connsiteX9" fmla="*/ 2078710 w 7571568"/>
              <a:gd name="connsiteY9" fmla="*/ 1463298 h 1502044"/>
              <a:gd name="connsiteX10" fmla="*/ 277032 w 7571568"/>
              <a:gd name="connsiteY10" fmla="*/ 1288942 h 1502044"/>
              <a:gd name="connsiteX11" fmla="*/ 416517 w 7571568"/>
              <a:gd name="connsiteY11" fmla="*/ 700006 h 1502044"/>
              <a:gd name="connsiteX0" fmla="*/ 416517 w 7558438"/>
              <a:gd name="connsiteY0" fmla="*/ 633708 h 1435746"/>
              <a:gd name="connsiteX1" fmla="*/ 2632774 w 7558438"/>
              <a:gd name="connsiteY1" fmla="*/ 664705 h 1435746"/>
              <a:gd name="connsiteX2" fmla="*/ 3810646 w 7558438"/>
              <a:gd name="connsiteY2" fmla="*/ 525220 h 1435746"/>
              <a:gd name="connsiteX3" fmla="*/ 4461574 w 7558438"/>
              <a:gd name="connsiteY3" fmla="*/ 184258 h 1435746"/>
              <a:gd name="connsiteX4" fmla="*/ 5888709 w 7558438"/>
              <a:gd name="connsiteY4" fmla="*/ 101600 h 1435746"/>
              <a:gd name="connsiteX5" fmla="*/ 7328761 w 7558438"/>
              <a:gd name="connsiteY5" fmla="*/ 75769 h 1435746"/>
              <a:gd name="connsiteX6" fmla="*/ 7266768 w 7558438"/>
              <a:gd name="connsiteY6" fmla="*/ 556217 h 1435746"/>
              <a:gd name="connsiteX7" fmla="*/ 5888709 w 7558438"/>
              <a:gd name="connsiteY7" fmla="*/ 558800 h 1435746"/>
              <a:gd name="connsiteX8" fmla="*/ 3903635 w 7558438"/>
              <a:gd name="connsiteY8" fmla="*/ 990169 h 1435746"/>
              <a:gd name="connsiteX9" fmla="*/ 2078710 w 7558438"/>
              <a:gd name="connsiteY9" fmla="*/ 1397000 h 1435746"/>
              <a:gd name="connsiteX10" fmla="*/ 277032 w 7558438"/>
              <a:gd name="connsiteY10" fmla="*/ 1222644 h 1435746"/>
              <a:gd name="connsiteX11" fmla="*/ 416517 w 7558438"/>
              <a:gd name="connsiteY11" fmla="*/ 633708 h 1435746"/>
              <a:gd name="connsiteX0" fmla="*/ 416517 w 7558438"/>
              <a:gd name="connsiteY0" fmla="*/ 633708 h 1435746"/>
              <a:gd name="connsiteX1" fmla="*/ 2632774 w 7558438"/>
              <a:gd name="connsiteY1" fmla="*/ 664705 h 1435746"/>
              <a:gd name="connsiteX2" fmla="*/ 3810646 w 7558438"/>
              <a:gd name="connsiteY2" fmla="*/ 525220 h 1435746"/>
              <a:gd name="connsiteX3" fmla="*/ 4593309 w 7558438"/>
              <a:gd name="connsiteY3" fmla="*/ 101600 h 1435746"/>
              <a:gd name="connsiteX4" fmla="*/ 5888709 w 7558438"/>
              <a:gd name="connsiteY4" fmla="*/ 101600 h 1435746"/>
              <a:gd name="connsiteX5" fmla="*/ 7328761 w 7558438"/>
              <a:gd name="connsiteY5" fmla="*/ 75769 h 1435746"/>
              <a:gd name="connsiteX6" fmla="*/ 7266768 w 7558438"/>
              <a:gd name="connsiteY6" fmla="*/ 556217 h 1435746"/>
              <a:gd name="connsiteX7" fmla="*/ 5888709 w 7558438"/>
              <a:gd name="connsiteY7" fmla="*/ 558800 h 1435746"/>
              <a:gd name="connsiteX8" fmla="*/ 3903635 w 7558438"/>
              <a:gd name="connsiteY8" fmla="*/ 990169 h 1435746"/>
              <a:gd name="connsiteX9" fmla="*/ 2078710 w 7558438"/>
              <a:gd name="connsiteY9" fmla="*/ 1397000 h 1435746"/>
              <a:gd name="connsiteX10" fmla="*/ 277032 w 7558438"/>
              <a:gd name="connsiteY10" fmla="*/ 1222644 h 1435746"/>
              <a:gd name="connsiteX11" fmla="*/ 416517 w 7558438"/>
              <a:gd name="connsiteY11" fmla="*/ 633708 h 1435746"/>
              <a:gd name="connsiteX0" fmla="*/ 416517 w 7533037"/>
              <a:gd name="connsiteY0" fmla="*/ 688813 h 1490851"/>
              <a:gd name="connsiteX1" fmla="*/ 2632774 w 7533037"/>
              <a:gd name="connsiteY1" fmla="*/ 719810 h 1490851"/>
              <a:gd name="connsiteX2" fmla="*/ 3810646 w 7533037"/>
              <a:gd name="connsiteY2" fmla="*/ 580325 h 1490851"/>
              <a:gd name="connsiteX3" fmla="*/ 4593309 w 7533037"/>
              <a:gd name="connsiteY3" fmla="*/ 156705 h 1490851"/>
              <a:gd name="connsiteX4" fmla="*/ 6041109 w 7533037"/>
              <a:gd name="connsiteY4" fmla="*/ 4305 h 1490851"/>
              <a:gd name="connsiteX5" fmla="*/ 7328761 w 7533037"/>
              <a:gd name="connsiteY5" fmla="*/ 130874 h 1490851"/>
              <a:gd name="connsiteX6" fmla="*/ 7266768 w 7533037"/>
              <a:gd name="connsiteY6" fmla="*/ 611322 h 1490851"/>
              <a:gd name="connsiteX7" fmla="*/ 5888709 w 7533037"/>
              <a:gd name="connsiteY7" fmla="*/ 613905 h 1490851"/>
              <a:gd name="connsiteX8" fmla="*/ 3903635 w 7533037"/>
              <a:gd name="connsiteY8" fmla="*/ 1045274 h 1490851"/>
              <a:gd name="connsiteX9" fmla="*/ 2078710 w 7533037"/>
              <a:gd name="connsiteY9" fmla="*/ 1452105 h 1490851"/>
              <a:gd name="connsiteX10" fmla="*/ 277032 w 7533037"/>
              <a:gd name="connsiteY10" fmla="*/ 1277749 h 1490851"/>
              <a:gd name="connsiteX11" fmla="*/ 416517 w 7533037"/>
              <a:gd name="connsiteY11" fmla="*/ 688813 h 1490851"/>
              <a:gd name="connsiteX0" fmla="*/ 403817 w 7520337"/>
              <a:gd name="connsiteY0" fmla="*/ 688813 h 1426919"/>
              <a:gd name="connsiteX1" fmla="*/ 2620074 w 7520337"/>
              <a:gd name="connsiteY1" fmla="*/ 719810 h 1426919"/>
              <a:gd name="connsiteX2" fmla="*/ 3797946 w 7520337"/>
              <a:gd name="connsiteY2" fmla="*/ 580325 h 1426919"/>
              <a:gd name="connsiteX3" fmla="*/ 4580609 w 7520337"/>
              <a:gd name="connsiteY3" fmla="*/ 156705 h 1426919"/>
              <a:gd name="connsiteX4" fmla="*/ 6028409 w 7520337"/>
              <a:gd name="connsiteY4" fmla="*/ 4305 h 1426919"/>
              <a:gd name="connsiteX5" fmla="*/ 7316061 w 7520337"/>
              <a:gd name="connsiteY5" fmla="*/ 130874 h 1426919"/>
              <a:gd name="connsiteX6" fmla="*/ 7254068 w 7520337"/>
              <a:gd name="connsiteY6" fmla="*/ 611322 h 1426919"/>
              <a:gd name="connsiteX7" fmla="*/ 5876009 w 7520337"/>
              <a:gd name="connsiteY7" fmla="*/ 613905 h 1426919"/>
              <a:gd name="connsiteX8" fmla="*/ 3890935 w 7520337"/>
              <a:gd name="connsiteY8" fmla="*/ 1045274 h 1426919"/>
              <a:gd name="connsiteX9" fmla="*/ 1989810 w 7520337"/>
              <a:gd name="connsiteY9" fmla="*/ 1299706 h 1426919"/>
              <a:gd name="connsiteX10" fmla="*/ 264332 w 7520337"/>
              <a:gd name="connsiteY10" fmla="*/ 1277749 h 1426919"/>
              <a:gd name="connsiteX11" fmla="*/ 403817 w 7520337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825068 w 7547459"/>
              <a:gd name="connsiteY2" fmla="*/ 580325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430939 w 7547459"/>
              <a:gd name="connsiteY0" fmla="*/ 688813 h 1426919"/>
              <a:gd name="connsiteX1" fmla="*/ 2647196 w 7547459"/>
              <a:gd name="connsiteY1" fmla="*/ 719810 h 1426919"/>
              <a:gd name="connsiteX2" fmla="*/ 3464732 w 7547459"/>
              <a:gd name="connsiteY2" fmla="*/ 613906 h 1426919"/>
              <a:gd name="connsiteX3" fmla="*/ 4607731 w 7547459"/>
              <a:gd name="connsiteY3" fmla="*/ 156705 h 1426919"/>
              <a:gd name="connsiteX4" fmla="*/ 6055531 w 7547459"/>
              <a:gd name="connsiteY4" fmla="*/ 4305 h 1426919"/>
              <a:gd name="connsiteX5" fmla="*/ 7343183 w 7547459"/>
              <a:gd name="connsiteY5" fmla="*/ 130874 h 1426919"/>
              <a:gd name="connsiteX6" fmla="*/ 7281190 w 7547459"/>
              <a:gd name="connsiteY6" fmla="*/ 611322 h 1426919"/>
              <a:gd name="connsiteX7" fmla="*/ 5903131 w 7547459"/>
              <a:gd name="connsiteY7" fmla="*/ 613905 h 1426919"/>
              <a:gd name="connsiteX8" fmla="*/ 3918057 w 7547459"/>
              <a:gd name="connsiteY8" fmla="*/ 1045274 h 1426919"/>
              <a:gd name="connsiteX9" fmla="*/ 2016932 w 7547459"/>
              <a:gd name="connsiteY9" fmla="*/ 1299706 h 1426919"/>
              <a:gd name="connsiteX10" fmla="*/ 264332 w 7547459"/>
              <a:gd name="connsiteY10" fmla="*/ 1071106 h 1426919"/>
              <a:gd name="connsiteX11" fmla="*/ 430939 w 7547459"/>
              <a:gd name="connsiteY11" fmla="*/ 688813 h 1426919"/>
              <a:gd name="connsiteX0" fmla="*/ 346344 w 7462864"/>
              <a:gd name="connsiteY0" fmla="*/ 688813 h 1426919"/>
              <a:gd name="connsiteX1" fmla="*/ 2562601 w 7462864"/>
              <a:gd name="connsiteY1" fmla="*/ 719810 h 1426919"/>
              <a:gd name="connsiteX2" fmla="*/ 3380137 w 7462864"/>
              <a:gd name="connsiteY2" fmla="*/ 613906 h 1426919"/>
              <a:gd name="connsiteX3" fmla="*/ 4523136 w 7462864"/>
              <a:gd name="connsiteY3" fmla="*/ 156705 h 1426919"/>
              <a:gd name="connsiteX4" fmla="*/ 5970936 w 7462864"/>
              <a:gd name="connsiteY4" fmla="*/ 4305 h 1426919"/>
              <a:gd name="connsiteX5" fmla="*/ 7258588 w 7462864"/>
              <a:gd name="connsiteY5" fmla="*/ 130874 h 1426919"/>
              <a:gd name="connsiteX6" fmla="*/ 7196595 w 7462864"/>
              <a:gd name="connsiteY6" fmla="*/ 611322 h 1426919"/>
              <a:gd name="connsiteX7" fmla="*/ 5818536 w 7462864"/>
              <a:gd name="connsiteY7" fmla="*/ 613905 h 1426919"/>
              <a:gd name="connsiteX8" fmla="*/ 3833462 w 7462864"/>
              <a:gd name="connsiteY8" fmla="*/ 1045274 h 1426919"/>
              <a:gd name="connsiteX9" fmla="*/ 1932337 w 7462864"/>
              <a:gd name="connsiteY9" fmla="*/ 1299706 h 1426919"/>
              <a:gd name="connsiteX10" fmla="*/ 484537 w 7462864"/>
              <a:gd name="connsiteY10" fmla="*/ 1223506 h 1426919"/>
              <a:gd name="connsiteX11" fmla="*/ 346344 w 7462864"/>
              <a:gd name="connsiteY11" fmla="*/ 688813 h 1426919"/>
              <a:gd name="connsiteX0" fmla="*/ 346344 w 7248472"/>
              <a:gd name="connsiteY0" fmla="*/ 7663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5 w 7248472"/>
              <a:gd name="connsiteY10" fmla="*/ 1223506 h 1426919"/>
              <a:gd name="connsiteX11" fmla="*/ 346344 w 7248472"/>
              <a:gd name="connsiteY11" fmla="*/ 766306 h 1426919"/>
              <a:gd name="connsiteX0" fmla="*/ 346344 w 7248472"/>
              <a:gd name="connsiteY0" fmla="*/ 6901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5 w 7248472"/>
              <a:gd name="connsiteY10" fmla="*/ 1223506 h 1426919"/>
              <a:gd name="connsiteX11" fmla="*/ 346344 w 7248472"/>
              <a:gd name="connsiteY11" fmla="*/ 690106 h 1426919"/>
              <a:gd name="connsiteX0" fmla="*/ 333644 w 7235772"/>
              <a:gd name="connsiteY0" fmla="*/ 690106 h 1426919"/>
              <a:gd name="connsiteX1" fmla="*/ 2335509 w 7235772"/>
              <a:gd name="connsiteY1" fmla="*/ 719810 h 1426919"/>
              <a:gd name="connsiteX2" fmla="*/ 3153045 w 7235772"/>
              <a:gd name="connsiteY2" fmla="*/ 613906 h 1426919"/>
              <a:gd name="connsiteX3" fmla="*/ 4296044 w 7235772"/>
              <a:gd name="connsiteY3" fmla="*/ 156705 h 1426919"/>
              <a:gd name="connsiteX4" fmla="*/ 5743844 w 7235772"/>
              <a:gd name="connsiteY4" fmla="*/ 4305 h 1426919"/>
              <a:gd name="connsiteX5" fmla="*/ 7031496 w 7235772"/>
              <a:gd name="connsiteY5" fmla="*/ 130874 h 1426919"/>
              <a:gd name="connsiteX6" fmla="*/ 6969503 w 7235772"/>
              <a:gd name="connsiteY6" fmla="*/ 611322 h 1426919"/>
              <a:gd name="connsiteX7" fmla="*/ 5591444 w 7235772"/>
              <a:gd name="connsiteY7" fmla="*/ 613905 h 1426919"/>
              <a:gd name="connsiteX8" fmla="*/ 3606370 w 7235772"/>
              <a:gd name="connsiteY8" fmla="*/ 1045274 h 1426919"/>
              <a:gd name="connsiteX9" fmla="*/ 1705245 w 7235772"/>
              <a:gd name="connsiteY9" fmla="*/ 1299706 h 1426919"/>
              <a:gd name="connsiteX10" fmla="*/ 333644 w 7235772"/>
              <a:gd name="connsiteY10" fmla="*/ 1147306 h 1426919"/>
              <a:gd name="connsiteX11" fmla="*/ 333644 w 7235772"/>
              <a:gd name="connsiteY11" fmla="*/ 690106 h 1426919"/>
              <a:gd name="connsiteX0" fmla="*/ 346344 w 7248472"/>
              <a:gd name="connsiteY0" fmla="*/ 690106 h 1426919"/>
              <a:gd name="connsiteX1" fmla="*/ 2348209 w 7248472"/>
              <a:gd name="connsiteY1" fmla="*/ 719810 h 1426919"/>
              <a:gd name="connsiteX2" fmla="*/ 3165745 w 7248472"/>
              <a:gd name="connsiteY2" fmla="*/ 613906 h 1426919"/>
              <a:gd name="connsiteX3" fmla="*/ 4308744 w 7248472"/>
              <a:gd name="connsiteY3" fmla="*/ 156705 h 1426919"/>
              <a:gd name="connsiteX4" fmla="*/ 5756544 w 7248472"/>
              <a:gd name="connsiteY4" fmla="*/ 4305 h 1426919"/>
              <a:gd name="connsiteX5" fmla="*/ 7044196 w 7248472"/>
              <a:gd name="connsiteY5" fmla="*/ 130874 h 1426919"/>
              <a:gd name="connsiteX6" fmla="*/ 6982203 w 7248472"/>
              <a:gd name="connsiteY6" fmla="*/ 611322 h 1426919"/>
              <a:gd name="connsiteX7" fmla="*/ 5604144 w 7248472"/>
              <a:gd name="connsiteY7" fmla="*/ 613905 h 1426919"/>
              <a:gd name="connsiteX8" fmla="*/ 3619070 w 7248472"/>
              <a:gd name="connsiteY8" fmla="*/ 1045274 h 1426919"/>
              <a:gd name="connsiteX9" fmla="*/ 1717945 w 7248472"/>
              <a:gd name="connsiteY9" fmla="*/ 1299706 h 1426919"/>
              <a:gd name="connsiteX10" fmla="*/ 270144 w 7248472"/>
              <a:gd name="connsiteY10" fmla="*/ 1147306 h 1426919"/>
              <a:gd name="connsiteX11" fmla="*/ 346344 w 7248472"/>
              <a:gd name="connsiteY11" fmla="*/ 690106 h 142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48472" h="1426919">
                <a:moveTo>
                  <a:pt x="346344" y="690106"/>
                </a:moveTo>
                <a:cubicBezTo>
                  <a:pt x="692688" y="618857"/>
                  <a:pt x="1878309" y="732510"/>
                  <a:pt x="2348209" y="719810"/>
                </a:cubicBezTo>
                <a:cubicBezTo>
                  <a:pt x="2818109" y="707110"/>
                  <a:pt x="2876443" y="804621"/>
                  <a:pt x="3165745" y="613906"/>
                </a:cubicBezTo>
                <a:cubicBezTo>
                  <a:pt x="3455047" y="423191"/>
                  <a:pt x="3876944" y="258305"/>
                  <a:pt x="4308744" y="156705"/>
                </a:cubicBezTo>
                <a:cubicBezTo>
                  <a:pt x="4740544" y="55105"/>
                  <a:pt x="5300635" y="8610"/>
                  <a:pt x="5756544" y="4305"/>
                </a:cubicBezTo>
                <a:cubicBezTo>
                  <a:pt x="6212453" y="0"/>
                  <a:pt x="6839920" y="29705"/>
                  <a:pt x="7044196" y="130874"/>
                </a:cubicBezTo>
                <a:cubicBezTo>
                  <a:pt x="7248472" y="232043"/>
                  <a:pt x="7222212" y="530817"/>
                  <a:pt x="6982203" y="611322"/>
                </a:cubicBezTo>
                <a:cubicBezTo>
                  <a:pt x="6742194" y="691827"/>
                  <a:pt x="6127212" y="646194"/>
                  <a:pt x="5604144" y="613905"/>
                </a:cubicBezTo>
                <a:cubicBezTo>
                  <a:pt x="5078493" y="622945"/>
                  <a:pt x="4211714" y="441741"/>
                  <a:pt x="3619070" y="1045274"/>
                </a:cubicBezTo>
                <a:cubicBezTo>
                  <a:pt x="3085025" y="1426919"/>
                  <a:pt x="2276099" y="1282701"/>
                  <a:pt x="1717945" y="1299706"/>
                </a:cubicBezTo>
                <a:cubicBezTo>
                  <a:pt x="1159791" y="1316711"/>
                  <a:pt x="498744" y="1248906"/>
                  <a:pt x="270144" y="1147306"/>
                </a:cubicBezTo>
                <a:cubicBezTo>
                  <a:pt x="41544" y="1045706"/>
                  <a:pt x="0" y="761355"/>
                  <a:pt x="346344" y="69010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537961" y="1688068"/>
            <a:ext cx="76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Fringe</a:t>
            </a:r>
            <a:endParaRPr lang="en-US" i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/>
              <a:t>Solving problems by searching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143000"/>
            <a:ext cx="6400800" cy="1752600"/>
          </a:xfrm>
        </p:spPr>
        <p:txBody>
          <a:bodyPr/>
          <a:lstStyle/>
          <a:p>
            <a:r>
              <a:rPr lang="en-US" dirty="0"/>
              <a:t>Chapter 3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752600"/>
            <a:ext cx="5029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b="1" dirty="0"/>
              <a:t>search strategy </a:t>
            </a:r>
            <a:r>
              <a:rPr lang="en-US" sz="2400" dirty="0"/>
              <a:t>is defined by picking the order of node expansion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Strategies are evaluated along the following dimensions: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Completeness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does it always find a solution if one exists?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Optimality: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does it always find a least-cost solution?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Time </a:t>
            </a:r>
            <a:r>
              <a:rPr lang="en-US" sz="2000" b="1" dirty="0">
                <a:solidFill>
                  <a:srgbClr val="FF0000"/>
                </a:solidFill>
              </a:rPr>
              <a:t>complexity:</a:t>
            </a:r>
            <a:r>
              <a:rPr lang="en-US" sz="2000" b="1" dirty="0"/>
              <a:t> </a:t>
            </a:r>
            <a:r>
              <a:rPr lang="en-US" sz="2000" dirty="0"/>
              <a:t>number of nodes generated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Space </a:t>
            </a:r>
            <a:r>
              <a:rPr lang="en-US" sz="2000" b="1" dirty="0">
                <a:solidFill>
                  <a:srgbClr val="FF0000"/>
                </a:solidFill>
              </a:rPr>
              <a:t>complexity: </a:t>
            </a:r>
            <a:r>
              <a:rPr lang="en-US" sz="2000" dirty="0"/>
              <a:t>maximum number of nodes in memory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Time </a:t>
            </a:r>
            <a:r>
              <a:rPr lang="en-US" sz="2400" dirty="0"/>
              <a:t>and space complexity are measured in terms of 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b:</a:t>
            </a:r>
            <a:r>
              <a:rPr lang="en-US" sz="2000" dirty="0"/>
              <a:t> maximum branching factor of the search tree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d: </a:t>
            </a:r>
            <a:r>
              <a:rPr lang="en-US" sz="2000" dirty="0"/>
              <a:t>depth of the least-cost solution</a:t>
            </a:r>
          </a:p>
          <a:p>
            <a:pPr lvl="1">
              <a:lnSpc>
                <a:spcPct val="90000"/>
              </a:lnSpc>
            </a:pPr>
            <a:r>
              <a:rPr lang="en-US" sz="2000" i="1" dirty="0"/>
              <a:t>m</a:t>
            </a:r>
            <a:r>
              <a:rPr lang="en-US" sz="2000" dirty="0"/>
              <a:t>: maximum </a:t>
            </a:r>
            <a:r>
              <a:rPr lang="en-US" sz="2000" dirty="0" smtClean="0"/>
              <a:t>length of any path in the </a:t>
            </a:r>
            <a:r>
              <a:rPr lang="en-US" sz="2000" dirty="0"/>
              <a:t>state space (may </a:t>
            </a:r>
            <a:r>
              <a:rPr lang="en-US" sz="2000" dirty="0" smtClean="0"/>
              <a:t>be infinite)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Uninformed search strategies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Uninformed</a:t>
            </a:r>
            <a:r>
              <a:rPr lang="en-US" dirty="0"/>
              <a:t> search strategies use only the information available in the problem </a:t>
            </a:r>
            <a:r>
              <a:rPr lang="en-US" dirty="0" smtClean="0"/>
              <a:t>definition</a:t>
            </a:r>
          </a:p>
          <a:p>
            <a:endParaRPr lang="en-US" dirty="0"/>
          </a:p>
          <a:p>
            <a:r>
              <a:rPr lang="en-US" dirty="0"/>
              <a:t>Breadth-first </a:t>
            </a:r>
            <a:r>
              <a:rPr lang="en-US" dirty="0" smtClean="0"/>
              <a:t>search</a:t>
            </a:r>
            <a:endParaRPr lang="en-US" dirty="0"/>
          </a:p>
          <a:p>
            <a:r>
              <a:rPr lang="en-US" dirty="0"/>
              <a:t>Uniform-cost </a:t>
            </a:r>
            <a:r>
              <a:rPr lang="en-US" dirty="0" smtClean="0"/>
              <a:t>search</a:t>
            </a:r>
            <a:endParaRPr lang="en-US" dirty="0"/>
          </a:p>
          <a:p>
            <a:r>
              <a:rPr lang="en-US" dirty="0"/>
              <a:t>Depth-first </a:t>
            </a:r>
            <a:r>
              <a:rPr lang="en-US" dirty="0" smtClean="0"/>
              <a:t>search</a:t>
            </a:r>
            <a:endParaRPr lang="en-US" dirty="0"/>
          </a:p>
          <a:p>
            <a:r>
              <a:rPr lang="en-US" dirty="0" smtClean="0"/>
              <a:t>Iterative </a:t>
            </a:r>
            <a:r>
              <a:rPr lang="en-US" dirty="0"/>
              <a:t>deepening </a:t>
            </a:r>
            <a:r>
              <a:rPr lang="en-US" dirty="0" smtClean="0"/>
              <a:t>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dirty="0" smtClean="0"/>
              <a:t>We will consider the problem of designing </a:t>
            </a:r>
            <a:r>
              <a:rPr lang="en-US" sz="2800" b="1" dirty="0" smtClean="0">
                <a:solidFill>
                  <a:srgbClr val="FF0000"/>
                </a:solidFill>
              </a:rPr>
              <a:t>goal-based agents</a:t>
            </a:r>
            <a:r>
              <a:rPr lang="en-US" sz="2800" dirty="0" smtClean="0"/>
              <a:t> in </a:t>
            </a:r>
            <a:r>
              <a:rPr lang="en-US" sz="2800" b="1" dirty="0" smtClean="0">
                <a:solidFill>
                  <a:srgbClr val="FF0000"/>
                </a:solidFill>
              </a:rPr>
              <a:t>observable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deterministic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discrete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known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environments</a:t>
            </a:r>
          </a:p>
          <a:p>
            <a:r>
              <a:rPr lang="en-US" sz="2800" dirty="0" smtClean="0"/>
              <a:t>Example: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331" y="3624943"/>
            <a:ext cx="2960528" cy="300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3236805" y="3393871"/>
            <a:ext cx="164474" cy="2225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91949" y="3006929"/>
            <a:ext cx="889451" cy="269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state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5400000">
            <a:off x="6141288" y="6298408"/>
            <a:ext cx="166914" cy="219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49549" y="6207329"/>
            <a:ext cx="889451" cy="269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800" dirty="0" smtClean="0"/>
              <a:t>We will consider the problem of designing </a:t>
            </a:r>
            <a:r>
              <a:rPr lang="en-US" sz="2800" b="1" dirty="0" smtClean="0">
                <a:solidFill>
                  <a:srgbClr val="FF0000"/>
                </a:solidFill>
              </a:rPr>
              <a:t>goal-based agents</a:t>
            </a:r>
            <a:r>
              <a:rPr lang="en-US" sz="2800" dirty="0" smtClean="0"/>
              <a:t> in </a:t>
            </a:r>
            <a:r>
              <a:rPr lang="en-US" sz="2800" b="1" dirty="0" smtClean="0">
                <a:solidFill>
                  <a:srgbClr val="FF0000"/>
                </a:solidFill>
              </a:rPr>
              <a:t>observable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deterministic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discrete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</a:rPr>
              <a:t>known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environments 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solution is a fixed sequence of actions</a:t>
            </a:r>
          </a:p>
          <a:p>
            <a:pPr lvl="1"/>
            <a:r>
              <a:rPr lang="en-US" sz="2400" dirty="0" smtClean="0"/>
              <a:t>Search is the process of looking for the sequence of actions that reaches the goal</a:t>
            </a:r>
          </a:p>
          <a:p>
            <a:pPr lvl="1"/>
            <a:r>
              <a:rPr lang="en-US" sz="2400" dirty="0" smtClean="0"/>
              <a:t>Once the agent begins executing the search solution, it can ignore its percepts (</a:t>
            </a:r>
            <a:r>
              <a:rPr lang="en-US" sz="2400" b="1" dirty="0" smtClean="0"/>
              <a:t>open-loop system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problem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C0099"/>
                </a:solidFill>
              </a:rPr>
              <a:t>Initial state</a:t>
            </a:r>
          </a:p>
          <a:p>
            <a:r>
              <a:rPr lang="en-US" sz="2400" b="1" dirty="0" smtClean="0">
                <a:solidFill>
                  <a:srgbClr val="CC0099"/>
                </a:solidFill>
              </a:rPr>
              <a:t>Actions</a:t>
            </a:r>
          </a:p>
          <a:p>
            <a:r>
              <a:rPr lang="en-US" sz="2400" b="1" dirty="0" smtClean="0">
                <a:solidFill>
                  <a:srgbClr val="CC0099"/>
                </a:solidFill>
              </a:rPr>
              <a:t>Transition model</a:t>
            </a:r>
          </a:p>
          <a:p>
            <a:pPr lvl="1"/>
            <a:r>
              <a:rPr lang="en-US" sz="2000" dirty="0"/>
              <a:t>W</a:t>
            </a:r>
            <a:r>
              <a:rPr lang="en-US" sz="2000" dirty="0" smtClean="0"/>
              <a:t>hat is the result of </a:t>
            </a:r>
            <a:br>
              <a:rPr lang="en-US" sz="2000" dirty="0" smtClean="0"/>
            </a:br>
            <a:r>
              <a:rPr lang="en-US" sz="2000" dirty="0" smtClean="0"/>
              <a:t>performing a given action </a:t>
            </a:r>
            <a:br>
              <a:rPr lang="en-US" sz="2000" dirty="0" smtClean="0"/>
            </a:br>
            <a:r>
              <a:rPr lang="en-US" sz="2000" dirty="0" smtClean="0"/>
              <a:t>in a given state?</a:t>
            </a:r>
          </a:p>
          <a:p>
            <a:r>
              <a:rPr lang="en-US" sz="2400" b="1" dirty="0" smtClean="0">
                <a:solidFill>
                  <a:srgbClr val="CC0099"/>
                </a:solidFill>
              </a:rPr>
              <a:t>Goal state</a:t>
            </a:r>
          </a:p>
          <a:p>
            <a:r>
              <a:rPr lang="en-US" sz="2400" b="1" dirty="0" smtClean="0">
                <a:solidFill>
                  <a:srgbClr val="CC0099"/>
                </a:solidFill>
              </a:rPr>
              <a:t>Path cost</a:t>
            </a:r>
          </a:p>
          <a:p>
            <a:pPr lvl="1"/>
            <a:r>
              <a:rPr lang="en-US" sz="2000" dirty="0" smtClean="0"/>
              <a:t>Assume that it is a sum of </a:t>
            </a:r>
            <a:br>
              <a:rPr lang="en-US" sz="2000" dirty="0" smtClean="0"/>
            </a:br>
            <a:r>
              <a:rPr lang="en-US" sz="2000" dirty="0" smtClean="0"/>
              <a:t>nonnegative </a:t>
            </a:r>
            <a:r>
              <a:rPr lang="en-US" sz="2000" i="1" dirty="0" smtClean="0"/>
              <a:t>step costs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C0099"/>
                </a:solidFill>
              </a:rPr>
              <a:t>optimal solution </a:t>
            </a:r>
            <a:r>
              <a:rPr lang="en-US" sz="2400" dirty="0" smtClean="0"/>
              <a:t>is the sequence of actions that gives the lowest path cost for reaching the goal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>
            <a:off x="5040469" y="20574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790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Initial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state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5400000">
            <a:off x="7728533" y="47625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16297" y="4572000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Goal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state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7233" y="2438401"/>
            <a:ext cx="2667000" cy="270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Example: Romania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332037"/>
            <a:ext cx="44958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C0099"/>
                </a:solidFill>
              </a:rPr>
              <a:t>Initial state</a:t>
            </a:r>
          </a:p>
          <a:p>
            <a:pPr lvl="1"/>
            <a:r>
              <a:rPr lang="en-US" sz="2000" dirty="0" smtClean="0"/>
              <a:t>Arad</a:t>
            </a:r>
          </a:p>
          <a:p>
            <a:r>
              <a:rPr lang="en-US" sz="2400" b="1" dirty="0" smtClean="0">
                <a:solidFill>
                  <a:srgbClr val="CC0099"/>
                </a:solidFill>
              </a:rPr>
              <a:t>Actions</a:t>
            </a:r>
          </a:p>
          <a:p>
            <a:pPr lvl="1"/>
            <a:r>
              <a:rPr lang="en-US" sz="2000" dirty="0"/>
              <a:t>G</a:t>
            </a:r>
            <a:r>
              <a:rPr lang="en-US" sz="2000" dirty="0" smtClean="0"/>
              <a:t>o from one city to another</a:t>
            </a:r>
          </a:p>
          <a:p>
            <a:r>
              <a:rPr lang="en-US" sz="2400" b="1" dirty="0" smtClean="0">
                <a:solidFill>
                  <a:srgbClr val="CC0099"/>
                </a:solidFill>
              </a:rPr>
              <a:t>Transition model</a:t>
            </a:r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f you go from city A to </a:t>
            </a:r>
            <a:br>
              <a:rPr lang="en-US" sz="2000" dirty="0" smtClean="0"/>
            </a:br>
            <a:r>
              <a:rPr lang="en-US" sz="2000" dirty="0" smtClean="0"/>
              <a:t>city B, you end up in city B</a:t>
            </a:r>
          </a:p>
          <a:p>
            <a:r>
              <a:rPr lang="en-US" sz="2400" b="1" dirty="0" smtClean="0">
                <a:solidFill>
                  <a:srgbClr val="CC0099"/>
                </a:solidFill>
              </a:rPr>
              <a:t>Goal state</a:t>
            </a:r>
          </a:p>
          <a:p>
            <a:pPr lvl="1"/>
            <a:r>
              <a:rPr lang="en-US" sz="2000" dirty="0" smtClean="0"/>
              <a:t>Bucharest</a:t>
            </a:r>
          </a:p>
          <a:p>
            <a:r>
              <a:rPr lang="en-US" sz="2400" b="1" dirty="0" smtClean="0">
                <a:solidFill>
                  <a:srgbClr val="CC0099"/>
                </a:solidFill>
              </a:rPr>
              <a:t>Path cost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um of edge costs</a:t>
            </a:r>
            <a:endParaRPr lang="en-US" sz="2000" dirty="0"/>
          </a:p>
        </p:txBody>
      </p:sp>
      <p:pic>
        <p:nvPicPr>
          <p:cNvPr id="7" name="Picture 4" descr="romania-distan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343400" y="3657600"/>
            <a:ext cx="4691595" cy="2819400"/>
          </a:xfrm>
          <a:prstGeom prst="rect">
            <a:avLst/>
          </a:prstGeom>
          <a:noFill/>
          <a:ln/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9600" y="1341437"/>
            <a:ext cx="8610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vacation in Romania; currently in Arad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Flight leaves tomorrow from Bucharest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32396" y="1447800"/>
            <a:ext cx="2330604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initial state, actions, and transition model define the </a:t>
            </a:r>
            <a:r>
              <a:rPr lang="en-US" b="1" dirty="0" smtClean="0">
                <a:solidFill>
                  <a:srgbClr val="CC0099"/>
                </a:solidFill>
              </a:rPr>
              <a:t>state space </a:t>
            </a:r>
            <a:r>
              <a:rPr lang="en-US" dirty="0" smtClean="0"/>
              <a:t>of the problem</a:t>
            </a:r>
          </a:p>
          <a:p>
            <a:pPr lvl="1"/>
            <a:r>
              <a:rPr lang="en-US" dirty="0" smtClean="0"/>
              <a:t>The set of all states reachable from initial state by any sequence of actions</a:t>
            </a:r>
          </a:p>
          <a:p>
            <a:pPr lvl="1"/>
            <a:r>
              <a:rPr lang="en-US" dirty="0" smtClean="0"/>
              <a:t>Can be represented as a </a:t>
            </a:r>
            <a:r>
              <a:rPr lang="en-US" b="1" dirty="0" smtClean="0">
                <a:solidFill>
                  <a:srgbClr val="CC0099"/>
                </a:solidFill>
              </a:rPr>
              <a:t>directed graph </a:t>
            </a:r>
            <a:r>
              <a:rPr lang="en-US" dirty="0" smtClean="0"/>
              <a:t>where the nodes are states and links between nodes are actions</a:t>
            </a:r>
          </a:p>
          <a:p>
            <a:r>
              <a:rPr lang="en-US" dirty="0" smtClean="0"/>
              <a:t>What is the state space for the Romania problem?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r>
              <a:rPr lang="en-US" dirty="0"/>
              <a:t>: </a:t>
            </a:r>
            <a:r>
              <a:rPr lang="en-US" dirty="0" smtClean="0"/>
              <a:t>Vacuum world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895600"/>
            <a:ext cx="7924800" cy="3611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C0099"/>
                </a:solidFill>
              </a:rPr>
              <a:t>States</a:t>
            </a:r>
          </a:p>
          <a:p>
            <a:pPr lvl="1"/>
            <a:r>
              <a:rPr lang="en-US" sz="2400" dirty="0" smtClean="0"/>
              <a:t>Agent location and dirt location</a:t>
            </a:r>
          </a:p>
          <a:p>
            <a:pPr lvl="1"/>
            <a:r>
              <a:rPr lang="en-US" sz="2400" dirty="0" smtClean="0"/>
              <a:t>How many possible states?</a:t>
            </a:r>
          </a:p>
          <a:p>
            <a:pPr lvl="1"/>
            <a:r>
              <a:rPr lang="en-US" sz="2400" dirty="0" smtClean="0"/>
              <a:t>What if there are </a:t>
            </a:r>
            <a:r>
              <a:rPr lang="en-US" sz="2400" i="1" dirty="0" smtClean="0"/>
              <a:t>n</a:t>
            </a:r>
            <a:r>
              <a:rPr lang="en-US" sz="2400" dirty="0" smtClean="0"/>
              <a:t> possible locations?</a:t>
            </a:r>
            <a:endParaRPr lang="en-US" sz="2400" dirty="0"/>
          </a:p>
          <a:p>
            <a:r>
              <a:rPr lang="en-US" sz="2400" b="1" dirty="0" smtClean="0">
                <a:solidFill>
                  <a:srgbClr val="CC0099"/>
                </a:solidFill>
              </a:rPr>
              <a:t>Actions</a:t>
            </a:r>
          </a:p>
          <a:p>
            <a:pPr lvl="1"/>
            <a:r>
              <a:rPr lang="en-US" sz="2400" dirty="0"/>
              <a:t>L</a:t>
            </a:r>
            <a:r>
              <a:rPr lang="en-US" sz="2400" dirty="0" smtClean="0"/>
              <a:t>eft, right, suck</a:t>
            </a:r>
          </a:p>
          <a:p>
            <a:r>
              <a:rPr lang="en-US" sz="2400" b="1" dirty="0" smtClean="0">
                <a:solidFill>
                  <a:srgbClr val="CC0099"/>
                </a:solidFill>
              </a:rPr>
              <a:t>Transition model</a:t>
            </a:r>
          </a:p>
          <a:p>
            <a:endParaRPr lang="en-US" sz="2400" dirty="0"/>
          </a:p>
        </p:txBody>
      </p:sp>
      <p:pic>
        <p:nvPicPr>
          <p:cNvPr id="6" name="Picture 4" descr="vacuum2-environm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990600"/>
            <a:ext cx="3276600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/>
              <a:t>Vacuum world state space graph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1752600"/>
            <a:ext cx="863724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4735</TotalTime>
  <Words>775</Words>
  <Application>Microsoft Office PowerPoint</Application>
  <PresentationFormat>On-screen Show (4:3)</PresentationFormat>
  <Paragraphs>172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Announcements</vt:lpstr>
      <vt:lpstr>Solving problems by searching</vt:lpstr>
      <vt:lpstr>Search</vt:lpstr>
      <vt:lpstr>Search</vt:lpstr>
      <vt:lpstr>Search problem components</vt:lpstr>
      <vt:lpstr>Example: Romania</vt:lpstr>
      <vt:lpstr>State space</vt:lpstr>
      <vt:lpstr>Example: Vacuum world</vt:lpstr>
      <vt:lpstr>Vacuum world state space graph</vt:lpstr>
      <vt:lpstr>Example: The 8-puzzle</vt:lpstr>
      <vt:lpstr>Example: Robot motion planning</vt:lpstr>
      <vt:lpstr>Other Real-World Examples</vt:lpstr>
      <vt:lpstr>Search</vt:lpstr>
      <vt:lpstr>Tree Search</vt:lpstr>
      <vt:lpstr>Search tree</vt:lpstr>
      <vt:lpstr>Tree Search Algorithm Outline</vt:lpstr>
      <vt:lpstr>Tree search example</vt:lpstr>
      <vt:lpstr>Tree search example</vt:lpstr>
      <vt:lpstr>Tree search example</vt:lpstr>
      <vt:lpstr>Search strategies</vt:lpstr>
      <vt:lpstr>Uninformed search strategies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Min-Yen Kan</dc:creator>
  <cp:lastModifiedBy>lazebnik</cp:lastModifiedBy>
  <cp:revision>169</cp:revision>
  <dcterms:created xsi:type="dcterms:W3CDTF">2003-12-17T02:58:58Z</dcterms:created>
  <dcterms:modified xsi:type="dcterms:W3CDTF">2010-09-02T21:00:35Z</dcterms:modified>
</cp:coreProperties>
</file>