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9" r:id="rId2"/>
    <p:sldId id="257" r:id="rId3"/>
    <p:sldId id="290" r:id="rId4"/>
    <p:sldId id="258" r:id="rId5"/>
    <p:sldId id="296" r:id="rId6"/>
    <p:sldId id="292" r:id="rId7"/>
    <p:sldId id="291" r:id="rId8"/>
    <p:sldId id="293" r:id="rId9"/>
    <p:sldId id="294" r:id="rId10"/>
    <p:sldId id="295" r:id="rId11"/>
    <p:sldId id="263"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833B176-85EE-6BFD-ECCC-6C960CA14F00}" name="Krajbich, Ian M." initials="KIM" userId="S::krajbich.1@osu.edu::26f3cd0d-3cf3-40d0-9323-2d039e99283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4"/>
    <p:restoredTop sz="94663"/>
  </p:normalViewPr>
  <p:slideViewPr>
    <p:cSldViewPr snapToGrid="0" snapToObjects="1">
      <p:cViewPr varScale="1">
        <p:scale>
          <a:sx n="114" d="100"/>
          <a:sy n="114" d="100"/>
        </p:scale>
        <p:origin x="19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FD9D5-99D7-A946-A2EB-A8352786130D}" type="datetimeFigureOut">
              <a:rPr lang="en-US" smtClean="0"/>
              <a:t>4/2/22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AF6C4-FC93-8740-9BCA-A126FF068EF1}" type="slidenum">
              <a:rPr lang="en-US" smtClean="0"/>
              <a:t>‹#›</a:t>
            </a:fld>
            <a:endParaRPr lang="en-US"/>
          </a:p>
        </p:txBody>
      </p:sp>
    </p:spTree>
    <p:extLst>
      <p:ext uri="{BB962C8B-B14F-4D97-AF65-F5344CB8AC3E}">
        <p14:creationId xmlns:p14="http://schemas.microsoft.com/office/powerpoint/2010/main" val="422682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04E20-9187-9D40-9F3C-7A4FD02662C3}" type="slidenum">
              <a:rPr lang="en-US" smtClean="0"/>
              <a:t>12</a:t>
            </a:fld>
            <a:endParaRPr lang="en-US"/>
          </a:p>
        </p:txBody>
      </p:sp>
    </p:spTree>
    <p:extLst>
      <p:ext uri="{BB962C8B-B14F-4D97-AF65-F5344CB8AC3E}">
        <p14:creationId xmlns:p14="http://schemas.microsoft.com/office/powerpoint/2010/main" val="3654033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555E7C-2FFA-E04E-8026-F4D067363227}" type="datetimeFigureOut">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67FC6-3206-B143-89EF-A802D6FA26F9}" type="slidenum">
              <a:rPr lang="en-US" smtClean="0"/>
              <a:t>‹#›</a:t>
            </a:fld>
            <a:endParaRPr lang="en-US"/>
          </a:p>
        </p:txBody>
      </p:sp>
    </p:spTree>
    <p:extLst>
      <p:ext uri="{BB962C8B-B14F-4D97-AF65-F5344CB8AC3E}">
        <p14:creationId xmlns:p14="http://schemas.microsoft.com/office/powerpoint/2010/main" val="365868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555E7C-2FFA-E04E-8026-F4D067363227}" type="datetimeFigureOut">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67FC6-3206-B143-89EF-A802D6FA26F9}" type="slidenum">
              <a:rPr lang="en-US" smtClean="0"/>
              <a:t>‹#›</a:t>
            </a:fld>
            <a:endParaRPr lang="en-US"/>
          </a:p>
        </p:txBody>
      </p:sp>
    </p:spTree>
    <p:extLst>
      <p:ext uri="{BB962C8B-B14F-4D97-AF65-F5344CB8AC3E}">
        <p14:creationId xmlns:p14="http://schemas.microsoft.com/office/powerpoint/2010/main" val="150213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555E7C-2FFA-E04E-8026-F4D067363227}" type="datetimeFigureOut">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67FC6-3206-B143-89EF-A802D6FA26F9}" type="slidenum">
              <a:rPr lang="en-US" smtClean="0"/>
              <a:t>‹#›</a:t>
            </a:fld>
            <a:endParaRPr lang="en-US"/>
          </a:p>
        </p:txBody>
      </p:sp>
    </p:spTree>
    <p:extLst>
      <p:ext uri="{BB962C8B-B14F-4D97-AF65-F5344CB8AC3E}">
        <p14:creationId xmlns:p14="http://schemas.microsoft.com/office/powerpoint/2010/main" val="3551295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555E7C-2FFA-E04E-8026-F4D067363227}" type="datetimeFigureOut">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67FC6-3206-B143-89EF-A802D6FA26F9}" type="slidenum">
              <a:rPr lang="en-US" smtClean="0"/>
              <a:t>‹#›</a:t>
            </a:fld>
            <a:endParaRPr lang="en-US"/>
          </a:p>
        </p:txBody>
      </p:sp>
    </p:spTree>
    <p:extLst>
      <p:ext uri="{BB962C8B-B14F-4D97-AF65-F5344CB8AC3E}">
        <p14:creationId xmlns:p14="http://schemas.microsoft.com/office/powerpoint/2010/main" val="83375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555E7C-2FFA-E04E-8026-F4D067363227}" type="datetimeFigureOut">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67FC6-3206-B143-89EF-A802D6FA26F9}" type="slidenum">
              <a:rPr lang="en-US" smtClean="0"/>
              <a:t>‹#›</a:t>
            </a:fld>
            <a:endParaRPr lang="en-US"/>
          </a:p>
        </p:txBody>
      </p:sp>
    </p:spTree>
    <p:extLst>
      <p:ext uri="{BB962C8B-B14F-4D97-AF65-F5344CB8AC3E}">
        <p14:creationId xmlns:p14="http://schemas.microsoft.com/office/powerpoint/2010/main" val="57148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555E7C-2FFA-E04E-8026-F4D067363227}" type="datetimeFigureOut">
              <a:rPr lang="en-US" smtClean="0"/>
              <a:t>4/2/22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67FC6-3206-B143-89EF-A802D6FA26F9}" type="slidenum">
              <a:rPr lang="en-US" smtClean="0"/>
              <a:t>‹#›</a:t>
            </a:fld>
            <a:endParaRPr lang="en-US"/>
          </a:p>
        </p:txBody>
      </p:sp>
    </p:spTree>
    <p:extLst>
      <p:ext uri="{BB962C8B-B14F-4D97-AF65-F5344CB8AC3E}">
        <p14:creationId xmlns:p14="http://schemas.microsoft.com/office/powerpoint/2010/main" val="127334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555E7C-2FFA-E04E-8026-F4D067363227}" type="datetimeFigureOut">
              <a:rPr lang="en-US" smtClean="0"/>
              <a:t>4/2/22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67FC6-3206-B143-89EF-A802D6FA26F9}" type="slidenum">
              <a:rPr lang="en-US" smtClean="0"/>
              <a:t>‹#›</a:t>
            </a:fld>
            <a:endParaRPr lang="en-US"/>
          </a:p>
        </p:txBody>
      </p:sp>
    </p:spTree>
    <p:extLst>
      <p:ext uri="{BB962C8B-B14F-4D97-AF65-F5344CB8AC3E}">
        <p14:creationId xmlns:p14="http://schemas.microsoft.com/office/powerpoint/2010/main" val="2512576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555E7C-2FFA-E04E-8026-F4D067363227}" type="datetimeFigureOut">
              <a:rPr lang="en-US" smtClean="0"/>
              <a:t>4/2/22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67FC6-3206-B143-89EF-A802D6FA26F9}" type="slidenum">
              <a:rPr lang="en-US" smtClean="0"/>
              <a:t>‹#›</a:t>
            </a:fld>
            <a:endParaRPr lang="en-US"/>
          </a:p>
        </p:txBody>
      </p:sp>
    </p:spTree>
    <p:extLst>
      <p:ext uri="{BB962C8B-B14F-4D97-AF65-F5344CB8AC3E}">
        <p14:creationId xmlns:p14="http://schemas.microsoft.com/office/powerpoint/2010/main" val="3084868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555E7C-2FFA-E04E-8026-F4D067363227}" type="datetimeFigureOut">
              <a:rPr lang="en-US" smtClean="0"/>
              <a:t>4/2/22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67FC6-3206-B143-89EF-A802D6FA26F9}" type="slidenum">
              <a:rPr lang="en-US" smtClean="0"/>
              <a:t>‹#›</a:t>
            </a:fld>
            <a:endParaRPr lang="en-US"/>
          </a:p>
        </p:txBody>
      </p:sp>
    </p:spTree>
    <p:extLst>
      <p:ext uri="{BB962C8B-B14F-4D97-AF65-F5344CB8AC3E}">
        <p14:creationId xmlns:p14="http://schemas.microsoft.com/office/powerpoint/2010/main" val="115312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555E7C-2FFA-E04E-8026-F4D067363227}" type="datetimeFigureOut">
              <a:rPr lang="en-US" smtClean="0"/>
              <a:t>4/2/22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67FC6-3206-B143-89EF-A802D6FA26F9}" type="slidenum">
              <a:rPr lang="en-US" smtClean="0"/>
              <a:t>‹#›</a:t>
            </a:fld>
            <a:endParaRPr lang="en-US"/>
          </a:p>
        </p:txBody>
      </p:sp>
    </p:spTree>
    <p:extLst>
      <p:ext uri="{BB962C8B-B14F-4D97-AF65-F5344CB8AC3E}">
        <p14:creationId xmlns:p14="http://schemas.microsoft.com/office/powerpoint/2010/main" val="202879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555E7C-2FFA-E04E-8026-F4D067363227}" type="datetimeFigureOut">
              <a:rPr lang="en-US" smtClean="0"/>
              <a:t>4/2/22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67FC6-3206-B143-89EF-A802D6FA26F9}" type="slidenum">
              <a:rPr lang="en-US" smtClean="0"/>
              <a:t>‹#›</a:t>
            </a:fld>
            <a:endParaRPr lang="en-US"/>
          </a:p>
        </p:txBody>
      </p:sp>
    </p:spTree>
    <p:extLst>
      <p:ext uri="{BB962C8B-B14F-4D97-AF65-F5344CB8AC3E}">
        <p14:creationId xmlns:p14="http://schemas.microsoft.com/office/powerpoint/2010/main" val="1411779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55E7C-2FFA-E04E-8026-F4D067363227}" type="datetimeFigureOut">
              <a:rPr lang="en-US" smtClean="0"/>
              <a:t>4/2/22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67FC6-3206-B143-89EF-A802D6FA26F9}" type="slidenum">
              <a:rPr lang="en-US" smtClean="0"/>
              <a:t>‹#›</a:t>
            </a:fld>
            <a:endParaRPr lang="en-US"/>
          </a:p>
        </p:txBody>
      </p:sp>
    </p:spTree>
    <p:extLst>
      <p:ext uri="{BB962C8B-B14F-4D97-AF65-F5344CB8AC3E}">
        <p14:creationId xmlns:p14="http://schemas.microsoft.com/office/powerpoint/2010/main" val="41699007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C2F7-335B-474F-AA6C-5FC01C5B3FDF}"/>
              </a:ext>
            </a:extLst>
          </p:cNvPr>
          <p:cNvSpPr>
            <a:spLocks noGrp="1"/>
          </p:cNvSpPr>
          <p:nvPr>
            <p:ph type="ctrTitle"/>
          </p:nvPr>
        </p:nvSpPr>
        <p:spPr/>
        <p:txBody>
          <a:bodyPr/>
          <a:lstStyle/>
          <a:p>
            <a:r>
              <a:rPr lang="en-US" dirty="0"/>
              <a:t>Decision-making study</a:t>
            </a:r>
          </a:p>
        </p:txBody>
      </p:sp>
      <p:sp>
        <p:nvSpPr>
          <p:cNvPr id="3" name="Subtitle 2">
            <a:extLst>
              <a:ext uri="{FF2B5EF4-FFF2-40B4-BE49-F238E27FC236}">
                <a16:creationId xmlns:a16="http://schemas.microsoft.com/office/drawing/2014/main" id="{53694074-9E96-1D4B-B0B1-542ACD3ECA1C}"/>
              </a:ext>
            </a:extLst>
          </p:cNvPr>
          <p:cNvSpPr>
            <a:spLocks noGrp="1"/>
          </p:cNvSpPr>
          <p:nvPr>
            <p:ph type="subTitle" idx="1"/>
          </p:nvPr>
        </p:nvSpPr>
        <p:spPr/>
        <p:txBody>
          <a:bodyPr/>
          <a:lstStyle/>
          <a:p>
            <a:r>
              <a:rPr lang="en-US" dirty="0"/>
              <a:t>Instructions</a:t>
            </a:r>
          </a:p>
        </p:txBody>
      </p:sp>
    </p:spTree>
    <p:extLst>
      <p:ext uri="{BB962C8B-B14F-4D97-AF65-F5344CB8AC3E}">
        <p14:creationId xmlns:p14="http://schemas.microsoft.com/office/powerpoint/2010/main" val="2666120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0D3A4F-7CB0-1D4E-82BD-DA68AA01E77A}"/>
              </a:ext>
            </a:extLst>
          </p:cNvPr>
          <p:cNvSpPr>
            <a:spLocks noGrp="1"/>
          </p:cNvSpPr>
          <p:nvPr>
            <p:ph type="title"/>
          </p:nvPr>
        </p:nvSpPr>
        <p:spPr/>
        <p:txBody>
          <a:bodyPr/>
          <a:lstStyle/>
          <a:p>
            <a:r>
              <a:rPr lang="en-US" dirty="0"/>
              <a:t>Instructions</a:t>
            </a:r>
          </a:p>
        </p:txBody>
      </p:sp>
      <p:sp>
        <p:nvSpPr>
          <p:cNvPr id="6" name="Text Placeholder 5">
            <a:extLst>
              <a:ext uri="{FF2B5EF4-FFF2-40B4-BE49-F238E27FC236}">
                <a16:creationId xmlns:a16="http://schemas.microsoft.com/office/drawing/2014/main" id="{EB142E02-162C-4C41-8E23-ECCDC9A2CFFC}"/>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One square is allocated to your decision. This square will be highlighted in blue. </a:t>
            </a:r>
          </a:p>
          <a:p>
            <a:pPr marL="742950" lvl="1" indent="-285750">
              <a:buFont typeface="Arial" panose="020B0604020202020204" pitchFamily="34" charset="0"/>
              <a:buChar char="•"/>
            </a:pPr>
            <a:r>
              <a:rPr lang="en-US" dirty="0"/>
              <a:t>In this example screen it is the MIDDLE LEFT square.</a:t>
            </a:r>
          </a:p>
          <a:p>
            <a:pPr marL="285750" indent="-285750">
              <a:buFont typeface="Arial" panose="020B0604020202020204" pitchFamily="34" charset="0"/>
              <a:buChar char="•"/>
            </a:pPr>
            <a:r>
              <a:rPr lang="en-US" dirty="0"/>
              <a:t>Once you have decided how many tokens  to give to the other participant, CLICK on the slider bar to make your selection.</a:t>
            </a:r>
          </a:p>
          <a:p>
            <a:pPr marL="285750" indent="-285750">
              <a:buFont typeface="Arial" panose="020B0604020202020204" pitchFamily="34" charset="0"/>
              <a:buChar char="•"/>
            </a:pPr>
            <a:r>
              <a:rPr lang="en-US" dirty="0"/>
              <a:t>Note: You will be told the exchange rate before each round. </a:t>
            </a:r>
          </a:p>
          <a:p>
            <a:pPr marL="285750" indent="-285750">
              <a:buFont typeface="Arial" panose="020B0604020202020204" pitchFamily="34" charset="0"/>
              <a:buChar char="•"/>
            </a:pPr>
            <a:endParaRPr lang="en-US" dirty="0"/>
          </a:p>
        </p:txBody>
      </p:sp>
      <p:pic>
        <p:nvPicPr>
          <p:cNvPr id="12" name="Content Placeholder 8">
            <a:extLst>
              <a:ext uri="{FF2B5EF4-FFF2-40B4-BE49-F238E27FC236}">
                <a16:creationId xmlns:a16="http://schemas.microsoft.com/office/drawing/2014/main" id="{A1C6251A-6623-A249-81E9-2823C049E586}"/>
              </a:ext>
            </a:extLst>
          </p:cNvPr>
          <p:cNvPicPr>
            <a:picLocks noChangeAspect="1"/>
          </p:cNvPicPr>
          <p:nvPr/>
        </p:nvPicPr>
        <p:blipFill rotWithShape="1">
          <a:blip r:embed="rId2"/>
          <a:srcRect l="34255" t="4472" r="45032" b="91107"/>
          <a:stretch/>
        </p:blipFill>
        <p:spPr>
          <a:xfrm>
            <a:off x="5465135" y="4488714"/>
            <a:ext cx="1899684" cy="253409"/>
          </a:xfrm>
          <a:prstGeom prst="rect">
            <a:avLst/>
          </a:prstGeom>
        </p:spPr>
      </p:pic>
      <p:pic>
        <p:nvPicPr>
          <p:cNvPr id="8" name="Content Placeholder 7">
            <a:extLst>
              <a:ext uri="{FF2B5EF4-FFF2-40B4-BE49-F238E27FC236}">
                <a16:creationId xmlns:a16="http://schemas.microsoft.com/office/drawing/2014/main" id="{80874AB1-24EF-DA4F-B75F-7498FE39D65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2960" b="4035"/>
          <a:stretch/>
        </p:blipFill>
        <p:spPr>
          <a:xfrm>
            <a:off x="5183188" y="1510305"/>
            <a:ext cx="6172200" cy="3827864"/>
          </a:xfrm>
          <a:prstGeom prst="rect">
            <a:avLst/>
          </a:prstGeom>
          <a:ln w="12700">
            <a:solidFill>
              <a:schemeClr val="tx1"/>
            </a:solidFill>
          </a:ln>
        </p:spPr>
      </p:pic>
    </p:spTree>
    <p:extLst>
      <p:ext uri="{BB962C8B-B14F-4D97-AF65-F5344CB8AC3E}">
        <p14:creationId xmlns:p14="http://schemas.microsoft.com/office/powerpoint/2010/main" val="281568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803758-EF15-7F4D-AAE2-88A8E8AABB86}"/>
              </a:ext>
            </a:extLst>
          </p:cNvPr>
          <p:cNvSpPr>
            <a:spLocks noGrp="1"/>
          </p:cNvSpPr>
          <p:nvPr>
            <p:ph type="title"/>
          </p:nvPr>
        </p:nvSpPr>
        <p:spPr/>
        <p:txBody>
          <a:bodyPr/>
          <a:lstStyle/>
          <a:p>
            <a:pPr algn="ctr"/>
            <a:r>
              <a:rPr lang="en-US" dirty="0"/>
              <a:t>Instruction summary</a:t>
            </a:r>
          </a:p>
        </p:txBody>
      </p:sp>
      <p:sp>
        <p:nvSpPr>
          <p:cNvPr id="9" name="Content Placeholder 8">
            <a:extLst>
              <a:ext uri="{FF2B5EF4-FFF2-40B4-BE49-F238E27FC236}">
                <a16:creationId xmlns:a16="http://schemas.microsoft.com/office/drawing/2014/main" id="{CFACD4DD-26AC-6D4E-A651-890B3C4DA3EE}"/>
              </a:ext>
            </a:extLst>
          </p:cNvPr>
          <p:cNvSpPr>
            <a:spLocks noGrp="1"/>
          </p:cNvSpPr>
          <p:nvPr>
            <p:ph idx="1"/>
          </p:nvPr>
        </p:nvSpPr>
        <p:spPr>
          <a:xfrm>
            <a:off x="838200" y="1825625"/>
            <a:ext cx="10515600" cy="4078218"/>
          </a:xfrm>
        </p:spPr>
        <p:txBody>
          <a:bodyPr>
            <a:normAutofit lnSpcReduction="10000"/>
          </a:bodyPr>
          <a:lstStyle/>
          <a:p>
            <a:pPr marL="0" indent="0" algn="ctr">
              <a:buNone/>
            </a:pPr>
            <a:r>
              <a:rPr lang="en-US" sz="2000" dirty="0"/>
              <a:t>The main part of the study consists of </a:t>
            </a:r>
            <a:r>
              <a:rPr lang="en-US" sz="2000" b="1" dirty="0"/>
              <a:t>147 rounds, split into 7 rooms. </a:t>
            </a:r>
          </a:p>
          <a:p>
            <a:pPr marL="0" indent="0" algn="ctr">
              <a:buNone/>
            </a:pPr>
            <a:endParaRPr lang="en-US" sz="2000" b="1" dirty="0"/>
          </a:p>
          <a:p>
            <a:pPr marL="0" indent="0" algn="ctr">
              <a:buNone/>
            </a:pPr>
            <a:r>
              <a:rPr lang="en-US" sz="2000" dirty="0"/>
              <a:t>There is an exchange rate between your tokens and the tokens for the other participant. The average exchange rate will vary a lot between rooms.  The exact exchange rate will vary a little between rounds within a room.</a:t>
            </a:r>
          </a:p>
          <a:p>
            <a:pPr marL="0" indent="0" algn="ctr">
              <a:buNone/>
            </a:pPr>
            <a:endParaRPr lang="en-US" sz="2000" dirty="0"/>
          </a:p>
          <a:p>
            <a:pPr marL="0" indent="0" algn="ctr">
              <a:buNone/>
            </a:pPr>
            <a:r>
              <a:rPr lang="en-US" sz="2000" dirty="0"/>
              <a:t>For each decision, you are paired with a different participant.</a:t>
            </a:r>
          </a:p>
          <a:p>
            <a:pPr marL="0" indent="0" algn="ctr">
              <a:buNone/>
            </a:pPr>
            <a:endParaRPr lang="en-US" sz="2000" dirty="0"/>
          </a:p>
          <a:p>
            <a:pPr marL="0" indent="0" algn="ctr">
              <a:buNone/>
            </a:pPr>
            <a:r>
              <a:rPr lang="en-US" sz="2000" dirty="0"/>
              <a:t>There is no time limit. </a:t>
            </a:r>
          </a:p>
          <a:p>
            <a:pPr marL="0" indent="0" algn="ctr">
              <a:buNone/>
            </a:pPr>
            <a:endParaRPr lang="en-US" sz="2000" dirty="0"/>
          </a:p>
          <a:p>
            <a:pPr marL="0" indent="0" algn="ctr">
              <a:buNone/>
            </a:pPr>
            <a:r>
              <a:rPr lang="en-US" sz="2000" dirty="0"/>
              <a:t>Before the main part of the study, you will make 7 decisions alone.</a:t>
            </a:r>
          </a:p>
          <a:p>
            <a:pPr marL="0" indent="0" algn="ctr">
              <a:buNone/>
            </a:pPr>
            <a:endParaRPr lang="en-US" sz="2000" dirty="0"/>
          </a:p>
          <a:p>
            <a:pPr marL="0" indent="0" algn="ctr">
              <a:buNone/>
            </a:pPr>
            <a:endParaRPr lang="en-US" sz="2000" dirty="0"/>
          </a:p>
          <a:p>
            <a:endParaRPr lang="en-US" dirty="0"/>
          </a:p>
        </p:txBody>
      </p:sp>
    </p:spTree>
    <p:extLst>
      <p:ext uri="{BB962C8B-B14F-4D97-AF65-F5344CB8AC3E}">
        <p14:creationId xmlns:p14="http://schemas.microsoft.com/office/powerpoint/2010/main" val="997605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803758-EF15-7F4D-AAE2-88A8E8AABB86}"/>
              </a:ext>
            </a:extLst>
          </p:cNvPr>
          <p:cNvSpPr>
            <a:spLocks noGrp="1"/>
          </p:cNvSpPr>
          <p:nvPr>
            <p:ph type="title"/>
          </p:nvPr>
        </p:nvSpPr>
        <p:spPr/>
        <p:txBody>
          <a:bodyPr/>
          <a:lstStyle/>
          <a:p>
            <a:pPr algn="ctr"/>
            <a:r>
              <a:rPr lang="en-US" dirty="0"/>
              <a:t>Instructions</a:t>
            </a:r>
          </a:p>
        </p:txBody>
      </p:sp>
      <p:sp>
        <p:nvSpPr>
          <p:cNvPr id="9" name="Content Placeholder 8">
            <a:extLst>
              <a:ext uri="{FF2B5EF4-FFF2-40B4-BE49-F238E27FC236}">
                <a16:creationId xmlns:a16="http://schemas.microsoft.com/office/drawing/2014/main" id="{CFACD4DD-26AC-6D4E-A651-890B3C4DA3EE}"/>
              </a:ext>
            </a:extLst>
          </p:cNvPr>
          <p:cNvSpPr>
            <a:spLocks noGrp="1"/>
          </p:cNvSpPr>
          <p:nvPr>
            <p:ph idx="1"/>
          </p:nvPr>
        </p:nvSpPr>
        <p:spPr/>
        <p:txBody>
          <a:bodyPr>
            <a:normAutofit/>
          </a:bodyPr>
          <a:lstStyle/>
          <a:p>
            <a:pPr algn="ctr"/>
            <a:endParaRPr lang="en-US" sz="2000" dirty="0"/>
          </a:p>
          <a:p>
            <a:pPr marL="0" indent="0" algn="ctr">
              <a:buNone/>
            </a:pPr>
            <a:r>
              <a:rPr lang="en-US" sz="2000" dirty="0"/>
              <a:t>At the end of the study your earnings from this part will be determined as follows:</a:t>
            </a:r>
          </a:p>
          <a:p>
            <a:pPr marL="0" indent="0" algn="ctr">
              <a:buNone/>
            </a:pPr>
            <a:endParaRPr lang="en-US" sz="2000" dirty="0"/>
          </a:p>
          <a:p>
            <a:pPr marL="742950" lvl="1" indent="-285750" algn="ctr"/>
            <a:r>
              <a:rPr lang="en-US" sz="1800" dirty="0"/>
              <a:t>We will randomly select </a:t>
            </a:r>
            <a:r>
              <a:rPr lang="en-US" sz="1800" u="sng" dirty="0"/>
              <a:t>one</a:t>
            </a:r>
            <a:r>
              <a:rPr lang="en-US" sz="1800" dirty="0"/>
              <a:t> of your decisions.</a:t>
            </a:r>
          </a:p>
          <a:p>
            <a:pPr marL="742950" lvl="1" indent="-285750" algn="ctr"/>
            <a:r>
              <a:rPr lang="en-US" sz="1800" dirty="0"/>
              <a:t>The money that YOU and THE OTHER PARTICIPANT earn will be determined by YOUR choice.</a:t>
            </a:r>
          </a:p>
          <a:p>
            <a:pPr marL="742950" lvl="1" indent="-285750" algn="ctr"/>
            <a:endParaRPr lang="en-US" sz="1800" dirty="0"/>
          </a:p>
          <a:p>
            <a:pPr marL="457200" lvl="1" indent="0" algn="ctr">
              <a:buNone/>
            </a:pPr>
            <a:r>
              <a:rPr lang="en-US" sz="1800" dirty="0">
                <a:solidFill>
                  <a:srgbClr val="FF0000"/>
                </a:solidFill>
              </a:rPr>
              <a:t>1 token will be worth 5 cents.</a:t>
            </a:r>
          </a:p>
          <a:p>
            <a:pPr marL="742950" lvl="1" indent="-285750" algn="ctr"/>
            <a:endParaRPr lang="en-US" sz="1800" dirty="0"/>
          </a:p>
          <a:p>
            <a:pPr marL="742950" lvl="1" indent="-285750" algn="ctr"/>
            <a:endParaRPr lang="en-US" sz="1800" dirty="0"/>
          </a:p>
          <a:p>
            <a:pPr marL="742950" lvl="1" indent="-285750" algn="ctr"/>
            <a:r>
              <a:rPr lang="en-US" sz="1800" dirty="0"/>
              <a:t>You will also earn money from another random participant’s decision.</a:t>
            </a:r>
          </a:p>
        </p:txBody>
      </p:sp>
    </p:spTree>
    <p:extLst>
      <p:ext uri="{BB962C8B-B14F-4D97-AF65-F5344CB8AC3E}">
        <p14:creationId xmlns:p14="http://schemas.microsoft.com/office/powerpoint/2010/main" val="170549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803758-EF15-7F4D-AAE2-88A8E8AABB86}"/>
              </a:ext>
            </a:extLst>
          </p:cNvPr>
          <p:cNvSpPr>
            <a:spLocks noGrp="1"/>
          </p:cNvSpPr>
          <p:nvPr>
            <p:ph type="title"/>
          </p:nvPr>
        </p:nvSpPr>
        <p:spPr/>
        <p:txBody>
          <a:bodyPr/>
          <a:lstStyle/>
          <a:p>
            <a:pPr algn="ctr"/>
            <a:r>
              <a:rPr lang="en-US" dirty="0"/>
              <a:t>Instructions</a:t>
            </a:r>
          </a:p>
        </p:txBody>
      </p:sp>
      <p:sp>
        <p:nvSpPr>
          <p:cNvPr id="9" name="Content Placeholder 8">
            <a:extLst>
              <a:ext uri="{FF2B5EF4-FFF2-40B4-BE49-F238E27FC236}">
                <a16:creationId xmlns:a16="http://schemas.microsoft.com/office/drawing/2014/main" id="{CFACD4DD-26AC-6D4E-A651-890B3C4DA3EE}"/>
              </a:ext>
            </a:extLst>
          </p:cNvPr>
          <p:cNvSpPr>
            <a:spLocks noGrp="1"/>
          </p:cNvSpPr>
          <p:nvPr>
            <p:ph idx="1"/>
          </p:nvPr>
        </p:nvSpPr>
        <p:spPr>
          <a:xfrm>
            <a:off x="838200" y="1825625"/>
            <a:ext cx="10515600" cy="2247611"/>
          </a:xfrm>
        </p:spPr>
        <p:txBody>
          <a:bodyPr>
            <a:normAutofit/>
          </a:bodyPr>
          <a:lstStyle/>
          <a:p>
            <a:pPr marL="0" indent="0" algn="ctr">
              <a:buNone/>
            </a:pPr>
            <a:r>
              <a:rPr lang="en-US" sz="2000" dirty="0"/>
              <a:t>Before you start, there will be a short quiz to make sure you understand the instructions.</a:t>
            </a:r>
          </a:p>
          <a:p>
            <a:pPr marL="0" indent="0" algn="ctr">
              <a:buNone/>
            </a:pPr>
            <a:endParaRPr lang="en-US" sz="2000" dirty="0"/>
          </a:p>
          <a:p>
            <a:pPr marL="0" indent="0" algn="ctr">
              <a:buNone/>
            </a:pPr>
            <a:endParaRPr lang="en-US" sz="2000" dirty="0"/>
          </a:p>
          <a:p>
            <a:pPr marL="0" indent="0" algn="ctr">
              <a:buNone/>
            </a:pPr>
            <a:r>
              <a:rPr lang="en-US" sz="2000" dirty="0"/>
              <a:t>Please make sure you understand the instructions before advancing to the quiz.</a:t>
            </a:r>
          </a:p>
          <a:p>
            <a:pPr marL="0" indent="0" algn="ctr">
              <a:buNone/>
            </a:pPr>
            <a:endParaRPr lang="en-US" sz="2000" dirty="0"/>
          </a:p>
          <a:p>
            <a:pPr marL="0" indent="0">
              <a:buNone/>
            </a:pPr>
            <a:endParaRPr lang="en-US" dirty="0"/>
          </a:p>
        </p:txBody>
      </p:sp>
    </p:spTree>
    <p:extLst>
      <p:ext uri="{BB962C8B-B14F-4D97-AF65-F5344CB8AC3E}">
        <p14:creationId xmlns:p14="http://schemas.microsoft.com/office/powerpoint/2010/main" val="194301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741D5-261B-6A41-ABA8-912A262B374A}"/>
              </a:ext>
            </a:extLst>
          </p:cNvPr>
          <p:cNvSpPr>
            <a:spLocks noGrp="1"/>
          </p:cNvSpPr>
          <p:nvPr>
            <p:ph idx="1"/>
          </p:nvPr>
        </p:nvSpPr>
        <p:spPr>
          <a:xfrm>
            <a:off x="838200" y="537882"/>
            <a:ext cx="10515600" cy="5639081"/>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Your choices in this study will determine how much money you earn at the end.</a:t>
            </a:r>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3658448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803758-EF15-7F4D-AAE2-88A8E8AABB86}"/>
              </a:ext>
            </a:extLst>
          </p:cNvPr>
          <p:cNvSpPr>
            <a:spLocks noGrp="1"/>
          </p:cNvSpPr>
          <p:nvPr>
            <p:ph type="title"/>
          </p:nvPr>
        </p:nvSpPr>
        <p:spPr/>
        <p:txBody>
          <a:bodyPr/>
          <a:lstStyle/>
          <a:p>
            <a:pPr algn="ctr"/>
            <a:r>
              <a:rPr lang="en-US" dirty="0"/>
              <a:t>Instructions</a:t>
            </a:r>
          </a:p>
        </p:txBody>
      </p:sp>
      <p:sp>
        <p:nvSpPr>
          <p:cNvPr id="9" name="Content Placeholder 8">
            <a:extLst>
              <a:ext uri="{FF2B5EF4-FFF2-40B4-BE49-F238E27FC236}">
                <a16:creationId xmlns:a16="http://schemas.microsoft.com/office/drawing/2014/main" id="{CFACD4DD-26AC-6D4E-A651-890B3C4DA3EE}"/>
              </a:ext>
            </a:extLst>
          </p:cNvPr>
          <p:cNvSpPr>
            <a:spLocks noGrp="1"/>
          </p:cNvSpPr>
          <p:nvPr>
            <p:ph idx="1"/>
          </p:nvPr>
        </p:nvSpPr>
        <p:spPr>
          <a:xfrm>
            <a:off x="838200" y="1825625"/>
            <a:ext cx="10515600" cy="2800804"/>
          </a:xfrm>
        </p:spPr>
        <p:txBody>
          <a:bodyPr>
            <a:normAutofit/>
          </a:bodyPr>
          <a:lstStyle/>
          <a:p>
            <a:pPr marL="0" indent="0" algn="ctr">
              <a:buNone/>
            </a:pPr>
            <a:endParaRPr lang="en-US" sz="2000" dirty="0"/>
          </a:p>
          <a:p>
            <a:pPr marL="0" indent="0" algn="ctr">
              <a:buNone/>
            </a:pPr>
            <a:r>
              <a:rPr lang="en-US" sz="2000" dirty="0"/>
              <a:t>After you read the following instructions, there will be a short quiz to make sure you understood them.  You need to do well on the quiz to continue with the study, so read the the instructions carefully.</a:t>
            </a:r>
          </a:p>
          <a:p>
            <a:pPr marL="0" indent="0" algn="ctr">
              <a:buNone/>
            </a:pPr>
            <a:endParaRPr lang="en-US" sz="2000" dirty="0"/>
          </a:p>
          <a:p>
            <a:pPr marL="0" indent="0">
              <a:buNone/>
            </a:pPr>
            <a:endParaRPr lang="en-US" dirty="0"/>
          </a:p>
        </p:txBody>
      </p:sp>
    </p:spTree>
    <p:extLst>
      <p:ext uri="{BB962C8B-B14F-4D97-AF65-F5344CB8AC3E}">
        <p14:creationId xmlns:p14="http://schemas.microsoft.com/office/powerpoint/2010/main" val="208498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0D3A4F-7CB0-1D4E-82BD-DA68AA01E77A}"/>
              </a:ext>
            </a:extLst>
          </p:cNvPr>
          <p:cNvSpPr>
            <a:spLocks noGrp="1"/>
          </p:cNvSpPr>
          <p:nvPr>
            <p:ph type="title"/>
          </p:nvPr>
        </p:nvSpPr>
        <p:spPr/>
        <p:txBody>
          <a:bodyPr/>
          <a:lstStyle/>
          <a:p>
            <a:r>
              <a:rPr lang="en-US" dirty="0"/>
              <a:t>Instructions</a:t>
            </a:r>
          </a:p>
        </p:txBody>
      </p:sp>
      <p:sp>
        <p:nvSpPr>
          <p:cNvPr id="6" name="Text Placeholder 5">
            <a:extLst>
              <a:ext uri="{FF2B5EF4-FFF2-40B4-BE49-F238E27FC236}">
                <a16:creationId xmlns:a16="http://schemas.microsoft.com/office/drawing/2014/main" id="{EB142E02-162C-4C41-8E23-ECCDC9A2CFFC}"/>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dirty="0"/>
              <a:t>In each round, you will be paired with </a:t>
            </a:r>
            <a:r>
              <a:rPr lang="en-US" u="sng" dirty="0"/>
              <a:t>another participant </a:t>
            </a:r>
            <a:r>
              <a:rPr lang="en-US" dirty="0"/>
              <a:t>in the study.</a:t>
            </a:r>
          </a:p>
          <a:p>
            <a:pPr marL="285750" indent="-285750">
              <a:buFont typeface="Arial" panose="020B0604020202020204" pitchFamily="34" charset="0"/>
              <a:buChar char="•"/>
            </a:pPr>
            <a:r>
              <a:rPr lang="en-US" dirty="0"/>
              <a:t>You will never know the identity of the person you are paired with and this person will never know your identity.</a:t>
            </a:r>
          </a:p>
          <a:p>
            <a:pPr marL="285750" indent="-285750">
              <a:buFont typeface="Arial" panose="020B0604020202020204" pitchFamily="34" charset="0"/>
              <a:buChar char="•"/>
            </a:pPr>
            <a:r>
              <a:rPr lang="en-US" dirty="0"/>
              <a:t>In each round, you must </a:t>
            </a:r>
            <a:r>
              <a:rPr lang="en-US" u="sng" dirty="0"/>
              <a:t>choose how many of your 100 tokens to give to the other participant. </a:t>
            </a:r>
          </a:p>
          <a:p>
            <a:pPr marL="285750" indent="-285750">
              <a:buFont typeface="Arial" panose="020B0604020202020204" pitchFamily="34" charset="0"/>
              <a:buChar char="•"/>
            </a:pPr>
            <a:r>
              <a:rPr lang="en-US" dirty="0"/>
              <a:t>At the end of the study, both you and the other person’s </a:t>
            </a:r>
            <a:r>
              <a:rPr lang="en-US" u="sng" dirty="0"/>
              <a:t>tokens will be converted into cash. </a:t>
            </a:r>
          </a:p>
          <a:p>
            <a:pPr marL="285750" indent="-285750">
              <a:buFont typeface="Arial" panose="020B0604020202020204" pitchFamily="34" charset="0"/>
              <a:buChar char="•"/>
            </a:pPr>
            <a:r>
              <a:rPr lang="en-US" dirty="0"/>
              <a:t>The other participant is like you. They are making their own decisions.  At the end they will receive money from one of their own decisions and from one of someone else’s decisions.  That decision could be yours.</a:t>
            </a:r>
          </a:p>
        </p:txBody>
      </p:sp>
      <p:pic>
        <p:nvPicPr>
          <p:cNvPr id="7" name="Content Placeholder 6">
            <a:extLst>
              <a:ext uri="{FF2B5EF4-FFF2-40B4-BE49-F238E27FC236}">
                <a16:creationId xmlns:a16="http://schemas.microsoft.com/office/drawing/2014/main" id="{41D382BD-AE01-D54F-B4A5-43948B692B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158" b="2807"/>
          <a:stretch/>
        </p:blipFill>
        <p:spPr>
          <a:xfrm>
            <a:off x="5183188" y="1481395"/>
            <a:ext cx="6172200" cy="3885685"/>
          </a:xfrm>
          <a:prstGeom prst="rect">
            <a:avLst/>
          </a:prstGeom>
          <a:ln w="12700">
            <a:solidFill>
              <a:schemeClr val="tx1"/>
            </a:solidFill>
          </a:ln>
        </p:spPr>
      </p:pic>
    </p:spTree>
    <p:extLst>
      <p:ext uri="{BB962C8B-B14F-4D97-AF65-F5344CB8AC3E}">
        <p14:creationId xmlns:p14="http://schemas.microsoft.com/office/powerpoint/2010/main" val="4374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0D3A4F-7CB0-1D4E-82BD-DA68AA01E77A}"/>
              </a:ext>
            </a:extLst>
          </p:cNvPr>
          <p:cNvSpPr>
            <a:spLocks noGrp="1"/>
          </p:cNvSpPr>
          <p:nvPr>
            <p:ph type="title"/>
          </p:nvPr>
        </p:nvSpPr>
        <p:spPr/>
        <p:txBody>
          <a:bodyPr/>
          <a:lstStyle/>
          <a:p>
            <a:r>
              <a:rPr lang="en-US" dirty="0"/>
              <a:t>Instructions</a:t>
            </a:r>
          </a:p>
        </p:txBody>
      </p:sp>
      <p:sp>
        <p:nvSpPr>
          <p:cNvPr id="6" name="Text Placeholder 5">
            <a:extLst>
              <a:ext uri="{FF2B5EF4-FFF2-40B4-BE49-F238E27FC236}">
                <a16:creationId xmlns:a16="http://schemas.microsoft.com/office/drawing/2014/main" id="{EB142E02-162C-4C41-8E23-ECCDC9A2CFFC}"/>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An example decision screen is presented on the right.</a:t>
            </a:r>
          </a:p>
          <a:p>
            <a:pPr marL="285750" indent="-285750">
              <a:buFont typeface="Arial" panose="020B0604020202020204" pitchFamily="34" charset="0"/>
              <a:buChar char="•"/>
            </a:pPr>
            <a:r>
              <a:rPr lang="en-US" dirty="0"/>
              <a:t>During the study, you will respond by moving the slider with your mouse, and then CLICKING to finalize your decision.</a:t>
            </a:r>
          </a:p>
        </p:txBody>
      </p:sp>
      <p:pic>
        <p:nvPicPr>
          <p:cNvPr id="7" name="Content Placeholder 6">
            <a:extLst>
              <a:ext uri="{FF2B5EF4-FFF2-40B4-BE49-F238E27FC236}">
                <a16:creationId xmlns:a16="http://schemas.microsoft.com/office/drawing/2014/main" id="{6FB0D0AF-9440-DD4F-A6CB-9EEE6623919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158" b="2807"/>
          <a:stretch/>
        </p:blipFill>
        <p:spPr>
          <a:xfrm>
            <a:off x="5183188" y="1481395"/>
            <a:ext cx="6172200" cy="3885685"/>
          </a:xfrm>
          <a:prstGeom prst="rect">
            <a:avLst/>
          </a:prstGeom>
          <a:ln w="12700">
            <a:solidFill>
              <a:schemeClr val="tx1"/>
            </a:solidFill>
          </a:ln>
        </p:spPr>
      </p:pic>
    </p:spTree>
    <p:extLst>
      <p:ext uri="{BB962C8B-B14F-4D97-AF65-F5344CB8AC3E}">
        <p14:creationId xmlns:p14="http://schemas.microsoft.com/office/powerpoint/2010/main" val="135643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0D3A4F-7CB0-1D4E-82BD-DA68AA01E77A}"/>
              </a:ext>
            </a:extLst>
          </p:cNvPr>
          <p:cNvSpPr>
            <a:spLocks noGrp="1"/>
          </p:cNvSpPr>
          <p:nvPr>
            <p:ph type="title"/>
          </p:nvPr>
        </p:nvSpPr>
        <p:spPr/>
        <p:txBody>
          <a:bodyPr/>
          <a:lstStyle/>
          <a:p>
            <a:r>
              <a:rPr lang="en-US" dirty="0"/>
              <a:t>Instructions</a:t>
            </a:r>
          </a:p>
        </p:txBody>
      </p:sp>
      <p:sp>
        <p:nvSpPr>
          <p:cNvPr id="6" name="Text Placeholder 5">
            <a:extLst>
              <a:ext uri="{FF2B5EF4-FFF2-40B4-BE49-F238E27FC236}">
                <a16:creationId xmlns:a16="http://schemas.microsoft.com/office/drawing/2014/main" id="{EB142E02-162C-4C41-8E23-ECCDC9A2CFFC}"/>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The number of tokens you would give is shown under the slider. You can select any amount from 0 to 100.</a:t>
            </a:r>
          </a:p>
          <a:p>
            <a:pPr marL="285750" indent="-285750">
              <a:buFont typeface="Arial" panose="020B0604020202020204" pitchFamily="34" charset="0"/>
              <a:buChar char="•"/>
            </a:pPr>
            <a:r>
              <a:rPr lang="en-US" dirty="0"/>
              <a:t>In each decision, the number of tokens you give is converted into tokens for the other person at a specific </a:t>
            </a:r>
            <a:r>
              <a:rPr lang="en-US" u="sng" dirty="0"/>
              <a:t>exchange rate.</a:t>
            </a:r>
          </a:p>
          <a:p>
            <a:pPr marL="742950" lvl="1" indent="-285750">
              <a:buFont typeface="Arial" panose="020B0604020202020204" pitchFamily="34" charset="0"/>
              <a:buChar char="•"/>
            </a:pPr>
            <a:r>
              <a:rPr lang="en-US" dirty="0"/>
              <a:t>In this example, each token you give is converted into 0.5 tokens for the other person. </a:t>
            </a:r>
          </a:p>
          <a:p>
            <a:pPr marL="285750" indent="-285750">
              <a:buFont typeface="Arial" panose="020B0604020202020204" pitchFamily="34" charset="0"/>
              <a:buChar char="•"/>
            </a:pPr>
            <a:r>
              <a:rPr lang="en-US" dirty="0"/>
              <a:t>Above the slider, you can see how many tokens the other participant would get depending on how much you decide to give. </a:t>
            </a:r>
          </a:p>
          <a:p>
            <a:pPr marL="742950" lvl="1" indent="-285750">
              <a:buFont typeface="Arial" panose="020B0604020202020204" pitchFamily="34" charset="0"/>
              <a:buChar char="•"/>
            </a:pPr>
            <a:r>
              <a:rPr lang="en-US" dirty="0"/>
              <a:t>In this example, if you give </a:t>
            </a:r>
            <a:r>
              <a:rPr lang="en-US" b="1" dirty="0">
                <a:solidFill>
                  <a:srgbClr val="FF0000"/>
                </a:solidFill>
              </a:rPr>
              <a:t>50</a:t>
            </a:r>
            <a:r>
              <a:rPr lang="en-US" dirty="0"/>
              <a:t> tokens (and hence keep 100-50 = 50 tokens), the other participant gets </a:t>
            </a:r>
            <a:r>
              <a:rPr lang="en-US" b="1" dirty="0">
                <a:solidFill>
                  <a:srgbClr val="00B050"/>
                </a:solidFill>
              </a:rPr>
              <a:t>25</a:t>
            </a:r>
            <a:r>
              <a:rPr lang="en-US" dirty="0"/>
              <a:t> tokens.</a:t>
            </a:r>
          </a:p>
        </p:txBody>
      </p:sp>
      <p:pic>
        <p:nvPicPr>
          <p:cNvPr id="7" name="Content Placeholder 6">
            <a:extLst>
              <a:ext uri="{FF2B5EF4-FFF2-40B4-BE49-F238E27FC236}">
                <a16:creationId xmlns:a16="http://schemas.microsoft.com/office/drawing/2014/main" id="{7F8005FD-4906-4741-86CA-FA9166B96E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158" b="2807"/>
          <a:stretch/>
        </p:blipFill>
        <p:spPr>
          <a:xfrm>
            <a:off x="5183188" y="1481395"/>
            <a:ext cx="6172200" cy="3885685"/>
          </a:xfrm>
          <a:prstGeom prst="rect">
            <a:avLst/>
          </a:prstGeom>
          <a:ln w="12700">
            <a:solidFill>
              <a:schemeClr val="tx1"/>
            </a:solidFill>
          </a:ln>
        </p:spPr>
      </p:pic>
    </p:spTree>
    <p:extLst>
      <p:ext uri="{BB962C8B-B14F-4D97-AF65-F5344CB8AC3E}">
        <p14:creationId xmlns:p14="http://schemas.microsoft.com/office/powerpoint/2010/main" val="66121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14E5-9B18-A147-AC31-1C07664FA0EA}"/>
              </a:ext>
            </a:extLst>
          </p:cNvPr>
          <p:cNvSpPr>
            <a:spLocks noGrp="1"/>
          </p:cNvSpPr>
          <p:nvPr>
            <p:ph type="title"/>
          </p:nvPr>
        </p:nvSpPr>
        <p:spPr/>
        <p:txBody>
          <a:bodyPr/>
          <a:lstStyle/>
          <a:p>
            <a:r>
              <a:rPr lang="en-US" dirty="0"/>
              <a:t>Instructions</a:t>
            </a:r>
          </a:p>
        </p:txBody>
      </p:sp>
      <p:sp>
        <p:nvSpPr>
          <p:cNvPr id="4" name="Text Placeholder 3">
            <a:extLst>
              <a:ext uri="{FF2B5EF4-FFF2-40B4-BE49-F238E27FC236}">
                <a16:creationId xmlns:a16="http://schemas.microsoft.com/office/drawing/2014/main" id="{FAE6E75B-C7FC-5E42-A85D-FA1506B42C3D}"/>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experiment consists of decisions in 7 different “rooms”. Each room has 20 decisions. Each decision resembles the one we just described.</a:t>
            </a:r>
          </a:p>
          <a:p>
            <a:pPr marL="285750" indent="-285750">
              <a:buFont typeface="Arial" panose="020B0604020202020204" pitchFamily="34" charset="0"/>
              <a:buChar char="•"/>
            </a:pPr>
            <a:r>
              <a:rPr lang="en-US" dirty="0"/>
              <a:t>In each room, the exchange rate will be roughly the same, but will vary a little from one decision to another.</a:t>
            </a:r>
          </a:p>
          <a:p>
            <a:pPr marL="742950" lvl="1" indent="-285750">
              <a:buFont typeface="Arial" panose="020B0604020202020204" pitchFamily="34" charset="0"/>
              <a:buChar char="•"/>
            </a:pPr>
            <a:r>
              <a:rPr lang="en-US" dirty="0"/>
              <a:t>For example, in this room, for each 1 token you give, the other participant gets about 2 tokens.</a:t>
            </a:r>
          </a:p>
        </p:txBody>
      </p:sp>
      <p:pic>
        <p:nvPicPr>
          <p:cNvPr id="10" name="Content Placeholder 9" descr="A screenshot of a computer&#10;&#10;Description automatically generated with medium confidence">
            <a:extLst>
              <a:ext uri="{FF2B5EF4-FFF2-40B4-BE49-F238E27FC236}">
                <a16:creationId xmlns:a16="http://schemas.microsoft.com/office/drawing/2014/main" id="{CA74CF34-6118-CF43-B613-F8F85B61F9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533" r="-1" b="33651"/>
          <a:stretch/>
        </p:blipFill>
        <p:spPr>
          <a:xfrm>
            <a:off x="5183188" y="1498878"/>
            <a:ext cx="6172200" cy="3850718"/>
          </a:xfrm>
          <a:prstGeom prst="rect">
            <a:avLst/>
          </a:prstGeom>
          <a:ln>
            <a:solidFill>
              <a:schemeClr val="tx1"/>
            </a:solidFill>
          </a:ln>
        </p:spPr>
      </p:pic>
    </p:spTree>
    <p:extLst>
      <p:ext uri="{BB962C8B-B14F-4D97-AF65-F5344CB8AC3E}">
        <p14:creationId xmlns:p14="http://schemas.microsoft.com/office/powerpoint/2010/main" val="87957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0D3A4F-7CB0-1D4E-82BD-DA68AA01E77A}"/>
              </a:ext>
            </a:extLst>
          </p:cNvPr>
          <p:cNvSpPr>
            <a:spLocks noGrp="1"/>
          </p:cNvSpPr>
          <p:nvPr>
            <p:ph type="title"/>
          </p:nvPr>
        </p:nvSpPr>
        <p:spPr/>
        <p:txBody>
          <a:bodyPr/>
          <a:lstStyle/>
          <a:p>
            <a:r>
              <a:rPr lang="en-US" dirty="0"/>
              <a:t>Instructions</a:t>
            </a:r>
          </a:p>
        </p:txBody>
      </p:sp>
      <p:sp>
        <p:nvSpPr>
          <p:cNvPr id="6" name="Text Placeholder 5">
            <a:extLst>
              <a:ext uri="{FF2B5EF4-FFF2-40B4-BE49-F238E27FC236}">
                <a16:creationId xmlns:a16="http://schemas.microsoft.com/office/drawing/2014/main" id="{EB142E02-162C-4C41-8E23-ECCDC9A2CFFC}"/>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In each room, you will first make one decision </a:t>
            </a:r>
            <a:r>
              <a:rPr lang="en-US" u="sng" dirty="0"/>
              <a:t>alone</a:t>
            </a:r>
            <a:r>
              <a:rPr lang="en-US" dirty="0"/>
              <a:t>. </a:t>
            </a:r>
          </a:p>
          <a:p>
            <a:pPr marL="285750" indent="-285750">
              <a:buFont typeface="Arial" panose="020B0604020202020204" pitchFamily="34" charset="0"/>
              <a:buChar char="•"/>
            </a:pPr>
            <a:r>
              <a:rPr lang="en-US" dirty="0"/>
              <a:t>In subsequent rounds, you will be able to see what </a:t>
            </a:r>
            <a:r>
              <a:rPr lang="en-US" u="sng" dirty="0"/>
              <a:t>8 randomly selected participants </a:t>
            </a:r>
            <a:r>
              <a:rPr lang="en-US" dirty="0"/>
              <a:t>from a previous version of the study </a:t>
            </a:r>
            <a:r>
              <a:rPr lang="en-US" u="sng" dirty="0"/>
              <a:t>decided to give </a:t>
            </a:r>
            <a:r>
              <a:rPr lang="en-US" dirty="0"/>
              <a:t>(alone) for the same exchange rate.</a:t>
            </a:r>
          </a:p>
          <a:p>
            <a:pPr marL="285750" indent="-285750">
              <a:buFont typeface="Arial" panose="020B0604020202020204" pitchFamily="34" charset="0"/>
              <a:buChar char="•"/>
            </a:pPr>
            <a:r>
              <a:rPr lang="en-US" dirty="0"/>
              <a:t>Each square on the screen represents one of the participants from the previous study and the pink bar on the slider indicates what they chose to give for that exchange rate.</a:t>
            </a:r>
          </a:p>
        </p:txBody>
      </p:sp>
      <p:pic>
        <p:nvPicPr>
          <p:cNvPr id="12" name="Content Placeholder 8">
            <a:extLst>
              <a:ext uri="{FF2B5EF4-FFF2-40B4-BE49-F238E27FC236}">
                <a16:creationId xmlns:a16="http://schemas.microsoft.com/office/drawing/2014/main" id="{A1C6251A-6623-A249-81E9-2823C049E586}"/>
              </a:ext>
            </a:extLst>
          </p:cNvPr>
          <p:cNvPicPr>
            <a:picLocks noChangeAspect="1"/>
          </p:cNvPicPr>
          <p:nvPr/>
        </p:nvPicPr>
        <p:blipFill rotWithShape="1">
          <a:blip r:embed="rId2"/>
          <a:srcRect l="34255" t="4472" r="45032" b="91107"/>
          <a:stretch/>
        </p:blipFill>
        <p:spPr>
          <a:xfrm>
            <a:off x="5465135" y="4488714"/>
            <a:ext cx="1899684" cy="253409"/>
          </a:xfrm>
          <a:prstGeom prst="rect">
            <a:avLst/>
          </a:prstGeom>
        </p:spPr>
      </p:pic>
      <p:pic>
        <p:nvPicPr>
          <p:cNvPr id="8" name="Content Placeholder 7">
            <a:extLst>
              <a:ext uri="{FF2B5EF4-FFF2-40B4-BE49-F238E27FC236}">
                <a16:creationId xmlns:a16="http://schemas.microsoft.com/office/drawing/2014/main" id="{3A08FF77-D67D-8641-972D-08BC59E4329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2960" b="4035"/>
          <a:stretch/>
        </p:blipFill>
        <p:spPr>
          <a:xfrm>
            <a:off x="5183188" y="1510305"/>
            <a:ext cx="6172200" cy="3827864"/>
          </a:xfrm>
          <a:prstGeom prst="rect">
            <a:avLst/>
          </a:prstGeom>
          <a:ln w="12700">
            <a:solidFill>
              <a:schemeClr val="tx1"/>
            </a:solidFill>
          </a:ln>
        </p:spPr>
      </p:pic>
    </p:spTree>
    <p:extLst>
      <p:ext uri="{BB962C8B-B14F-4D97-AF65-F5344CB8AC3E}">
        <p14:creationId xmlns:p14="http://schemas.microsoft.com/office/powerpoint/2010/main" val="229339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0D3A4F-7CB0-1D4E-82BD-DA68AA01E77A}"/>
              </a:ext>
            </a:extLst>
          </p:cNvPr>
          <p:cNvSpPr>
            <a:spLocks noGrp="1"/>
          </p:cNvSpPr>
          <p:nvPr>
            <p:ph type="title"/>
          </p:nvPr>
        </p:nvSpPr>
        <p:spPr/>
        <p:txBody>
          <a:bodyPr/>
          <a:lstStyle/>
          <a:p>
            <a:r>
              <a:rPr lang="en-US" dirty="0"/>
              <a:t>Instructions</a:t>
            </a:r>
          </a:p>
        </p:txBody>
      </p:sp>
      <p:sp>
        <p:nvSpPr>
          <p:cNvPr id="6" name="Text Placeholder 5">
            <a:extLst>
              <a:ext uri="{FF2B5EF4-FFF2-40B4-BE49-F238E27FC236}">
                <a16:creationId xmlns:a16="http://schemas.microsoft.com/office/drawing/2014/main" id="{EB142E02-162C-4C41-8E23-ECCDC9A2CFFC}"/>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As you progress through the rounds, each square will continue to show decisions from the </a:t>
            </a:r>
            <a:r>
              <a:rPr lang="en-US" u="sng" dirty="0"/>
              <a:t>same past participant</a:t>
            </a:r>
            <a:r>
              <a:rPr lang="en-US" dirty="0"/>
              <a:t>. </a:t>
            </a:r>
          </a:p>
          <a:p>
            <a:pPr marL="742950" lvl="1" indent="-285750">
              <a:buFont typeface="Arial" panose="020B0604020202020204" pitchFamily="34" charset="0"/>
              <a:buChar char="•"/>
            </a:pPr>
            <a:r>
              <a:rPr lang="en-US" dirty="0"/>
              <a:t>For example, decisions in the TOP LEFT square will always show decisions from the same past participant. Decisions in the TOP RIGHT square will always show decisions from another past participant.</a:t>
            </a:r>
          </a:p>
          <a:p>
            <a:pPr marL="285750" indent="-285750">
              <a:buFont typeface="Arial" panose="020B0604020202020204" pitchFamily="34" charset="0"/>
              <a:buChar char="•"/>
            </a:pPr>
            <a:r>
              <a:rPr lang="en-US" dirty="0"/>
              <a:t>But, these 8 randomly selected participants will be different in each room. </a:t>
            </a:r>
          </a:p>
          <a:p>
            <a:pPr marL="742950" lvl="1" indent="-285750">
              <a:buFont typeface="Arial" panose="020B0604020202020204" pitchFamily="34" charset="0"/>
              <a:buChar char="•"/>
            </a:pPr>
            <a:r>
              <a:rPr lang="en-US" dirty="0"/>
              <a:t>For example, the participant in the TOP LEFT square will be different from one room to the next.  </a:t>
            </a:r>
          </a:p>
        </p:txBody>
      </p:sp>
      <p:pic>
        <p:nvPicPr>
          <p:cNvPr id="12" name="Content Placeholder 8">
            <a:extLst>
              <a:ext uri="{FF2B5EF4-FFF2-40B4-BE49-F238E27FC236}">
                <a16:creationId xmlns:a16="http://schemas.microsoft.com/office/drawing/2014/main" id="{A1C6251A-6623-A249-81E9-2823C049E586}"/>
              </a:ext>
            </a:extLst>
          </p:cNvPr>
          <p:cNvPicPr>
            <a:picLocks noChangeAspect="1"/>
          </p:cNvPicPr>
          <p:nvPr/>
        </p:nvPicPr>
        <p:blipFill rotWithShape="1">
          <a:blip r:embed="rId2"/>
          <a:srcRect l="34255" t="4472" r="45032" b="91107"/>
          <a:stretch/>
        </p:blipFill>
        <p:spPr>
          <a:xfrm>
            <a:off x="5465135" y="4488714"/>
            <a:ext cx="1899684" cy="253409"/>
          </a:xfrm>
          <a:prstGeom prst="rect">
            <a:avLst/>
          </a:prstGeom>
        </p:spPr>
      </p:pic>
      <p:pic>
        <p:nvPicPr>
          <p:cNvPr id="8" name="Content Placeholder 7">
            <a:extLst>
              <a:ext uri="{FF2B5EF4-FFF2-40B4-BE49-F238E27FC236}">
                <a16:creationId xmlns:a16="http://schemas.microsoft.com/office/drawing/2014/main" id="{0E8370A6-0957-3542-A115-E4B25BE7B34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2960" b="4035"/>
          <a:stretch/>
        </p:blipFill>
        <p:spPr>
          <a:xfrm>
            <a:off x="5183188" y="1510305"/>
            <a:ext cx="6172200" cy="3827864"/>
          </a:xfrm>
          <a:prstGeom prst="rect">
            <a:avLst/>
          </a:prstGeom>
          <a:ln w="12700">
            <a:solidFill>
              <a:schemeClr val="tx1"/>
            </a:solidFill>
          </a:ln>
        </p:spPr>
      </p:pic>
    </p:spTree>
    <p:extLst>
      <p:ext uri="{BB962C8B-B14F-4D97-AF65-F5344CB8AC3E}">
        <p14:creationId xmlns:p14="http://schemas.microsoft.com/office/powerpoint/2010/main" val="3525204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17304</TotalTime>
  <Words>822</Words>
  <Application>Microsoft Macintosh PowerPoint</Application>
  <PresentationFormat>Widescreen</PresentationFormat>
  <Paragraphs>71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Decision-making study</vt:lpstr>
      <vt:lpstr>PowerPoint Presentation</vt:lpstr>
      <vt:lpstr>Instructions</vt:lpstr>
      <vt:lpstr>Instructions</vt:lpstr>
      <vt:lpstr>Instructions</vt:lpstr>
      <vt:lpstr>Instructions</vt:lpstr>
      <vt:lpstr>Instructions</vt:lpstr>
      <vt:lpstr>Instructions</vt:lpstr>
      <vt:lpstr>Instructions</vt:lpstr>
      <vt:lpstr>Instructions</vt:lpstr>
      <vt:lpstr>Instruction summary</vt:lpstr>
      <vt:lpstr>Instructions</vt:lpstr>
      <vt:lpstr>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Cotet, Miruna G.</dc:creator>
  <cp:lastModifiedBy>Cotet, Miruna G.</cp:lastModifiedBy>
  <cp:revision>48</cp:revision>
  <dcterms:created xsi:type="dcterms:W3CDTF">2021-06-20T00:47:12Z</dcterms:created>
  <dcterms:modified xsi:type="dcterms:W3CDTF">2022-04-02T17:35:07Z</dcterms:modified>
</cp:coreProperties>
</file>