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8" r:id="rId3"/>
    <p:sldId id="261" r:id="rId4"/>
    <p:sldId id="293" r:id="rId5"/>
    <p:sldId id="295" r:id="rId6"/>
    <p:sldId id="297" r:id="rId7"/>
    <p:sldId id="299" r:id="rId8"/>
    <p:sldId id="301" r:id="rId9"/>
    <p:sldId id="303" r:id="rId10"/>
    <p:sldId id="305" r:id="rId11"/>
    <p:sldId id="290" r:id="rId12"/>
  </p:sldIdLst>
  <p:sldSz cx="9144000" cy="5143500" type="screen16x9"/>
  <p:notesSz cx="6858000" cy="9144000"/>
  <p:embeddedFontLst>
    <p:embeddedFont>
      <p:font typeface="DM Sans" pitchFamily="2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Outfit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356"/>
    <a:srgbClr val="3F5077"/>
    <a:srgbClr val="384655"/>
    <a:srgbClr val="4F618A"/>
    <a:srgbClr val="5C6F9A"/>
    <a:srgbClr val="6B7EAC"/>
    <a:srgbClr val="7B8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989E2A-45F8-44B9-BB79-505DCAFE155A}">
  <a:tblStyle styleId="{A4989E2A-45F8-44B9-BB79-505DCAFE15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3"/>
    <p:restoredTop sz="94676"/>
  </p:normalViewPr>
  <p:slideViewPr>
    <p:cSldViewPr snapToGrid="0">
      <p:cViewPr>
        <p:scale>
          <a:sx n="120" d="100"/>
          <a:sy n="120" d="100"/>
        </p:scale>
        <p:origin x="4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01744F2D-128A-7080-6244-292063D13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7354E157-C3AD-16C2-D6ED-F8B9110A7C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631F9B4F-0198-0A0D-BEC9-3D8D2E037B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626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7C1B1790-2F8E-B94B-3F20-795DA329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50B5BF52-2BA1-9128-2152-C0A1DC108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D64BE893-51FD-2429-3EB5-4A1B0BBA51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61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B283ED44-D9B3-680A-7843-A58A80FB8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504A573E-73FA-51D3-C18F-53AE089CE4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6D66DC28-ED23-013C-C7C0-E7E50B6023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19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74F99E67-1192-F3DB-ADED-5FCFC401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8A5EFF76-538D-D3C3-ACB0-D12DB5D28B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F2ADB020-F3FE-7234-CBB8-6188B1E4BD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3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A8ECDCA5-9D76-79B1-F981-5CFB43D10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70CC498F-A742-9399-F44C-352100629E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AE12821B-7658-DB7C-C496-7C1122508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36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38C8719B-91A6-7AC1-E44C-C578E54C7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70A7543F-27A8-DC79-CB15-6224D83979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38CC05B3-8119-04C6-B334-3AB53514B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17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25ACC6DE-B165-7999-FC42-4A056061A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3D5960C9-6AB4-ECAE-0B9D-30B39B2178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0BC8EA80-1F0F-AD1E-A92C-5E86F1A4B5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66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1" r:id="rId4"/>
    <p:sldLayoutId id="2147483676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mgcarofano/hybrid-wifi-blt-rss-dataset-estimato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20000" y="776973"/>
            <a:ext cx="4160700" cy="24006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>
                <a:solidFill>
                  <a:schemeClr val="bg2">
                    <a:lumMod val="10000"/>
                  </a:schemeClr>
                </a:solidFill>
              </a:rPr>
              <a:t>Localization</a:t>
            </a:r>
            <a:r>
              <a:rPr lang="it-IT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bg2">
                    <a:lumMod val="10000"/>
                  </a:schemeClr>
                </a:solidFill>
              </a:rPr>
              <a:t>using</a:t>
            </a:r>
            <a:r>
              <a:rPr lang="it-IT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bg2">
                    <a:lumMod val="10000"/>
                  </a:schemeClr>
                </a:solidFill>
              </a:rPr>
              <a:t>Hybrid</a:t>
            </a:r>
            <a:r>
              <a:rPr lang="it-IT" b="1" dirty="0">
                <a:solidFill>
                  <a:schemeClr val="bg2">
                    <a:lumMod val="10000"/>
                  </a:schemeClr>
                </a:solidFill>
              </a:rPr>
              <a:t> Wi-Fi / Bluetooth RSS dataset estimator</a:t>
            </a:r>
            <a:r>
              <a:rPr lang="en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sz="4800" b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20000" y="3132000"/>
            <a:ext cx="4160700" cy="1482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 err="1">
                <a:solidFill>
                  <a:schemeClr val="bg2">
                    <a:lumMod val="10000"/>
                  </a:schemeClr>
                </a:solidFill>
              </a:rPr>
              <a:t>Docente</a:t>
            </a:r>
            <a:r>
              <a:rPr lang="en" sz="1200" i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10000"/>
                  </a:schemeClr>
                </a:solidFill>
              </a:rPr>
              <a:t>Domenico </a:t>
            </a:r>
            <a:r>
              <a:rPr lang="en" dirty="0" err="1">
                <a:solidFill>
                  <a:schemeClr val="bg2">
                    <a:lumMod val="10000"/>
                  </a:schemeClr>
                </a:solidFill>
              </a:rPr>
              <a:t>Ciuonzo</a:t>
            </a:r>
            <a:endParaRPr lang="en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i="1" dirty="0" err="1">
                <a:solidFill>
                  <a:schemeClr val="bg2">
                    <a:lumMod val="10000"/>
                  </a:schemeClr>
                </a:solidFill>
              </a:rPr>
              <a:t>Studenti</a:t>
            </a:r>
            <a:r>
              <a:rPr lang="en" sz="1200" i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Mario Gabriele Carofano</a:t>
            </a:r>
          </a:p>
          <a:p>
            <a:pPr marL="0" indent="0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Oleksandr </a:t>
            </a:r>
            <a:r>
              <a:rPr lang="it-IT" dirty="0" err="1">
                <a:solidFill>
                  <a:schemeClr val="bg2">
                    <a:lumMod val="10000"/>
                  </a:schemeClr>
                </a:solidFill>
              </a:rPr>
              <a:t>Sosovskyy</a:t>
            </a:r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8" name="Google Shape;348;p36"/>
          <p:cNvSpPr/>
          <p:nvPr/>
        </p:nvSpPr>
        <p:spPr>
          <a:xfrm rot="10800000" flipH="1">
            <a:off x="8492525" y="-19272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6"/>
          <p:cNvSpPr/>
          <p:nvPr/>
        </p:nvSpPr>
        <p:spPr>
          <a:xfrm>
            <a:off x="8551745" y="326783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6606686" y="25473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6"/>
          <p:cNvSpPr/>
          <p:nvPr/>
        </p:nvSpPr>
        <p:spPr>
          <a:xfrm>
            <a:off x="7103477" y="-1533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6"/>
          <p:cNvSpPr/>
          <p:nvPr/>
        </p:nvSpPr>
        <p:spPr>
          <a:xfrm>
            <a:off x="6684072" y="31846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6109895" y="119408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36"/>
          <p:cNvSpPr/>
          <p:nvPr/>
        </p:nvSpPr>
        <p:spPr>
          <a:xfrm>
            <a:off x="6109895" y="69774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7587339" y="11940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5634170" y="-42862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7017892" y="207505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5193798" y="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6"/>
          <p:cNvSpPr/>
          <p:nvPr/>
        </p:nvSpPr>
        <p:spPr>
          <a:xfrm>
            <a:off x="8068891" y="16222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6"/>
          <p:cNvSpPr/>
          <p:nvPr/>
        </p:nvSpPr>
        <p:spPr>
          <a:xfrm rot="10800000" flipH="1">
            <a:off x="5115337" y="36559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6"/>
          <p:cNvSpPr/>
          <p:nvPr/>
        </p:nvSpPr>
        <p:spPr>
          <a:xfrm rot="10800000" flipH="1">
            <a:off x="6606680" y="39247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6"/>
          <p:cNvSpPr/>
          <p:nvPr/>
        </p:nvSpPr>
        <p:spPr>
          <a:xfrm rot="10800000" flipH="1">
            <a:off x="7178797" y="35333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6"/>
          <p:cNvSpPr/>
          <p:nvPr/>
        </p:nvSpPr>
        <p:spPr>
          <a:xfrm rot="10800000" flipH="1">
            <a:off x="6606686" y="460940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6"/>
          <p:cNvSpPr/>
          <p:nvPr/>
        </p:nvSpPr>
        <p:spPr>
          <a:xfrm rot="10800000" flipH="1">
            <a:off x="5526543" y="41283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8117298" y="285223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8172542" y="30360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424;p39">
            <a:extLst>
              <a:ext uri="{FF2B5EF4-FFF2-40B4-BE49-F238E27FC236}">
                <a16:creationId xmlns:a16="http://schemas.microsoft.com/office/drawing/2014/main" id="{4DFD2505-E11B-FD87-D9D0-C1C5505574EA}"/>
              </a:ext>
            </a:extLst>
          </p:cNvPr>
          <p:cNvCxnSpPr/>
          <p:nvPr/>
        </p:nvCxnSpPr>
        <p:spPr>
          <a:xfrm>
            <a:off x="828313" y="82800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  <p:bldP spid="345" grpId="0" build="p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3" grpId="0" animBg="1"/>
      <p:bldP spid="364" grpId="0" animBg="1"/>
      <p:bldP spid="365" grpId="0" animBg="1"/>
      <p:bldP spid="366" grpId="0" animBg="1"/>
      <p:bldP spid="36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6BC8FB90-7B05-013B-5719-C5312140B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EB5E71B7-749A-B5B5-151F-1BB2AF69B853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67306A5-058D-AACD-0D35-70DF5CB94D81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2CDB0034-47E3-844D-79AC-C4CD9086F0C0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8">
            <a:extLst>
              <a:ext uri="{FF2B5EF4-FFF2-40B4-BE49-F238E27FC236}">
                <a16:creationId xmlns:a16="http://schemas.microsoft.com/office/drawing/2014/main" id="{5CF41105-E29C-5F0E-B363-9050C5A3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Conclusioni</a:t>
            </a:r>
          </a:p>
        </p:txBody>
      </p:sp>
      <p:grpSp>
        <p:nvGrpSpPr>
          <p:cNvPr id="2" name="!!capitolo7">
            <a:extLst>
              <a:ext uri="{FF2B5EF4-FFF2-40B4-BE49-F238E27FC236}">
                <a16:creationId xmlns:a16="http://schemas.microsoft.com/office/drawing/2014/main" id="{04F2EE6E-35F1-3888-DEB4-04976E4B131C}"/>
              </a:ext>
            </a:extLst>
          </p:cNvPr>
          <p:cNvGrpSpPr/>
          <p:nvPr/>
        </p:nvGrpSpPr>
        <p:grpSpPr>
          <a:xfrm>
            <a:off x="-180000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5DCDBF5A-DA74-0B47-952A-48BA5719511B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CF3B713A-93C3-A4AA-0934-63BE919F7E61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856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!!capitolo8">
            <a:extLst>
              <a:ext uri="{FF2B5EF4-FFF2-40B4-BE49-F238E27FC236}">
                <a16:creationId xmlns:a16="http://schemas.microsoft.com/office/drawing/2014/main" id="{AC7BAE34-DB52-33AC-EBD9-BECEA8B97CFE}"/>
              </a:ext>
            </a:extLst>
          </p:cNvPr>
          <p:cNvGrpSpPr/>
          <p:nvPr/>
        </p:nvGrpSpPr>
        <p:grpSpPr>
          <a:xfrm>
            <a:off x="-180000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B8D0A2E3-ACBD-3F7C-1CA6-0D0BB7C63017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" name="Triangolo 3">
              <a:extLst>
                <a:ext uri="{FF2B5EF4-FFF2-40B4-BE49-F238E27FC236}">
                  <a16:creationId xmlns:a16="http://schemas.microsoft.com/office/drawing/2014/main" id="{18F95A3E-B334-F4AB-4E10-3815EEDE0097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078" name="Google Shape;1078;p7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bg2">
                    <a:lumMod val="10000"/>
                  </a:schemeClr>
                </a:solidFill>
              </a:rPr>
              <a:t>Grazie</a:t>
            </a:r>
            <a:r>
              <a:rPr lang="en" dirty="0">
                <a:solidFill>
                  <a:schemeClr val="bg2">
                    <a:lumMod val="10000"/>
                  </a:schemeClr>
                </a:solidFill>
              </a:rPr>
              <a:t>!</a:t>
            </a:r>
            <a:endParaRPr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79" name="Google Shape;1079;p70"/>
          <p:cNvSpPr txBox="1">
            <a:spLocks noGrp="1"/>
          </p:cNvSpPr>
          <p:nvPr>
            <p:ph type="subTitle" idx="1"/>
          </p:nvPr>
        </p:nvSpPr>
        <p:spPr>
          <a:xfrm>
            <a:off x="713225" y="1736225"/>
            <a:ext cx="5094600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i="1" dirty="0">
                <a:solidFill>
                  <a:schemeClr val="bg2">
                    <a:lumMod val="10000"/>
                  </a:schemeClr>
                </a:solidFill>
              </a:rPr>
              <a:t>Repository:</a:t>
            </a:r>
          </a:p>
        </p:txBody>
      </p:sp>
      <p:sp>
        <p:nvSpPr>
          <p:cNvPr id="1081" name="Google Shape;1081;p70"/>
          <p:cNvSpPr/>
          <p:nvPr/>
        </p:nvSpPr>
        <p:spPr>
          <a:xfrm rot="10800000" flipH="1">
            <a:off x="7185836" y="18382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70"/>
          <p:cNvSpPr/>
          <p:nvPr/>
        </p:nvSpPr>
        <p:spPr>
          <a:xfrm rot="10800000" flipH="1">
            <a:off x="7137014" y="453898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70"/>
          <p:cNvSpPr/>
          <p:nvPr/>
        </p:nvSpPr>
        <p:spPr>
          <a:xfrm rot="10800000" flipH="1">
            <a:off x="6717609" y="406714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70"/>
          <p:cNvSpPr/>
          <p:nvPr/>
        </p:nvSpPr>
        <p:spPr>
          <a:xfrm rot="10800000" flipH="1">
            <a:off x="6249883" y="301474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70"/>
          <p:cNvSpPr/>
          <p:nvPr/>
        </p:nvSpPr>
        <p:spPr>
          <a:xfrm rot="10800000" flipH="1">
            <a:off x="5843383" y="351108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0"/>
          <p:cNvSpPr/>
          <p:nvPr/>
        </p:nvSpPr>
        <p:spPr>
          <a:xfrm rot="10800000" flipH="1">
            <a:off x="7591814" y="33956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0"/>
          <p:cNvSpPr/>
          <p:nvPr/>
        </p:nvSpPr>
        <p:spPr>
          <a:xfrm rot="10800000" flipH="1">
            <a:off x="7185829" y="231055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70"/>
          <p:cNvSpPr/>
          <p:nvPr/>
        </p:nvSpPr>
        <p:spPr>
          <a:xfrm rot="10800000" flipH="1">
            <a:off x="8073366" y="298153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0"/>
          <p:cNvSpPr/>
          <p:nvPr/>
        </p:nvSpPr>
        <p:spPr>
          <a:xfrm>
            <a:off x="6147012" y="126063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0"/>
          <p:cNvSpPr/>
          <p:nvPr/>
        </p:nvSpPr>
        <p:spPr>
          <a:xfrm>
            <a:off x="6466130" y="2835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0"/>
          <p:cNvSpPr/>
          <p:nvPr/>
        </p:nvSpPr>
        <p:spPr>
          <a:xfrm>
            <a:off x="5843384" y="-4934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0"/>
          <p:cNvSpPr/>
          <p:nvPr/>
        </p:nvSpPr>
        <p:spPr>
          <a:xfrm>
            <a:off x="6794122" y="870123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70"/>
          <p:cNvSpPr/>
          <p:nvPr/>
        </p:nvSpPr>
        <p:spPr>
          <a:xfrm>
            <a:off x="5215805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70"/>
          <p:cNvSpPr/>
          <p:nvPr/>
        </p:nvSpPr>
        <p:spPr>
          <a:xfrm rot="10800000" flipH="1">
            <a:off x="8595683" y="19475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70"/>
          <p:cNvSpPr/>
          <p:nvPr/>
        </p:nvSpPr>
        <p:spPr>
          <a:xfrm rot="10800000" flipH="1">
            <a:off x="8149185" y="14643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70"/>
          <p:cNvSpPr/>
          <p:nvPr/>
        </p:nvSpPr>
        <p:spPr>
          <a:xfrm>
            <a:off x="7964287" y="42340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70"/>
          <p:cNvSpPr/>
          <p:nvPr/>
        </p:nvSpPr>
        <p:spPr>
          <a:xfrm>
            <a:off x="8372430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8" name="Google Shape;1098;p70"/>
          <p:cNvCxnSpPr/>
          <p:nvPr/>
        </p:nvCxnSpPr>
        <p:spPr>
          <a:xfrm>
            <a:off x="814225" y="6775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85EF6028-EB3F-2CA2-110C-461C2180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63" y="2133226"/>
            <a:ext cx="1145876" cy="1145876"/>
          </a:xfrm>
          <a:prstGeom prst="rect">
            <a:avLst/>
          </a:prstGeom>
        </p:spPr>
      </p:pic>
      <p:sp>
        <p:nvSpPr>
          <p:cNvPr id="7" name="Google Shape;1079;p70">
            <a:extLst>
              <a:ext uri="{FF2B5EF4-FFF2-40B4-BE49-F238E27FC236}">
                <a16:creationId xmlns:a16="http://schemas.microsoft.com/office/drawing/2014/main" id="{F3A885C5-4C58-9622-A7E2-65A6DE0994F9}"/>
              </a:ext>
            </a:extLst>
          </p:cNvPr>
          <p:cNvSpPr txBox="1">
            <a:spLocks/>
          </p:cNvSpPr>
          <p:nvPr/>
        </p:nvSpPr>
        <p:spPr>
          <a:xfrm>
            <a:off x="713225" y="3279594"/>
            <a:ext cx="450258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>
              <a:buClr>
                <a:srgbClr val="384655"/>
              </a:buClr>
            </a:pPr>
            <a:r>
              <a:rPr lang="it-IT" sz="15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https://github.com/mgcarofano/hybrid-wifi-blt-rss-dataset-estimator</a:t>
            </a:r>
            <a:endParaRPr lang="it-IT" sz="15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8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8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" grpId="0"/>
      <p:bldP spid="1079" grpId="0" uiExpand="1" build="p"/>
      <p:bldP spid="1081" grpId="0" animBg="1"/>
      <p:bldP spid="1082" grpId="0" animBg="1"/>
      <p:bldP spid="1083" grpId="0" animBg="1"/>
      <p:bldP spid="1084" grpId="0" animBg="1"/>
      <p:bldP spid="1085" grpId="0" animBg="1"/>
      <p:bldP spid="1086" grpId="0" animBg="1"/>
      <p:bldP spid="1087" grpId="0" animBg="1"/>
      <p:bldP spid="1088" grpId="0" animBg="1"/>
      <p:bldP spid="1089" grpId="0" animBg="1"/>
      <p:bldP spid="1090" grpId="0" animBg="1"/>
      <p:bldP spid="1091" grpId="0" animBg="1"/>
      <p:bldP spid="1092" grpId="0" animBg="1"/>
      <p:bldP spid="1093" grpId="0" animBg="1"/>
      <p:bldP spid="1094" grpId="0" animBg="1"/>
      <p:bldP spid="1095" grpId="0" animBg="1"/>
      <p:bldP spid="1096" grpId="0" animBg="1"/>
      <p:bldP spid="1097" grpId="0" animBg="1"/>
      <p:bldP spid="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!!capitolo8">
            <a:extLst>
              <a:ext uri="{FF2B5EF4-FFF2-40B4-BE49-F238E27FC236}">
                <a16:creationId xmlns:a16="http://schemas.microsoft.com/office/drawing/2014/main" id="{53152F6B-7D4E-A914-8A68-94365CB668EE}"/>
              </a:ext>
            </a:extLst>
          </p:cNvPr>
          <p:cNvGrpSpPr/>
          <p:nvPr/>
        </p:nvGrpSpPr>
        <p:grpSpPr>
          <a:xfrm>
            <a:off x="7986063" y="0"/>
            <a:ext cx="1286922" cy="5143500"/>
            <a:chOff x="7986063" y="0"/>
            <a:chExt cx="1286922" cy="5143500"/>
          </a:xfrm>
        </p:grpSpPr>
        <p:sp>
          <p:nvSpPr>
            <p:cNvPr id="330" name="Rettangolo 329">
              <a:extLst>
                <a:ext uri="{FF2B5EF4-FFF2-40B4-BE49-F238E27FC236}">
                  <a16:creationId xmlns:a16="http://schemas.microsoft.com/office/drawing/2014/main" id="{308D1C7C-4782-FFE4-19C3-0C0C05D6E76D}"/>
                </a:ext>
              </a:extLst>
            </p:cNvPr>
            <p:cNvSpPr/>
            <p:nvPr/>
          </p:nvSpPr>
          <p:spPr>
            <a:xfrm>
              <a:off x="7992423" y="0"/>
              <a:ext cx="1152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31" name="Triangolo 330">
              <a:extLst>
                <a:ext uri="{FF2B5EF4-FFF2-40B4-BE49-F238E27FC236}">
                  <a16:creationId xmlns:a16="http://schemas.microsoft.com/office/drawing/2014/main" id="{47A8C239-13BC-730B-E8C6-54C2F2F327A1}"/>
                </a:ext>
              </a:extLst>
            </p:cNvPr>
            <p:cNvSpPr/>
            <p:nvPr/>
          </p:nvSpPr>
          <p:spPr>
            <a:xfrm rot="5400000">
              <a:off x="9028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69E6C6A1-893F-57E3-61B5-CE3002540D90}"/>
                </a:ext>
              </a:extLst>
            </p:cNvPr>
            <p:cNvSpPr/>
            <p:nvPr/>
          </p:nvSpPr>
          <p:spPr>
            <a:xfrm>
              <a:off x="7986063" y="960630"/>
              <a:ext cx="1152000" cy="4171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5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Conclusioni</a:t>
              </a:r>
            </a:p>
          </p:txBody>
        </p:sp>
      </p:grpSp>
      <p:grpSp>
        <p:nvGrpSpPr>
          <p:cNvPr id="29" name="!!capitolo7">
            <a:extLst>
              <a:ext uri="{FF2B5EF4-FFF2-40B4-BE49-F238E27FC236}">
                <a16:creationId xmlns:a16="http://schemas.microsoft.com/office/drawing/2014/main" id="{612BC94F-BABD-8C1B-3128-69E537C17245}"/>
              </a:ext>
            </a:extLst>
          </p:cNvPr>
          <p:cNvGrpSpPr/>
          <p:nvPr/>
        </p:nvGrpSpPr>
        <p:grpSpPr>
          <a:xfrm>
            <a:off x="6835335" y="0"/>
            <a:ext cx="1285650" cy="5143500"/>
            <a:chOff x="6835335" y="0"/>
            <a:chExt cx="1285650" cy="5143500"/>
          </a:xfrm>
        </p:grpSpPr>
        <p:sp>
          <p:nvSpPr>
            <p:cNvPr id="327" name="Rettangolo 326">
              <a:extLst>
                <a:ext uri="{FF2B5EF4-FFF2-40B4-BE49-F238E27FC236}">
                  <a16:creationId xmlns:a16="http://schemas.microsoft.com/office/drawing/2014/main" id="{1211F675-F33F-E519-9DAF-A07621D02F97}"/>
                </a:ext>
              </a:extLst>
            </p:cNvPr>
            <p:cNvSpPr/>
            <p:nvPr/>
          </p:nvSpPr>
          <p:spPr>
            <a:xfrm>
              <a:off x="6840423" y="0"/>
              <a:ext cx="1152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28" name="Triangolo 327">
              <a:extLst>
                <a:ext uri="{FF2B5EF4-FFF2-40B4-BE49-F238E27FC236}">
                  <a16:creationId xmlns:a16="http://schemas.microsoft.com/office/drawing/2014/main" id="{D670286A-5C2F-5BE4-1574-2611A6052267}"/>
                </a:ext>
              </a:extLst>
            </p:cNvPr>
            <p:cNvSpPr/>
            <p:nvPr/>
          </p:nvSpPr>
          <p:spPr>
            <a:xfrm rot="5400000">
              <a:off x="7876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643A5DFA-5363-04EA-9CF5-4BB80BC9220B}"/>
                </a:ext>
              </a:extLst>
            </p:cNvPr>
            <p:cNvSpPr/>
            <p:nvPr/>
          </p:nvSpPr>
          <p:spPr>
            <a:xfrm>
              <a:off x="6835335" y="960630"/>
              <a:ext cx="1152000" cy="4171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Altri stimatori: ML</a:t>
              </a:r>
            </a:p>
          </p:txBody>
        </p:sp>
      </p:grpSp>
      <p:grpSp>
        <p:nvGrpSpPr>
          <p:cNvPr id="28" name="!!capitolo6">
            <a:extLst>
              <a:ext uri="{FF2B5EF4-FFF2-40B4-BE49-F238E27FC236}">
                <a16:creationId xmlns:a16="http://schemas.microsoft.com/office/drawing/2014/main" id="{FDE83636-D733-CD53-CCAB-F31347CBAE74}"/>
              </a:ext>
            </a:extLst>
          </p:cNvPr>
          <p:cNvGrpSpPr/>
          <p:nvPr/>
        </p:nvGrpSpPr>
        <p:grpSpPr>
          <a:xfrm>
            <a:off x="5684607" y="0"/>
            <a:ext cx="1284378" cy="5143500"/>
            <a:chOff x="5684607" y="0"/>
            <a:chExt cx="1284378" cy="5143500"/>
          </a:xfrm>
        </p:grpSpPr>
        <p:sp>
          <p:nvSpPr>
            <p:cNvPr id="324" name="Rettangolo 323">
              <a:extLst>
                <a:ext uri="{FF2B5EF4-FFF2-40B4-BE49-F238E27FC236}">
                  <a16:creationId xmlns:a16="http://schemas.microsoft.com/office/drawing/2014/main" id="{73290816-2E82-6426-5E8F-739478335225}"/>
                </a:ext>
              </a:extLst>
            </p:cNvPr>
            <p:cNvSpPr/>
            <p:nvPr/>
          </p:nvSpPr>
          <p:spPr>
            <a:xfrm>
              <a:off x="5688423" y="0"/>
              <a:ext cx="1152000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25" name="Triangolo 324">
              <a:extLst>
                <a:ext uri="{FF2B5EF4-FFF2-40B4-BE49-F238E27FC236}">
                  <a16:creationId xmlns:a16="http://schemas.microsoft.com/office/drawing/2014/main" id="{3995076B-1AA5-9C2A-3B00-AF7F56EA0ABC}"/>
                </a:ext>
              </a:extLst>
            </p:cNvPr>
            <p:cNvSpPr/>
            <p:nvPr/>
          </p:nvSpPr>
          <p:spPr>
            <a:xfrm rot="5400000">
              <a:off x="6724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E7A933D3-4F02-37B2-DD78-61A7DB88E4BE}"/>
                </a:ext>
              </a:extLst>
            </p:cNvPr>
            <p:cNvSpPr/>
            <p:nvPr/>
          </p:nvSpPr>
          <p:spPr>
            <a:xfrm>
              <a:off x="5684607" y="960630"/>
              <a:ext cx="1152000" cy="4171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>
                <a:lnSpc>
                  <a:spcPct val="80000"/>
                </a:lnSpc>
              </a:pPr>
              <a:r>
                <a:rPr kumimoji="0" lang="it-IT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Altri stimatori:</a:t>
              </a:r>
            </a:p>
            <a:p>
              <a:pPr algn="ctr">
                <a:lnSpc>
                  <a:spcPct val="80000"/>
                </a:lnSpc>
              </a:pPr>
              <a:r>
                <a:rPr lang="it-IT" sz="2800" b="1" dirty="0">
                  <a:solidFill>
                    <a:schemeClr val="bg1"/>
                  </a:solidFill>
                  <a:latin typeface="Outfit"/>
                  <a:sym typeface="Outfit"/>
                </a:rPr>
                <a:t>WLLS_I e WLLS_II</a:t>
              </a:r>
              <a:endPara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utfit"/>
                <a:sym typeface="Outfit"/>
              </a:endParaRPr>
            </a:p>
          </p:txBody>
        </p:sp>
      </p:grpSp>
      <p:grpSp>
        <p:nvGrpSpPr>
          <p:cNvPr id="27" name="!!capitolo5">
            <a:extLst>
              <a:ext uri="{FF2B5EF4-FFF2-40B4-BE49-F238E27FC236}">
                <a16:creationId xmlns:a16="http://schemas.microsoft.com/office/drawing/2014/main" id="{056F4196-B604-2A3A-ED33-0D83CA7FEB74}"/>
              </a:ext>
            </a:extLst>
          </p:cNvPr>
          <p:cNvGrpSpPr/>
          <p:nvPr/>
        </p:nvGrpSpPr>
        <p:grpSpPr>
          <a:xfrm>
            <a:off x="4533879" y="0"/>
            <a:ext cx="1283106" cy="5143500"/>
            <a:chOff x="4533879" y="0"/>
            <a:chExt cx="1283106" cy="5143500"/>
          </a:xfrm>
        </p:grpSpPr>
        <p:sp>
          <p:nvSpPr>
            <p:cNvPr id="321" name="Rettangolo 320">
              <a:extLst>
                <a:ext uri="{FF2B5EF4-FFF2-40B4-BE49-F238E27FC236}">
                  <a16:creationId xmlns:a16="http://schemas.microsoft.com/office/drawing/2014/main" id="{4B97C807-71FF-1895-0E75-1FFD2BCA87B9}"/>
                </a:ext>
              </a:extLst>
            </p:cNvPr>
            <p:cNvSpPr/>
            <p:nvPr/>
          </p:nvSpPr>
          <p:spPr>
            <a:xfrm>
              <a:off x="4536423" y="0"/>
              <a:ext cx="1152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22" name="Triangolo 321">
              <a:extLst>
                <a:ext uri="{FF2B5EF4-FFF2-40B4-BE49-F238E27FC236}">
                  <a16:creationId xmlns:a16="http://schemas.microsoft.com/office/drawing/2014/main" id="{15CBE8C7-6A4C-40F3-DAD8-860973531A17}"/>
                </a:ext>
              </a:extLst>
            </p:cNvPr>
            <p:cNvSpPr/>
            <p:nvPr/>
          </p:nvSpPr>
          <p:spPr>
            <a:xfrm rot="5400000">
              <a:off x="5572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A7B94D37-FDB6-6F98-2E5B-AD2D60AC3771}"/>
                </a:ext>
              </a:extLst>
            </p:cNvPr>
            <p:cNvSpPr/>
            <p:nvPr/>
          </p:nvSpPr>
          <p:spPr>
            <a:xfrm>
              <a:off x="4533879" y="960630"/>
              <a:ext cx="1152000" cy="4171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5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Lo stimatore WLS</a:t>
              </a:r>
            </a:p>
          </p:txBody>
        </p:sp>
      </p:grpSp>
      <p:grpSp>
        <p:nvGrpSpPr>
          <p:cNvPr id="26" name="!!capitolo4">
            <a:extLst>
              <a:ext uri="{FF2B5EF4-FFF2-40B4-BE49-F238E27FC236}">
                <a16:creationId xmlns:a16="http://schemas.microsoft.com/office/drawing/2014/main" id="{739D1EB6-6109-16F1-F016-3F35795724A4}"/>
              </a:ext>
            </a:extLst>
          </p:cNvPr>
          <p:cNvGrpSpPr/>
          <p:nvPr/>
        </p:nvGrpSpPr>
        <p:grpSpPr>
          <a:xfrm>
            <a:off x="3383151" y="0"/>
            <a:ext cx="1281834" cy="5143500"/>
            <a:chOff x="3383151" y="0"/>
            <a:chExt cx="1281834" cy="5143500"/>
          </a:xfrm>
        </p:grpSpPr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DC453F-3776-D811-548A-8ECDAABBD652}"/>
                </a:ext>
              </a:extLst>
            </p:cNvPr>
            <p:cNvSpPr/>
            <p:nvPr/>
          </p:nvSpPr>
          <p:spPr>
            <a:xfrm>
              <a:off x="3384423" y="0"/>
              <a:ext cx="115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63" name="Triangolo 62">
              <a:extLst>
                <a:ext uri="{FF2B5EF4-FFF2-40B4-BE49-F238E27FC236}">
                  <a16:creationId xmlns:a16="http://schemas.microsoft.com/office/drawing/2014/main" id="{D2ADB1C1-B390-ACD2-D176-875901A23457}"/>
                </a:ext>
              </a:extLst>
            </p:cNvPr>
            <p:cNvSpPr/>
            <p:nvPr/>
          </p:nvSpPr>
          <p:spPr>
            <a:xfrm rot="5400000">
              <a:off x="4420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D813B2A6-6A68-2BFF-501F-AE3DBD55C51C}"/>
                </a:ext>
              </a:extLst>
            </p:cNvPr>
            <p:cNvSpPr/>
            <p:nvPr/>
          </p:nvSpPr>
          <p:spPr>
            <a:xfrm>
              <a:off x="3383151" y="960630"/>
              <a:ext cx="1152000" cy="4171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5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Il dataset</a:t>
              </a:r>
            </a:p>
          </p:txBody>
        </p:sp>
      </p:grpSp>
      <p:grpSp>
        <p:nvGrpSpPr>
          <p:cNvPr id="25" name="!!capitolo3">
            <a:extLst>
              <a:ext uri="{FF2B5EF4-FFF2-40B4-BE49-F238E27FC236}">
                <a16:creationId xmlns:a16="http://schemas.microsoft.com/office/drawing/2014/main" id="{AA44ED2A-BF7A-EF1B-1452-FE6B4F5C9A36}"/>
              </a:ext>
            </a:extLst>
          </p:cNvPr>
          <p:cNvGrpSpPr/>
          <p:nvPr/>
        </p:nvGrpSpPr>
        <p:grpSpPr>
          <a:xfrm>
            <a:off x="2231151" y="0"/>
            <a:ext cx="1281834" cy="5143500"/>
            <a:chOff x="2231151" y="0"/>
            <a:chExt cx="1281834" cy="5143500"/>
          </a:xfrm>
        </p:grpSpPr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7263301B-0B1A-9A83-4702-3D5E9CE03471}"/>
                </a:ext>
              </a:extLst>
            </p:cNvPr>
            <p:cNvSpPr/>
            <p:nvPr/>
          </p:nvSpPr>
          <p:spPr>
            <a:xfrm>
              <a:off x="2232423" y="0"/>
              <a:ext cx="1152000" cy="5143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3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60" name="Triangolo 59">
              <a:extLst>
                <a:ext uri="{FF2B5EF4-FFF2-40B4-BE49-F238E27FC236}">
                  <a16:creationId xmlns:a16="http://schemas.microsoft.com/office/drawing/2014/main" id="{06EEA162-B715-E775-26C2-FA6A109EB3A5}"/>
                </a:ext>
              </a:extLst>
            </p:cNvPr>
            <p:cNvSpPr/>
            <p:nvPr/>
          </p:nvSpPr>
          <p:spPr>
            <a:xfrm rot="5400000">
              <a:off x="3268147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7470B03C-65DD-F3AA-5834-BAA37BA82B07}"/>
                </a:ext>
              </a:extLst>
            </p:cNvPr>
            <p:cNvSpPr/>
            <p:nvPr/>
          </p:nvSpPr>
          <p:spPr>
            <a:xfrm>
              <a:off x="2231151" y="966315"/>
              <a:ext cx="1152000" cy="4171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5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Stato dell’arte</a:t>
              </a:r>
            </a:p>
          </p:txBody>
        </p:sp>
      </p:grpSp>
      <p:grpSp>
        <p:nvGrpSpPr>
          <p:cNvPr id="24" name="!!capitolo2">
            <a:extLst>
              <a:ext uri="{FF2B5EF4-FFF2-40B4-BE49-F238E27FC236}">
                <a16:creationId xmlns:a16="http://schemas.microsoft.com/office/drawing/2014/main" id="{DBCCACAC-58DC-AD02-26FF-77346EA2CDA6}"/>
              </a:ext>
            </a:extLst>
          </p:cNvPr>
          <p:cNvGrpSpPr/>
          <p:nvPr/>
        </p:nvGrpSpPr>
        <p:grpSpPr>
          <a:xfrm>
            <a:off x="1115575" y="0"/>
            <a:ext cx="1224424" cy="5143500"/>
            <a:chOff x="1115575" y="0"/>
            <a:chExt cx="1224424" cy="5143500"/>
          </a:xfrm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DEB86B3A-8815-AD2A-A970-9535033D864A}"/>
                </a:ext>
              </a:extLst>
            </p:cNvPr>
            <p:cNvSpPr/>
            <p:nvPr/>
          </p:nvSpPr>
          <p:spPr>
            <a:xfrm>
              <a:off x="1115999" y="0"/>
              <a:ext cx="1116000" cy="5143500"/>
            </a:xfrm>
            <a:prstGeom prst="rect">
              <a:avLst/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2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7" name="Triangolo 56">
              <a:extLst>
                <a:ext uri="{FF2B5EF4-FFF2-40B4-BE49-F238E27FC236}">
                  <a16:creationId xmlns:a16="http://schemas.microsoft.com/office/drawing/2014/main" id="{4A11C22A-36E2-1F42-B12A-4DEBCCAC410B}"/>
                </a:ext>
              </a:extLst>
            </p:cNvPr>
            <p:cNvSpPr/>
            <p:nvPr/>
          </p:nvSpPr>
          <p:spPr>
            <a:xfrm rot="5400000">
              <a:off x="2105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E3E2679C-9798-5540-B566-7D5FD5FC40C3}"/>
                </a:ext>
              </a:extLst>
            </p:cNvPr>
            <p:cNvSpPr/>
            <p:nvPr/>
          </p:nvSpPr>
          <p:spPr>
            <a:xfrm>
              <a:off x="1115575" y="972000"/>
              <a:ext cx="1116000" cy="4171500"/>
            </a:xfrm>
            <a:prstGeom prst="rect">
              <a:avLst/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5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Obiettivi</a:t>
              </a:r>
            </a:p>
          </p:txBody>
        </p:sp>
      </p:grpSp>
      <p:grpSp>
        <p:nvGrpSpPr>
          <p:cNvPr id="30" name="!!capitolo1">
            <a:extLst>
              <a:ext uri="{FF2B5EF4-FFF2-40B4-BE49-F238E27FC236}">
                <a16:creationId xmlns:a16="http://schemas.microsoft.com/office/drawing/2014/main" id="{A3C04BD9-155C-A324-0377-126248B30CD1}"/>
              </a:ext>
            </a:extLst>
          </p:cNvPr>
          <p:cNvGrpSpPr/>
          <p:nvPr/>
        </p:nvGrpSpPr>
        <p:grpSpPr>
          <a:xfrm>
            <a:off x="-425" y="0"/>
            <a:ext cx="1224424" cy="5143500"/>
            <a:chOff x="-425" y="0"/>
            <a:chExt cx="1224424" cy="5143500"/>
          </a:xfrm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2D9B48C7-B39C-9547-5209-94E2EE81CBDC}"/>
                </a:ext>
              </a:extLst>
            </p:cNvPr>
            <p:cNvSpPr/>
            <p:nvPr/>
          </p:nvSpPr>
          <p:spPr>
            <a:xfrm>
              <a:off x="-1" y="0"/>
              <a:ext cx="1116000" cy="51435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1</a:t>
              </a:r>
            </a:p>
          </p:txBody>
        </p:sp>
        <p:sp>
          <p:nvSpPr>
            <p:cNvPr id="53" name="Triangolo 52">
              <a:extLst>
                <a:ext uri="{FF2B5EF4-FFF2-40B4-BE49-F238E27FC236}">
                  <a16:creationId xmlns:a16="http://schemas.microsoft.com/office/drawing/2014/main" id="{2E570BD3-B880-B477-5910-2857AC25141B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F9563E03-B633-C8A2-FAA1-60D724A4AEEA}"/>
                </a:ext>
              </a:extLst>
            </p:cNvPr>
            <p:cNvSpPr/>
            <p:nvPr/>
          </p:nvSpPr>
          <p:spPr>
            <a:xfrm>
              <a:off x="-425" y="972000"/>
              <a:ext cx="1116000" cy="41715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180000" rIns="0" bIns="180000" rtlCol="0" anchor="ctr"/>
            <a:lstStyle/>
            <a:p>
              <a:pPr algn="ctr"/>
              <a:r>
                <a:rPr kumimoji="0" lang="it-IT" sz="35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Introduzione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!!titolo1">
            <a:extLst>
              <a:ext uri="{FF2B5EF4-FFF2-40B4-BE49-F238E27FC236}">
                <a16:creationId xmlns:a16="http://schemas.microsoft.com/office/drawing/2014/main" id="{AD338304-FC0D-769F-0D61-F86BE554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Introduzione</a:t>
            </a:r>
          </a:p>
        </p:txBody>
      </p:sp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A250C948-34F8-3EE2-040F-B2CDB9CDEF2B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FAE48B19-1D69-BEFD-5F73-27E5351EC169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EA0A59D0-2A73-CB55-8930-D4FAE1828AF8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3EE1D97F-B36D-AE01-D1DC-1D323CB49E51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289FCB2B-4773-6611-F603-5ED5B65D9FBA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0BADF5B4-3058-467C-B650-059610D83F04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416066E6-C121-3B79-1E27-75D7B6573A29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81B65D65-3CFE-39CC-4C42-F1F2EDFD58F8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6AFF22A8-7302-E81F-3809-AFEA78479C22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!!capitolo5">
            <a:extLst>
              <a:ext uri="{FF2B5EF4-FFF2-40B4-BE49-F238E27FC236}">
                <a16:creationId xmlns:a16="http://schemas.microsoft.com/office/drawing/2014/main" id="{9B5C98A2-F803-3BF8-2748-076A7E4B539F}"/>
              </a:ext>
            </a:extLst>
          </p:cNvPr>
          <p:cNvGrpSpPr/>
          <p:nvPr/>
        </p:nvGrpSpPr>
        <p:grpSpPr>
          <a:xfrm>
            <a:off x="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F6B0C8B-5F7C-34E2-38CE-852E11310F49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7" name="Triangolo 46">
              <a:extLst>
                <a:ext uri="{FF2B5EF4-FFF2-40B4-BE49-F238E27FC236}">
                  <a16:creationId xmlns:a16="http://schemas.microsoft.com/office/drawing/2014/main" id="{7D1188B7-B9EE-BAA0-F635-E5A560F8DCC7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!!capitolo4">
            <a:extLst>
              <a:ext uri="{FF2B5EF4-FFF2-40B4-BE49-F238E27FC236}">
                <a16:creationId xmlns:a16="http://schemas.microsoft.com/office/drawing/2014/main" id="{C52F9C97-838D-D960-DB3B-EEF7D7C8BF60}"/>
              </a:ext>
            </a:extLst>
          </p:cNvPr>
          <p:cNvGrpSpPr/>
          <p:nvPr/>
        </p:nvGrpSpPr>
        <p:grpSpPr>
          <a:xfrm>
            <a:off x="0" y="0"/>
            <a:ext cx="1460562" cy="5143500"/>
            <a:chOff x="-180001" y="0"/>
            <a:chExt cx="1460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F37EEE70-2EA3-514F-0ED7-D1FA147D7568}"/>
                </a:ext>
              </a:extLst>
            </p:cNvPr>
            <p:cNvSpPr/>
            <p:nvPr/>
          </p:nvSpPr>
          <p:spPr>
            <a:xfrm>
              <a:off x="-180001" y="0"/>
              <a:ext cx="133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0" name="Triangolo 49">
              <a:extLst>
                <a:ext uri="{FF2B5EF4-FFF2-40B4-BE49-F238E27FC236}">
                  <a16:creationId xmlns:a16="http://schemas.microsoft.com/office/drawing/2014/main" id="{02DF6223-F901-A73E-E2B8-C59D270C46D1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!!capitolo3">
            <a:extLst>
              <a:ext uri="{FF2B5EF4-FFF2-40B4-BE49-F238E27FC236}">
                <a16:creationId xmlns:a16="http://schemas.microsoft.com/office/drawing/2014/main" id="{0D3D7E3F-C851-0DE4-19FD-13218CEF71A3}"/>
              </a:ext>
            </a:extLst>
          </p:cNvPr>
          <p:cNvGrpSpPr/>
          <p:nvPr/>
        </p:nvGrpSpPr>
        <p:grpSpPr>
          <a:xfrm>
            <a:off x="0" y="0"/>
            <a:ext cx="1388562" cy="5143500"/>
            <a:chOff x="-108001" y="0"/>
            <a:chExt cx="138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274F1DA4-4E71-27E0-099B-B4EEC7BAA893}"/>
                </a:ext>
              </a:extLst>
            </p:cNvPr>
            <p:cNvSpPr/>
            <p:nvPr/>
          </p:nvSpPr>
          <p:spPr>
            <a:xfrm>
              <a:off x="-108001" y="0"/>
              <a:ext cx="1260000" cy="5143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3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3" name="Triangolo 52">
              <a:extLst>
                <a:ext uri="{FF2B5EF4-FFF2-40B4-BE49-F238E27FC236}">
                  <a16:creationId xmlns:a16="http://schemas.microsoft.com/office/drawing/2014/main" id="{D5E8D368-7093-F33C-E238-C45E447E3D5E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!!capitolo2">
            <a:extLst>
              <a:ext uri="{FF2B5EF4-FFF2-40B4-BE49-F238E27FC236}">
                <a16:creationId xmlns:a16="http://schemas.microsoft.com/office/drawing/2014/main" id="{F54BA651-43AB-D8A8-87C5-15A97FD38167}"/>
              </a:ext>
            </a:extLst>
          </p:cNvPr>
          <p:cNvGrpSpPr/>
          <p:nvPr/>
        </p:nvGrpSpPr>
        <p:grpSpPr>
          <a:xfrm>
            <a:off x="0" y="0"/>
            <a:ext cx="1296000" cy="5143500"/>
            <a:chOff x="-72001" y="0"/>
            <a:chExt cx="1296000" cy="5143500"/>
          </a:xfrm>
          <a:solidFill>
            <a:schemeClr val="bg2">
              <a:lumMod val="25000"/>
            </a:schemeClr>
          </a:solidFill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9B9C652D-7114-673C-52D9-30CD59B69C5E}"/>
                </a:ext>
              </a:extLst>
            </p:cNvPr>
            <p:cNvSpPr/>
            <p:nvPr/>
          </p:nvSpPr>
          <p:spPr>
            <a:xfrm>
              <a:off x="-72001" y="0"/>
              <a:ext cx="1188000" cy="5143500"/>
            </a:xfrm>
            <a:prstGeom prst="rect">
              <a:avLst/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2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6" name="Triangolo 55">
              <a:extLst>
                <a:ext uri="{FF2B5EF4-FFF2-40B4-BE49-F238E27FC236}">
                  <a16:creationId xmlns:a16="http://schemas.microsoft.com/office/drawing/2014/main" id="{AB706715-22A8-DEEC-5E56-A3DA061460A6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!!capitolo1">
            <a:extLst>
              <a:ext uri="{FF2B5EF4-FFF2-40B4-BE49-F238E27FC236}">
                <a16:creationId xmlns:a16="http://schemas.microsoft.com/office/drawing/2014/main" id="{51656FEC-ADF5-831B-3006-81ACFE68B9B8}"/>
              </a:ext>
            </a:extLst>
          </p:cNvPr>
          <p:cNvGrpSpPr/>
          <p:nvPr/>
        </p:nvGrpSpPr>
        <p:grpSpPr>
          <a:xfrm>
            <a:off x="-1" y="0"/>
            <a:ext cx="1224000" cy="5143500"/>
            <a:chOff x="-1" y="0"/>
            <a:chExt cx="1224000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BBD21B3D-DE9B-A61F-1985-CA10A5F49D86}"/>
                </a:ext>
              </a:extLst>
            </p:cNvPr>
            <p:cNvSpPr/>
            <p:nvPr/>
          </p:nvSpPr>
          <p:spPr>
            <a:xfrm>
              <a:off x="-1" y="0"/>
              <a:ext cx="1116000" cy="51435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1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9" name="Triangolo 58">
              <a:extLst>
                <a:ext uri="{FF2B5EF4-FFF2-40B4-BE49-F238E27FC236}">
                  <a16:creationId xmlns:a16="http://schemas.microsoft.com/office/drawing/2014/main" id="{73FEF044-25E9-127A-6A7B-D80E72D6522D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347C9A66-C811-4EA7-AD12-4827E06B8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D66B3226-9A98-D4E1-A874-3DCC63C936F9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EF8BD595-6057-AACA-BE07-B94DAE5E8D4B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CC6B9126-EEF1-6F73-6C54-98785DF1349A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C04FBEF2-88EE-FDF1-2C2E-7AE48B9B4E09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2990AE14-AA57-D8DB-7829-DF8FACA41F7C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C0098BDB-16E6-E4F4-121E-265D16412DBA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205B62B6-0E0C-22F0-5074-1E627C4B5B46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8EBB278D-5786-BDDD-7801-F7DD17F50731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B5365BE4-FF4A-17F9-87C3-F2009C43C4B7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!!capitolo5">
            <a:extLst>
              <a:ext uri="{FF2B5EF4-FFF2-40B4-BE49-F238E27FC236}">
                <a16:creationId xmlns:a16="http://schemas.microsoft.com/office/drawing/2014/main" id="{8123B663-6546-EDDE-F45F-CC7551A784B1}"/>
              </a:ext>
            </a:extLst>
          </p:cNvPr>
          <p:cNvGrpSpPr/>
          <p:nvPr/>
        </p:nvGrpSpPr>
        <p:grpSpPr>
          <a:xfrm>
            <a:off x="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7207A97-4D01-7775-2883-6355EEF7087D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7" name="Triangolo 46">
              <a:extLst>
                <a:ext uri="{FF2B5EF4-FFF2-40B4-BE49-F238E27FC236}">
                  <a16:creationId xmlns:a16="http://schemas.microsoft.com/office/drawing/2014/main" id="{C49F0D08-E41B-1801-47D6-1645F7668B6E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!!capitolo4">
            <a:extLst>
              <a:ext uri="{FF2B5EF4-FFF2-40B4-BE49-F238E27FC236}">
                <a16:creationId xmlns:a16="http://schemas.microsoft.com/office/drawing/2014/main" id="{53D9DFBC-E83E-4F29-EF50-4E3250AF39C4}"/>
              </a:ext>
            </a:extLst>
          </p:cNvPr>
          <p:cNvGrpSpPr/>
          <p:nvPr/>
        </p:nvGrpSpPr>
        <p:grpSpPr>
          <a:xfrm>
            <a:off x="0" y="0"/>
            <a:ext cx="1460562" cy="5143500"/>
            <a:chOff x="-180001" y="0"/>
            <a:chExt cx="1460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3659FEA6-2BB5-F2EF-F84D-9FC306A100CD}"/>
                </a:ext>
              </a:extLst>
            </p:cNvPr>
            <p:cNvSpPr/>
            <p:nvPr/>
          </p:nvSpPr>
          <p:spPr>
            <a:xfrm>
              <a:off x="-180001" y="0"/>
              <a:ext cx="133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0" name="Triangolo 49">
              <a:extLst>
                <a:ext uri="{FF2B5EF4-FFF2-40B4-BE49-F238E27FC236}">
                  <a16:creationId xmlns:a16="http://schemas.microsoft.com/office/drawing/2014/main" id="{6E919C41-86E6-6DDB-BCED-6CF758AB4B99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!!capitolo3">
            <a:extLst>
              <a:ext uri="{FF2B5EF4-FFF2-40B4-BE49-F238E27FC236}">
                <a16:creationId xmlns:a16="http://schemas.microsoft.com/office/drawing/2014/main" id="{48B411C8-7C1A-C985-4738-201400CF244D}"/>
              </a:ext>
            </a:extLst>
          </p:cNvPr>
          <p:cNvGrpSpPr/>
          <p:nvPr/>
        </p:nvGrpSpPr>
        <p:grpSpPr>
          <a:xfrm>
            <a:off x="0" y="0"/>
            <a:ext cx="1388562" cy="5143500"/>
            <a:chOff x="-108001" y="0"/>
            <a:chExt cx="138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34CF9B94-0807-A1F1-0BBD-155F228FE4EB}"/>
                </a:ext>
              </a:extLst>
            </p:cNvPr>
            <p:cNvSpPr/>
            <p:nvPr/>
          </p:nvSpPr>
          <p:spPr>
            <a:xfrm>
              <a:off x="-108001" y="0"/>
              <a:ext cx="1260000" cy="5143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3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3" name="Triangolo 52">
              <a:extLst>
                <a:ext uri="{FF2B5EF4-FFF2-40B4-BE49-F238E27FC236}">
                  <a16:creationId xmlns:a16="http://schemas.microsoft.com/office/drawing/2014/main" id="{3E4ABA1E-5495-E145-933F-14683DD51DED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!!capitolo2">
            <a:extLst>
              <a:ext uri="{FF2B5EF4-FFF2-40B4-BE49-F238E27FC236}">
                <a16:creationId xmlns:a16="http://schemas.microsoft.com/office/drawing/2014/main" id="{F52703DD-10F7-56E2-D06C-86725491C96B}"/>
              </a:ext>
            </a:extLst>
          </p:cNvPr>
          <p:cNvGrpSpPr/>
          <p:nvPr/>
        </p:nvGrpSpPr>
        <p:grpSpPr>
          <a:xfrm>
            <a:off x="0" y="0"/>
            <a:ext cx="1296000" cy="5143500"/>
            <a:chOff x="-72001" y="0"/>
            <a:chExt cx="1296000" cy="5143500"/>
          </a:xfrm>
          <a:solidFill>
            <a:schemeClr val="bg2">
              <a:lumMod val="25000"/>
            </a:schemeClr>
          </a:solidFill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C6A60F83-7ADD-2C85-C9FF-F8771FA307FC}"/>
                </a:ext>
              </a:extLst>
            </p:cNvPr>
            <p:cNvSpPr/>
            <p:nvPr/>
          </p:nvSpPr>
          <p:spPr>
            <a:xfrm>
              <a:off x="-72001" y="0"/>
              <a:ext cx="1188000" cy="5143500"/>
            </a:xfrm>
            <a:prstGeom prst="rect">
              <a:avLst/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2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6" name="Triangolo 55">
              <a:extLst>
                <a:ext uri="{FF2B5EF4-FFF2-40B4-BE49-F238E27FC236}">
                  <a16:creationId xmlns:a16="http://schemas.microsoft.com/office/drawing/2014/main" id="{78FC8E7D-F799-51ED-34B7-2F87A4A2CF2E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7" name="!!titolo2">
            <a:extLst>
              <a:ext uri="{FF2B5EF4-FFF2-40B4-BE49-F238E27FC236}">
                <a16:creationId xmlns:a16="http://schemas.microsoft.com/office/drawing/2014/main" id="{9559B1A0-10B0-CD44-94C5-10A846BB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Obiettivi</a:t>
            </a:r>
          </a:p>
        </p:txBody>
      </p:sp>
      <p:grpSp>
        <p:nvGrpSpPr>
          <p:cNvPr id="3" name="!!capitolo1">
            <a:extLst>
              <a:ext uri="{FF2B5EF4-FFF2-40B4-BE49-F238E27FC236}">
                <a16:creationId xmlns:a16="http://schemas.microsoft.com/office/drawing/2014/main" id="{ECFCB4A3-0B91-CC01-B54C-52BDCECACD78}"/>
              </a:ext>
            </a:extLst>
          </p:cNvPr>
          <p:cNvGrpSpPr/>
          <p:nvPr/>
        </p:nvGrpSpPr>
        <p:grpSpPr>
          <a:xfrm>
            <a:off x="-1800000" y="0"/>
            <a:ext cx="1224000" cy="5143500"/>
            <a:chOff x="-1" y="0"/>
            <a:chExt cx="1224000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76D658A2-DC92-C30A-0CC0-16F40CCB8BB3}"/>
                </a:ext>
              </a:extLst>
            </p:cNvPr>
            <p:cNvSpPr/>
            <p:nvPr/>
          </p:nvSpPr>
          <p:spPr>
            <a:xfrm>
              <a:off x="-1" y="0"/>
              <a:ext cx="1116000" cy="51435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1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24B78610-D052-15B6-8CB0-7423D09407BC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64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D7D0DD51-C1AF-8D7D-030B-1B084809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20AA587C-E073-5EA1-8832-0B72BB432DCD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EE74F7E3-9A33-A4A2-2D0B-203DB9F77689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0231C0AC-1C8C-BF07-C32F-C7DB49A4FA9E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4B7AF454-BC75-C704-9E8F-D9036B176710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627F23E-905A-79A7-4EFF-BAA397AF31D6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062E19F7-D455-54D3-F985-73B5802F8686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14116D94-465D-DEF0-3EF2-DF2A6F89BC27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85F26C8F-664B-745C-3E32-E318211D4A1A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0AE3C605-192F-A3A1-4A89-930F28FFC453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!!capitolo5">
            <a:extLst>
              <a:ext uri="{FF2B5EF4-FFF2-40B4-BE49-F238E27FC236}">
                <a16:creationId xmlns:a16="http://schemas.microsoft.com/office/drawing/2014/main" id="{AFC4AD1D-B8A8-B297-1F52-1CD32879639C}"/>
              </a:ext>
            </a:extLst>
          </p:cNvPr>
          <p:cNvGrpSpPr/>
          <p:nvPr/>
        </p:nvGrpSpPr>
        <p:grpSpPr>
          <a:xfrm>
            <a:off x="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480BE75-BC7B-B1B0-6F30-D92FD9978CB3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7" name="Triangolo 46">
              <a:extLst>
                <a:ext uri="{FF2B5EF4-FFF2-40B4-BE49-F238E27FC236}">
                  <a16:creationId xmlns:a16="http://schemas.microsoft.com/office/drawing/2014/main" id="{4B49AFCD-10CE-40DA-5250-ABB35F8D9B02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!!capitolo4">
            <a:extLst>
              <a:ext uri="{FF2B5EF4-FFF2-40B4-BE49-F238E27FC236}">
                <a16:creationId xmlns:a16="http://schemas.microsoft.com/office/drawing/2014/main" id="{F2F5751B-637B-3514-452D-3AD11725A542}"/>
              </a:ext>
            </a:extLst>
          </p:cNvPr>
          <p:cNvGrpSpPr/>
          <p:nvPr/>
        </p:nvGrpSpPr>
        <p:grpSpPr>
          <a:xfrm>
            <a:off x="0" y="0"/>
            <a:ext cx="1460562" cy="5143500"/>
            <a:chOff x="-180001" y="0"/>
            <a:chExt cx="1460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123CDA3D-E7D6-2D9C-FEF4-C0432843FCD1}"/>
                </a:ext>
              </a:extLst>
            </p:cNvPr>
            <p:cNvSpPr/>
            <p:nvPr/>
          </p:nvSpPr>
          <p:spPr>
            <a:xfrm>
              <a:off x="-180001" y="0"/>
              <a:ext cx="133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0" name="Triangolo 49">
              <a:extLst>
                <a:ext uri="{FF2B5EF4-FFF2-40B4-BE49-F238E27FC236}">
                  <a16:creationId xmlns:a16="http://schemas.microsoft.com/office/drawing/2014/main" id="{B1349A0D-C5D8-FC43-EDF6-61EE6E9EF1C8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!!capitolo3">
            <a:extLst>
              <a:ext uri="{FF2B5EF4-FFF2-40B4-BE49-F238E27FC236}">
                <a16:creationId xmlns:a16="http://schemas.microsoft.com/office/drawing/2014/main" id="{0A28556D-D12F-031C-AB78-623F60E6CB61}"/>
              </a:ext>
            </a:extLst>
          </p:cNvPr>
          <p:cNvGrpSpPr/>
          <p:nvPr/>
        </p:nvGrpSpPr>
        <p:grpSpPr>
          <a:xfrm>
            <a:off x="0" y="0"/>
            <a:ext cx="1388562" cy="5143500"/>
            <a:chOff x="-108001" y="0"/>
            <a:chExt cx="138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0DA7830-916D-D336-58FD-333EE50AA260}"/>
                </a:ext>
              </a:extLst>
            </p:cNvPr>
            <p:cNvSpPr/>
            <p:nvPr/>
          </p:nvSpPr>
          <p:spPr>
            <a:xfrm>
              <a:off x="-108001" y="0"/>
              <a:ext cx="1260000" cy="5143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3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3" name="Triangolo 52">
              <a:extLst>
                <a:ext uri="{FF2B5EF4-FFF2-40B4-BE49-F238E27FC236}">
                  <a16:creationId xmlns:a16="http://schemas.microsoft.com/office/drawing/2014/main" id="{26CA32C7-0BD2-B6FE-A35A-BA66FE4C2061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3">
            <a:extLst>
              <a:ext uri="{FF2B5EF4-FFF2-40B4-BE49-F238E27FC236}">
                <a16:creationId xmlns:a16="http://schemas.microsoft.com/office/drawing/2014/main" id="{7EDB457F-76AB-7242-2EA8-EE4FDA52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Stato dell’arte</a:t>
            </a:r>
          </a:p>
        </p:txBody>
      </p:sp>
      <p:grpSp>
        <p:nvGrpSpPr>
          <p:cNvPr id="2" name="!!capitolo2">
            <a:extLst>
              <a:ext uri="{FF2B5EF4-FFF2-40B4-BE49-F238E27FC236}">
                <a16:creationId xmlns:a16="http://schemas.microsoft.com/office/drawing/2014/main" id="{84417D05-F846-04CF-8A3A-5BB520AC175A}"/>
              </a:ext>
            </a:extLst>
          </p:cNvPr>
          <p:cNvGrpSpPr/>
          <p:nvPr/>
        </p:nvGrpSpPr>
        <p:grpSpPr>
          <a:xfrm>
            <a:off x="-1800000" y="0"/>
            <a:ext cx="1296000" cy="5143500"/>
            <a:chOff x="-72001" y="0"/>
            <a:chExt cx="1296000" cy="5143500"/>
          </a:xfrm>
          <a:solidFill>
            <a:schemeClr val="bg2">
              <a:lumMod val="25000"/>
            </a:schemeClr>
          </a:solidFill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86020799-AAA5-2CA3-FF43-7026F9ED79EE}"/>
                </a:ext>
              </a:extLst>
            </p:cNvPr>
            <p:cNvSpPr/>
            <p:nvPr/>
          </p:nvSpPr>
          <p:spPr>
            <a:xfrm>
              <a:off x="-72001" y="0"/>
              <a:ext cx="1188000" cy="5143500"/>
            </a:xfrm>
            <a:prstGeom prst="rect">
              <a:avLst/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2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FC9412A8-7106-86FC-5CAD-1B1140D00466}"/>
                </a:ext>
              </a:extLst>
            </p:cNvPr>
            <p:cNvSpPr/>
            <p:nvPr/>
          </p:nvSpPr>
          <p:spPr>
            <a:xfrm rot="5400000">
              <a:off x="989442" y="432000"/>
              <a:ext cx="361114" cy="108000"/>
            </a:xfrm>
            <a:prstGeom prst="triangle">
              <a:avLst>
                <a:gd name="adj" fmla="val 51739"/>
              </a:avLst>
            </a:prstGeom>
            <a:solidFill>
              <a:srgbClr val="2433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487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3B582514-F53D-2018-1458-4967144D2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DD441C1C-7A05-748C-7261-F32B193F1487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B4A0B72B-33D0-C6BC-052E-FC18CB851C7C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C81855FE-EDA6-3F93-C65D-C77028C79C8A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09F5104C-FBFA-B667-BCD9-BFE183D8C5E8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47AE993D-FDFC-8C9A-C826-407E6DDF0A9B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38AF3FD8-9B39-4C54-8E9C-188FB2BBD599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EBA0AC67-01B3-E3A5-F39D-73BA049F8998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9EB5A94C-0AB3-ACB8-2E02-C963BB318C82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190495A5-62C3-95D2-493D-407EFF4C9F38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!!capitolo5">
            <a:extLst>
              <a:ext uri="{FF2B5EF4-FFF2-40B4-BE49-F238E27FC236}">
                <a16:creationId xmlns:a16="http://schemas.microsoft.com/office/drawing/2014/main" id="{E9CB2D89-23DE-B825-63E5-A03600FA55BF}"/>
              </a:ext>
            </a:extLst>
          </p:cNvPr>
          <p:cNvGrpSpPr/>
          <p:nvPr/>
        </p:nvGrpSpPr>
        <p:grpSpPr>
          <a:xfrm>
            <a:off x="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4214671-9A03-7D62-400C-7E16F7CA3F55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7" name="Triangolo 46">
              <a:extLst>
                <a:ext uri="{FF2B5EF4-FFF2-40B4-BE49-F238E27FC236}">
                  <a16:creationId xmlns:a16="http://schemas.microsoft.com/office/drawing/2014/main" id="{24A2D548-1344-3EDC-7246-CAA7B6798688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!!capitolo4">
            <a:extLst>
              <a:ext uri="{FF2B5EF4-FFF2-40B4-BE49-F238E27FC236}">
                <a16:creationId xmlns:a16="http://schemas.microsoft.com/office/drawing/2014/main" id="{ED4EDBC9-6D40-F954-5A60-E0B0F037E163}"/>
              </a:ext>
            </a:extLst>
          </p:cNvPr>
          <p:cNvGrpSpPr/>
          <p:nvPr/>
        </p:nvGrpSpPr>
        <p:grpSpPr>
          <a:xfrm>
            <a:off x="0" y="0"/>
            <a:ext cx="1460562" cy="5143500"/>
            <a:chOff x="-180001" y="0"/>
            <a:chExt cx="1460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E1BED3C2-C2AA-8AB2-21BB-124E1822221D}"/>
                </a:ext>
              </a:extLst>
            </p:cNvPr>
            <p:cNvSpPr/>
            <p:nvPr/>
          </p:nvSpPr>
          <p:spPr>
            <a:xfrm>
              <a:off x="-180001" y="0"/>
              <a:ext cx="133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0" name="Triangolo 49">
              <a:extLst>
                <a:ext uri="{FF2B5EF4-FFF2-40B4-BE49-F238E27FC236}">
                  <a16:creationId xmlns:a16="http://schemas.microsoft.com/office/drawing/2014/main" id="{19854DA3-E4BB-E437-5290-9652F45CF9D9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4">
            <a:extLst>
              <a:ext uri="{FF2B5EF4-FFF2-40B4-BE49-F238E27FC236}">
                <a16:creationId xmlns:a16="http://schemas.microsoft.com/office/drawing/2014/main" id="{6C570A8E-6AFF-9A30-18FB-0A7E0DB3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Il dataset</a:t>
            </a:r>
          </a:p>
        </p:txBody>
      </p:sp>
      <p:grpSp>
        <p:nvGrpSpPr>
          <p:cNvPr id="2" name="!!capitolo3">
            <a:extLst>
              <a:ext uri="{FF2B5EF4-FFF2-40B4-BE49-F238E27FC236}">
                <a16:creationId xmlns:a16="http://schemas.microsoft.com/office/drawing/2014/main" id="{9DA44685-4379-E7E7-47BB-BD1E66913ECE}"/>
              </a:ext>
            </a:extLst>
          </p:cNvPr>
          <p:cNvGrpSpPr/>
          <p:nvPr/>
        </p:nvGrpSpPr>
        <p:grpSpPr>
          <a:xfrm>
            <a:off x="-1800000" y="0"/>
            <a:ext cx="1388562" cy="5143500"/>
            <a:chOff x="-108001" y="0"/>
            <a:chExt cx="138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3D5449DC-D133-0F35-99F7-914DDF9CB239}"/>
                </a:ext>
              </a:extLst>
            </p:cNvPr>
            <p:cNvSpPr/>
            <p:nvPr/>
          </p:nvSpPr>
          <p:spPr>
            <a:xfrm>
              <a:off x="-108001" y="0"/>
              <a:ext cx="1260000" cy="5143500"/>
            </a:xfrm>
            <a:prstGeom prst="rect">
              <a:avLst/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3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CF3E2A41-70B6-267E-0561-506234B42745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3F50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66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32B7AA33-CA18-E268-0C07-314E483FF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30FC890C-6FD3-327A-86FD-0CEBBBD68838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685E8607-5517-281F-8A64-B52BA1413252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5B1087DD-046A-BB83-E8BE-A79F4FC9D291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32D1D721-18E1-6BED-E4C8-E91698A2B395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8A169412-0168-0B17-8F82-FAF99CE19FD1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9465CE12-CC88-C3CD-D15A-500E27625413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AE96CDBC-68CA-6169-9E18-6D15F2C37410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FC8923D-D252-61E8-76D5-115B58F65171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C9FE3413-E6D7-E1A1-0298-08B12770FC3B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!!capitolo5">
            <a:extLst>
              <a:ext uri="{FF2B5EF4-FFF2-40B4-BE49-F238E27FC236}">
                <a16:creationId xmlns:a16="http://schemas.microsoft.com/office/drawing/2014/main" id="{DFE7E98E-2A39-951B-CE13-542BAC57E813}"/>
              </a:ext>
            </a:extLst>
          </p:cNvPr>
          <p:cNvGrpSpPr/>
          <p:nvPr/>
        </p:nvGrpSpPr>
        <p:grpSpPr>
          <a:xfrm>
            <a:off x="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6209199A-31E4-9533-3DD6-5AE0527DC977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7" name="Triangolo 46">
              <a:extLst>
                <a:ext uri="{FF2B5EF4-FFF2-40B4-BE49-F238E27FC236}">
                  <a16:creationId xmlns:a16="http://schemas.microsoft.com/office/drawing/2014/main" id="{4FCFB525-BD75-EE48-FC54-7E8B6551824A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5">
            <a:extLst>
              <a:ext uri="{FF2B5EF4-FFF2-40B4-BE49-F238E27FC236}">
                <a16:creationId xmlns:a16="http://schemas.microsoft.com/office/drawing/2014/main" id="{D38340F3-8782-9575-CB1A-A627E9B2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Lo stimatore WLS</a:t>
            </a:r>
          </a:p>
        </p:txBody>
      </p:sp>
      <p:grpSp>
        <p:nvGrpSpPr>
          <p:cNvPr id="2" name="!!capitolo4">
            <a:extLst>
              <a:ext uri="{FF2B5EF4-FFF2-40B4-BE49-F238E27FC236}">
                <a16:creationId xmlns:a16="http://schemas.microsoft.com/office/drawing/2014/main" id="{BC06FAA8-F1A6-8197-623D-26B714649B32}"/>
              </a:ext>
            </a:extLst>
          </p:cNvPr>
          <p:cNvGrpSpPr/>
          <p:nvPr/>
        </p:nvGrpSpPr>
        <p:grpSpPr>
          <a:xfrm>
            <a:off x="-1800000" y="0"/>
            <a:ext cx="1460562" cy="5143500"/>
            <a:chOff x="-180001" y="0"/>
            <a:chExt cx="1460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7382A962-C97D-C51F-2823-BE4E7CEF0DDB}"/>
                </a:ext>
              </a:extLst>
            </p:cNvPr>
            <p:cNvSpPr/>
            <p:nvPr/>
          </p:nvSpPr>
          <p:spPr>
            <a:xfrm>
              <a:off x="-180001" y="0"/>
              <a:ext cx="1332000" cy="5143500"/>
            </a:xfrm>
            <a:prstGeom prst="rect">
              <a:avLst/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4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9C380C33-401B-CC97-E56B-FFF0D579AFC0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4F61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18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CD5A6E7F-D1F4-4E94-F1EF-EB10BF85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C0E52648-3592-FF01-6E85-F2256EA363DB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C83A26A6-0749-8BBB-98F5-F15EF9DA6860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E328EA0F-E1D8-EF09-4FD0-A454A3FADBCE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63836984-B509-2D47-5601-04509F574E6E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8F539078-4E50-D074-4796-3D625125A702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C465C768-19F0-B2DD-8660-3348AE8954E5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!!capitolo6">
            <a:extLst>
              <a:ext uri="{FF2B5EF4-FFF2-40B4-BE49-F238E27FC236}">
                <a16:creationId xmlns:a16="http://schemas.microsoft.com/office/drawing/2014/main" id="{EC7251E1-43FC-4781-044F-CB86D03DB843}"/>
              </a:ext>
            </a:extLst>
          </p:cNvPr>
          <p:cNvGrpSpPr/>
          <p:nvPr/>
        </p:nvGrpSpPr>
        <p:grpSpPr>
          <a:xfrm>
            <a:off x="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8FB94A08-269D-3810-021D-A2DFA3969476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4" name="Triangolo 43">
              <a:extLst>
                <a:ext uri="{FF2B5EF4-FFF2-40B4-BE49-F238E27FC236}">
                  <a16:creationId xmlns:a16="http://schemas.microsoft.com/office/drawing/2014/main" id="{70127CD3-D4A4-4568-5865-427C01A053F2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6">
            <a:extLst>
              <a:ext uri="{FF2B5EF4-FFF2-40B4-BE49-F238E27FC236}">
                <a16:creationId xmlns:a16="http://schemas.microsoft.com/office/drawing/2014/main" id="{855AC7DC-7DA2-7FB2-C7BE-B6390F0B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9083"/>
            <a:ext cx="8063999" cy="677078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Altri stimatori: WLLS_I e WLLS_II</a:t>
            </a:r>
          </a:p>
        </p:txBody>
      </p:sp>
      <p:grpSp>
        <p:nvGrpSpPr>
          <p:cNvPr id="2" name="!!capitolo5">
            <a:extLst>
              <a:ext uri="{FF2B5EF4-FFF2-40B4-BE49-F238E27FC236}">
                <a16:creationId xmlns:a16="http://schemas.microsoft.com/office/drawing/2014/main" id="{6D4D900B-5E5C-424E-CED3-D9C17A14B56F}"/>
              </a:ext>
            </a:extLst>
          </p:cNvPr>
          <p:cNvGrpSpPr/>
          <p:nvPr/>
        </p:nvGrpSpPr>
        <p:grpSpPr>
          <a:xfrm>
            <a:off x="-1800000" y="0"/>
            <a:ext cx="1532562" cy="5143500"/>
            <a:chOff x="-252001" y="0"/>
            <a:chExt cx="1532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EDA8EC67-146D-3F64-D1DA-CE9E4875F414}"/>
                </a:ext>
              </a:extLst>
            </p:cNvPr>
            <p:cNvSpPr/>
            <p:nvPr/>
          </p:nvSpPr>
          <p:spPr>
            <a:xfrm>
              <a:off x="-252001" y="0"/>
              <a:ext cx="1404000" cy="5143500"/>
            </a:xfrm>
            <a:prstGeom prst="rect">
              <a:avLst/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5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B39E8087-602C-4899-59EE-9737387B8501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5C6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45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F5AA9194-D027-80DC-7739-333E36E2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!!capitolo8">
            <a:extLst>
              <a:ext uri="{FF2B5EF4-FFF2-40B4-BE49-F238E27FC236}">
                <a16:creationId xmlns:a16="http://schemas.microsoft.com/office/drawing/2014/main" id="{D589678B-E24F-1B53-DFA3-A4EDF6708EA9}"/>
              </a:ext>
            </a:extLst>
          </p:cNvPr>
          <p:cNvGrpSpPr/>
          <p:nvPr/>
        </p:nvGrpSpPr>
        <p:grpSpPr>
          <a:xfrm>
            <a:off x="0" y="0"/>
            <a:ext cx="1748562" cy="5143500"/>
            <a:chOff x="-468001" y="0"/>
            <a:chExt cx="1748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912FE0B2-3BAA-14F1-2A32-C7B1B0A96004}"/>
                </a:ext>
              </a:extLst>
            </p:cNvPr>
            <p:cNvSpPr/>
            <p:nvPr/>
          </p:nvSpPr>
          <p:spPr>
            <a:xfrm>
              <a:off x="-468001" y="0"/>
              <a:ext cx="1620000" cy="5143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8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8" name="Triangolo 37">
              <a:extLst>
                <a:ext uri="{FF2B5EF4-FFF2-40B4-BE49-F238E27FC236}">
                  <a16:creationId xmlns:a16="http://schemas.microsoft.com/office/drawing/2014/main" id="{34C74719-A0F2-0700-78BB-D3BF63140B2C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!!capitolo7">
            <a:extLst>
              <a:ext uri="{FF2B5EF4-FFF2-40B4-BE49-F238E27FC236}">
                <a16:creationId xmlns:a16="http://schemas.microsoft.com/office/drawing/2014/main" id="{419D966A-2FE0-AD7D-C0B7-21F06C13284C}"/>
              </a:ext>
            </a:extLst>
          </p:cNvPr>
          <p:cNvGrpSpPr/>
          <p:nvPr/>
        </p:nvGrpSpPr>
        <p:grpSpPr>
          <a:xfrm>
            <a:off x="0" y="0"/>
            <a:ext cx="1676562" cy="5143500"/>
            <a:chOff x="-396001" y="0"/>
            <a:chExt cx="1676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0B7E427A-D3EA-9612-96F1-9ED03FF42541}"/>
                </a:ext>
              </a:extLst>
            </p:cNvPr>
            <p:cNvSpPr/>
            <p:nvPr/>
          </p:nvSpPr>
          <p:spPr>
            <a:xfrm>
              <a:off x="-396001" y="0"/>
              <a:ext cx="1548000" cy="5143500"/>
            </a:xfrm>
            <a:prstGeom prst="rect">
              <a:avLst/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7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41" name="Triangolo 40">
              <a:extLst>
                <a:ext uri="{FF2B5EF4-FFF2-40B4-BE49-F238E27FC236}">
                  <a16:creationId xmlns:a16="http://schemas.microsoft.com/office/drawing/2014/main" id="{9BE42E08-8311-4AEC-CB1F-BF7F8B915F22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7B8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4" name="!!titolo7">
            <a:extLst>
              <a:ext uri="{FF2B5EF4-FFF2-40B4-BE49-F238E27FC236}">
                <a16:creationId xmlns:a16="http://schemas.microsoft.com/office/drawing/2014/main" id="{6B71553F-38FA-48B2-5D34-ECB3CBD6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6000"/>
            <a:ext cx="8063999" cy="723245"/>
          </a:xfrm>
        </p:spPr>
        <p:txBody>
          <a:bodyPr anchor="ctr" anchorCtr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Altri stimatori: ML</a:t>
            </a:r>
          </a:p>
        </p:txBody>
      </p:sp>
      <p:grpSp>
        <p:nvGrpSpPr>
          <p:cNvPr id="2" name="!!capitolo6">
            <a:extLst>
              <a:ext uri="{FF2B5EF4-FFF2-40B4-BE49-F238E27FC236}">
                <a16:creationId xmlns:a16="http://schemas.microsoft.com/office/drawing/2014/main" id="{D679059F-1378-CB05-056B-3A8A192A98B6}"/>
              </a:ext>
            </a:extLst>
          </p:cNvPr>
          <p:cNvGrpSpPr/>
          <p:nvPr/>
        </p:nvGrpSpPr>
        <p:grpSpPr>
          <a:xfrm>
            <a:off x="-1800000" y="0"/>
            <a:ext cx="1604562" cy="5143500"/>
            <a:chOff x="-324001" y="0"/>
            <a:chExt cx="1604562" cy="5143500"/>
          </a:xfrm>
          <a:effectLst>
            <a:outerShdw blurRad="50800" dist="38100" algn="l" rotWithShape="0">
              <a:schemeClr val="bg2">
                <a:lumMod val="10000"/>
                <a:alpha val="40000"/>
              </a:schemeClr>
            </a:outerShdw>
          </a:effectLst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2B3CE2A5-6922-3F34-E1F9-52436A9B168E}"/>
                </a:ext>
              </a:extLst>
            </p:cNvPr>
            <p:cNvSpPr/>
            <p:nvPr/>
          </p:nvSpPr>
          <p:spPr>
            <a:xfrm>
              <a:off x="-324001" y="0"/>
              <a:ext cx="1475999" cy="5143500"/>
            </a:xfrm>
            <a:prstGeom prst="rect">
              <a:avLst/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0" rIns="0" bIns="180000" rtlCol="0" anchor="t"/>
            <a:lstStyle/>
            <a:p>
              <a:pPr algn="ctr"/>
              <a:r>
                <a:rPr kumimoji="0" lang="it-IT" sz="4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utfit"/>
                  <a:sym typeface="Outfit"/>
                </a:rPr>
                <a:t>6</a:t>
              </a:r>
              <a:endParaRPr lang="it-IT" sz="4400" b="1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5" name="Triangolo 4">
              <a:extLst>
                <a:ext uri="{FF2B5EF4-FFF2-40B4-BE49-F238E27FC236}">
                  <a16:creationId xmlns:a16="http://schemas.microsoft.com/office/drawing/2014/main" id="{1C74E8A9-7786-0A04-AFFE-FDDA9033A9CC}"/>
                </a:ext>
              </a:extLst>
            </p:cNvPr>
            <p:cNvSpPr/>
            <p:nvPr/>
          </p:nvSpPr>
          <p:spPr>
            <a:xfrm rot="5400000">
              <a:off x="1035723" y="424183"/>
              <a:ext cx="361114" cy="128562"/>
            </a:xfrm>
            <a:prstGeom prst="triangle">
              <a:avLst>
                <a:gd name="adj" fmla="val 51739"/>
              </a:avLst>
            </a:prstGeom>
            <a:solidFill>
              <a:srgbClr val="6B7E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555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133</Words>
  <Application>Microsoft Macintosh PowerPoint</Application>
  <PresentationFormat>Presentazione su schermo 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Montserrat</vt:lpstr>
      <vt:lpstr>DM Sans</vt:lpstr>
      <vt:lpstr>Outfit</vt:lpstr>
      <vt:lpstr>Arial</vt:lpstr>
      <vt:lpstr>Data Collection and Analysis - Master of Science in Community Health and Prevention Research by Slidesgo</vt:lpstr>
      <vt:lpstr>Localization using Hybrid Wi-Fi / Bluetooth RSS dataset estimator </vt:lpstr>
      <vt:lpstr>Presentazione standard di PowerPoint</vt:lpstr>
      <vt:lpstr>Introduzione</vt:lpstr>
      <vt:lpstr>Obiettivi</vt:lpstr>
      <vt:lpstr>Stato dell’arte</vt:lpstr>
      <vt:lpstr>Il dataset</vt:lpstr>
      <vt:lpstr>Lo stimatore WLS</vt:lpstr>
      <vt:lpstr>Altri stimatori: WLLS_I e WLLS_II</vt:lpstr>
      <vt:lpstr>Altri stimatori: ML</vt:lpstr>
      <vt:lpstr>Conclusioni</vt:lpstr>
      <vt:lpstr>Grazie!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Localization using Hybrid Wi-Fi / Bluetooth RSS dataset estimator </dc:title>
  <cp:lastModifiedBy>MARIO GABRIELE CAROFANO</cp:lastModifiedBy>
  <cp:revision>3</cp:revision>
  <dcterms:modified xsi:type="dcterms:W3CDTF">2024-01-30T20:01:08Z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2024-01-30T18:09:16Z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37e7aef2-9660-4104-89a6-b2b349ba24b8</vt:lpwstr>
  </property>
  <property fmtid="{D5CDD505-2E9C-101B-9397-08002B2CF9AE}" pid="8" name="MSIP_Label_2ad0b24d-6422-44b0-b3de-abb3a9e8c81a_ContentBits">
    <vt:lpwstr>0</vt:lpwstr>
  </property>
</Properties>
</file>