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sldIdLst>
    <p:sldId id="256" r:id="rId2"/>
    <p:sldId id="522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64" r:id="rId12"/>
    <p:sldId id="566" r:id="rId13"/>
    <p:sldId id="567" r:id="rId14"/>
    <p:sldId id="568" r:id="rId15"/>
    <p:sldId id="569" r:id="rId16"/>
    <p:sldId id="577" r:id="rId17"/>
    <p:sldId id="570" r:id="rId18"/>
    <p:sldId id="578" r:id="rId19"/>
    <p:sldId id="571" r:id="rId20"/>
    <p:sldId id="579" r:id="rId21"/>
    <p:sldId id="602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555" r:id="rId31"/>
    <p:sldId id="556" r:id="rId32"/>
    <p:sldId id="558" r:id="rId33"/>
    <p:sldId id="557" r:id="rId34"/>
    <p:sldId id="563" r:id="rId35"/>
    <p:sldId id="604" r:id="rId36"/>
    <p:sldId id="605" r:id="rId37"/>
    <p:sldId id="559" r:id="rId38"/>
    <p:sldId id="560" r:id="rId39"/>
    <p:sldId id="562" r:id="rId40"/>
    <p:sldId id="572" r:id="rId41"/>
    <p:sldId id="573" r:id="rId42"/>
    <p:sldId id="576" r:id="rId43"/>
    <p:sldId id="582" r:id="rId44"/>
    <p:sldId id="583" r:id="rId45"/>
    <p:sldId id="584" r:id="rId46"/>
    <p:sldId id="585" r:id="rId47"/>
    <p:sldId id="586" r:id="rId48"/>
    <p:sldId id="587" r:id="rId49"/>
    <p:sldId id="588" r:id="rId50"/>
    <p:sldId id="589" r:id="rId51"/>
    <p:sldId id="590" r:id="rId52"/>
    <p:sldId id="591" r:id="rId53"/>
    <p:sldId id="592" r:id="rId54"/>
    <p:sldId id="593" r:id="rId55"/>
    <p:sldId id="594" r:id="rId56"/>
    <p:sldId id="595" r:id="rId57"/>
    <p:sldId id="596" r:id="rId58"/>
    <p:sldId id="597" r:id="rId59"/>
    <p:sldId id="598" r:id="rId60"/>
    <p:sldId id="599" r:id="rId61"/>
    <p:sldId id="600" r:id="rId62"/>
    <p:sldId id="601" r:id="rId63"/>
    <p:sldId id="60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E22E779-C755-40E5-AD49-C83AC126C516}">
          <p14:sldIdLst>
            <p14:sldId id="256"/>
            <p14:sldId id="522"/>
          </p14:sldIdLst>
        </p14:section>
        <p14:section name="Setup" id="{6FBA0498-6649-4C89-BC15-0E2DE1412628}">
          <p14:sldIdLst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</p14:sldIdLst>
        </p14:section>
        <p14:section name="Prep" id="{B9833E69-9198-4B85-B3D0-84636CD13916}">
          <p14:sldIdLst>
            <p14:sldId id="564"/>
            <p14:sldId id="566"/>
            <p14:sldId id="567"/>
            <p14:sldId id="568"/>
            <p14:sldId id="569"/>
            <p14:sldId id="577"/>
            <p14:sldId id="570"/>
            <p14:sldId id="578"/>
            <p14:sldId id="571"/>
            <p14:sldId id="579"/>
            <p14:sldId id="602"/>
          </p14:sldIdLst>
        </p14:section>
        <p14:section name="Example" id="{D8445712-7D86-4712-8A62-3A25A35B5211}">
          <p14:sldIdLst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8"/>
            <p14:sldId id="557"/>
            <p14:sldId id="563"/>
            <p14:sldId id="604"/>
            <p14:sldId id="605"/>
            <p14:sldId id="559"/>
            <p14:sldId id="560"/>
            <p14:sldId id="562"/>
          </p14:sldIdLst>
        </p14:section>
        <p14:section name="Tools" id="{A9C65A89-24AE-4ED8-A248-3055AADF2DA3}">
          <p14:sldIdLst>
            <p14:sldId id="572"/>
            <p14:sldId id="573"/>
            <p14:sldId id="576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Conclusion" id="{F553BBF4-7FCE-48CE-B76C-C93A2903B94E}">
          <p14:sldIdLst>
            <p14:sldId id="597"/>
            <p14:sldId id="598"/>
            <p14:sldId id="599"/>
            <p14:sldId id="600"/>
            <p14:sldId id="601"/>
            <p14:sldId id="6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F00"/>
    <a:srgbClr val="941000"/>
    <a:srgbClr val="009293"/>
    <a:srgbClr val="941505"/>
    <a:srgbClr val="FF7F7F"/>
    <a:srgbClr val="8897A8"/>
    <a:srgbClr val="FF7C8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 autoAdjust="0"/>
    <p:restoredTop sz="93403" autoAdjust="0"/>
  </p:normalViewPr>
  <p:slideViewPr>
    <p:cSldViewPr snapToGrid="0">
      <p:cViewPr varScale="1">
        <p:scale>
          <a:sx n="78" d="100"/>
          <a:sy n="78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Fun For Young Micah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8-4D15-A83D-974977C0AC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D8-4D15-A83D-974977C0AC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CD8-4D15-A83D-974977C0AC1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CD8-4D15-A83D-974977C0AC19}"/>
              </c:ext>
            </c:extLst>
          </c:dPt>
          <c:dLbls>
            <c:dLbl>
              <c:idx val="0"/>
              <c:layout>
                <c:manualLayout>
                  <c:x val="2.8169832140016116E-2"/>
                  <c:y val="1.6088548934309534E-2"/>
                </c:manualLayout>
              </c:layout>
              <c:spPr>
                <a:xfrm>
                  <a:off x="7805147" y="161239"/>
                  <a:ext cx="3304365" cy="15836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6206"/>
                        <a:gd name="adj2" fmla="val 37314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8970571340192941"/>
                      <c:h val="0.334355646230754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CD8-4D15-A83D-974977C0AC19}"/>
                </c:ext>
              </c:extLst>
            </c:dLbl>
            <c:dLbl>
              <c:idx val="1"/>
              <c:layout>
                <c:manualLayout>
                  <c:x val="0.33535270283590468"/>
                  <c:y val="-0.17161006258235562"/>
                </c:manualLayout>
              </c:layout>
              <c:spPr>
                <a:xfrm>
                  <a:off x="8616541" y="2383675"/>
                  <a:ext cx="215797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44963"/>
                        <a:gd name="adj2" fmla="val 49317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91974328807883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CD8-4D15-A83D-974977C0AC19}"/>
                </c:ext>
              </c:extLst>
            </c:dLbl>
            <c:dLbl>
              <c:idx val="2"/>
              <c:layout>
                <c:manualLayout>
                  <c:x val="-6.1405352643077449E-2"/>
                  <c:y val="0.3190875656812811"/>
                </c:manualLayout>
              </c:layout>
              <c:spPr>
                <a:xfrm>
                  <a:off x="245987" y="1804840"/>
                  <a:ext cx="291813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1435"/>
                        <a:gd name="adj2" fmla="val -19655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584346948598796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CD8-4D15-A83D-974977C0AC19}"/>
                </c:ext>
              </c:extLst>
            </c:dLbl>
            <c:dLbl>
              <c:idx val="3"/>
              <c:layout>
                <c:manualLayout>
                  <c:x val="-0.33567074786476525"/>
                  <c:y val="2.949558507355606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68501832324279"/>
                      <c:h val="0.219342067120056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CD8-4D15-A83D-974977C0AC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Gathering Requirements</c:v>
                </c:pt>
                <c:pt idx="1">
                  <c:v>Data Collection</c:v>
                </c:pt>
                <c:pt idx="2">
                  <c:v>Analysis and Pivoting</c:v>
                </c:pt>
                <c:pt idx="3">
                  <c:v>Reporting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</c:v>
                </c:pt>
                <c:pt idx="1">
                  <c:v>33</c:v>
                </c:pt>
                <c:pt idx="2">
                  <c:v>33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8-4D15-A83D-974977C0A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Most Fun For Experienced Micah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8-4D15-A83D-974977C0AC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D8-4D15-A83D-974977C0AC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CD8-4D15-A83D-974977C0AC19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CD8-4D15-A83D-974977C0AC19}"/>
              </c:ext>
            </c:extLst>
          </c:dPt>
          <c:dLbls>
            <c:dLbl>
              <c:idx val="0"/>
              <c:layout>
                <c:manualLayout>
                  <c:x val="5.8233093870323847E-2"/>
                  <c:y val="5.8991064579898438E-2"/>
                </c:manualLayout>
              </c:layout>
              <c:spPr>
                <a:xfrm>
                  <a:off x="7399800" y="152400"/>
                  <a:ext cx="3099125" cy="158361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4945"/>
                        <a:gd name="adj2" fmla="val 22879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8970571340192941"/>
                      <c:h val="0.334355646230754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CD8-4D15-A83D-974977C0AC19}"/>
                </c:ext>
              </c:extLst>
            </c:dLbl>
            <c:dLbl>
              <c:idx val="1"/>
              <c:layout>
                <c:manualLayout>
                  <c:x val="0.16127863936123793"/>
                  <c:y val="-0.21719387988858024"/>
                </c:manualLayout>
              </c:layout>
              <c:spPr>
                <a:xfrm>
                  <a:off x="8485963" y="2167775"/>
                  <a:ext cx="215797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42929"/>
                        <a:gd name="adj2" fmla="val 27164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91974328807883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CD8-4D15-A83D-974977C0AC19}"/>
                </c:ext>
              </c:extLst>
            </c:dLbl>
            <c:dLbl>
              <c:idx val="2"/>
              <c:layout>
                <c:manualLayout>
                  <c:x val="-3.1342098417692477E-2"/>
                  <c:y val="-2.2823103764759087E-2"/>
                </c:manualLayout>
              </c:layout>
              <c:spPr>
                <a:xfrm>
                  <a:off x="392564" y="1926474"/>
                  <a:ext cx="2918134" cy="153984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82170"/>
                        <a:gd name="adj2" fmla="val -618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584346948598796"/>
                      <c:h val="0.325114292343906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CD8-4D15-A83D-974977C0AC19}"/>
                </c:ext>
              </c:extLst>
            </c:dLbl>
            <c:dLbl>
              <c:idx val="3"/>
              <c:layout>
                <c:manualLayout>
                  <c:x val="-0.12246131115751385"/>
                  <c:y val="6.7035286263446361E-2"/>
                </c:manualLayout>
              </c:layout>
              <c:spPr>
                <a:xfrm>
                  <a:off x="1003300" y="317500"/>
                  <a:ext cx="2357436" cy="1038873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3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1631"/>
                        <a:gd name="adj2" fmla="val -2132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0668501832324279"/>
                      <c:h val="0.219342067120056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CD8-4D15-A83D-974977C0AC1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Gathering Requirements</c:v>
                </c:pt>
                <c:pt idx="1">
                  <c:v>Data Collection</c:v>
                </c:pt>
                <c:pt idx="2">
                  <c:v>Analysis and Pivoting</c:v>
                </c:pt>
                <c:pt idx="3">
                  <c:v>Reporting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8-4D15-A83D-974977C0AC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07C3-92C2-4238-B4A8-EBCE00E28322}" type="datetimeFigureOut">
              <a:rPr lang="en-US" smtClean="0"/>
              <a:t>2018-08-11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49C8-2444-43F5-BA84-5E93E7C9E0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49C8-2444-43F5-BA84-5E93E7C9E0C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0F7A-B139-4347-B3B0-FE4FE19D1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147A-4BDE-4110-9473-B8216915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6373-58DE-40AA-8C2A-1D1B1FC4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7B2F2-2322-4B37-B95E-928174A7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6E69FE-732E-4A40-B8E9-C17CE95C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06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D9DB0A-9DEB-494B-98C9-B0DCFF93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81960F-2D3D-4B40-A9AA-DB285422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6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19DE78-7E66-4A7A-84FE-3D966DD7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B44D90-8AFD-4F91-8A4B-CBE70F57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4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Core OSINT: Tracking and Reporting All the Things (Defcon Recon Village 2018) - Webbreacher.com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487.info/" TargetMode="External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21310"/>
          <a:stretch/>
        </p:blipFill>
        <p:spPr>
          <a:xfrm>
            <a:off x="8256234" y="3967519"/>
            <a:ext cx="3638641" cy="2131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70820" cy="294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Core OSINT</a:t>
            </a:r>
            <a:r>
              <a:rPr lang="en-US" dirty="0"/>
              <a:t>:</a:t>
            </a:r>
            <a:br>
              <a:rPr lang="en-US" dirty="0"/>
            </a:br>
            <a:r>
              <a:rPr lang="en-US" sz="7300" dirty="0"/>
              <a:t>Keeping Track of and Reporting All the Things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8850" y="4455619"/>
            <a:ext cx="6680010" cy="1344447"/>
          </a:xfrm>
        </p:spPr>
        <p:txBody>
          <a:bodyPr>
            <a:noAutofit/>
          </a:bodyPr>
          <a:lstStyle/>
          <a:p>
            <a:r>
              <a:rPr lang="en-US" sz="4000" b="1" cap="small" dirty="0">
                <a:solidFill>
                  <a:schemeClr val="tx1"/>
                </a:solidFill>
              </a:rPr>
              <a:t>Micah Hoffman</a:t>
            </a:r>
          </a:p>
          <a:p>
            <a:r>
              <a:rPr lang="en-US" sz="4000" cap="none" dirty="0">
                <a:solidFill>
                  <a:schemeClr val="tx1"/>
                </a:solidFill>
              </a:rPr>
              <a:t>https://webbreacher.com</a:t>
            </a: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4793047" y="6459785"/>
            <a:ext cx="3919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600" kern="1200" cap="all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©2018 Spotlight Infosec LLC</a:t>
            </a:r>
          </a:p>
        </p:txBody>
      </p:sp>
    </p:spTree>
    <p:extLst>
      <p:ext uri="{BB962C8B-B14F-4D97-AF65-F5344CB8AC3E}">
        <p14:creationId xmlns:p14="http://schemas.microsoft.com/office/powerpoint/2010/main" val="40054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8991B-45C8-457D-AF89-B7258AB0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594" y="1836409"/>
            <a:ext cx="3406842" cy="2458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CE716-D919-4EEA-944C-FB6787DA2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966" y="1661457"/>
            <a:ext cx="3703890" cy="2051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6CAD5-FA35-46C6-98E3-BC247DA24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9" y="1513510"/>
            <a:ext cx="3098673" cy="2156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5E0B4D-205F-4E31-9589-C75DB8191B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020" y="3832697"/>
            <a:ext cx="1962163" cy="1965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C0DEA9-9FC6-405A-8A6F-73F43B658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9164" y="4487266"/>
            <a:ext cx="4657632" cy="90986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C7EEDF-FB3D-42E7-8AEF-C56FFD52CC73}"/>
              </a:ext>
            </a:extLst>
          </p:cNvPr>
          <p:cNvSpPr/>
          <p:nvPr/>
        </p:nvSpPr>
        <p:spPr>
          <a:xfrm>
            <a:off x="1127332" y="216842"/>
            <a:ext cx="99373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atin typeface="Georgia" panose="02040502050405020303" pitchFamily="18" charset="0"/>
              </a:rPr>
              <a:t>If you use these to document</a:t>
            </a:r>
            <a:endParaRPr lang="en-US" sz="6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447AAB-BF4B-444F-B419-DD67C0E3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1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Documentation Goals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4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Documentation Goals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Types of data we will collect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How many people are working?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Why are you documenting?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What are your end goals?</a:t>
            </a:r>
          </a:p>
        </p:txBody>
      </p:sp>
    </p:spTree>
    <p:extLst>
      <p:ext uri="{BB962C8B-B14F-4D97-AF65-F5344CB8AC3E}">
        <p14:creationId xmlns:p14="http://schemas.microsoft.com/office/powerpoint/2010/main" val="321315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Types of OSINT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51620-8329-4651-9E14-D1D2C7ACF6F8}"/>
              </a:ext>
            </a:extLst>
          </p:cNvPr>
          <p:cNvSpPr/>
          <p:nvPr/>
        </p:nvSpPr>
        <p:spPr>
          <a:xfrm>
            <a:off x="6356898" y="1677731"/>
            <a:ext cx="5334075" cy="451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5CE12-021B-4A44-9A7F-26452C34D47C}"/>
              </a:ext>
            </a:extLst>
          </p:cNvPr>
          <p:cNvSpPr txBox="1"/>
          <p:nvPr/>
        </p:nvSpPr>
        <p:spPr>
          <a:xfrm>
            <a:off x="6492644" y="1845820"/>
            <a:ext cx="51983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Analysis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URLs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Dates/times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Command line tool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E7B15E-20B5-4463-AD2F-6B783BF49933}"/>
              </a:ext>
            </a:extLst>
          </p:cNvPr>
          <p:cNvSpPr/>
          <p:nvPr/>
        </p:nvSpPr>
        <p:spPr>
          <a:xfrm>
            <a:off x="685100" y="1669230"/>
            <a:ext cx="5208304" cy="45165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E0C73-3D55-45ED-9D00-8E3169512F09}"/>
              </a:ext>
            </a:extLst>
          </p:cNvPr>
          <p:cNvSpPr txBox="1"/>
          <p:nvPr/>
        </p:nvSpPr>
        <p:spPr>
          <a:xfrm>
            <a:off x="901000" y="1903431"/>
            <a:ext cx="5208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Images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Videos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Downloads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Web pages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8999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Sensitive data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Duplicate data (same phone, multiple people)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Time frames for collection</a:t>
            </a:r>
          </a:p>
          <a:p>
            <a:pPr marL="1600200" lvl="1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Weeks? Months? Hours?</a:t>
            </a:r>
          </a:p>
        </p:txBody>
      </p:sp>
    </p:spTree>
    <p:extLst>
      <p:ext uri="{BB962C8B-B14F-4D97-AF65-F5344CB8AC3E}">
        <p14:creationId xmlns:p14="http://schemas.microsoft.com/office/powerpoint/2010/main" val="1787446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Number of </a:t>
            </a:r>
            <a:r>
              <a:rPr lang="en-US" sz="8800" dirty="0" err="1">
                <a:latin typeface="Georgia" panose="02040502050405020303" pitchFamily="18" charset="0"/>
              </a:rPr>
              <a:t>OSINTers</a:t>
            </a:r>
            <a:endParaRPr lang="en-US" sz="88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6507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How many people will be contributing?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Just you?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Team? Geographically-dispersed?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Enterprise?</a:t>
            </a:r>
          </a:p>
        </p:txBody>
      </p:sp>
    </p:spTree>
    <p:extLst>
      <p:ext uri="{BB962C8B-B14F-4D97-AF65-F5344CB8AC3E}">
        <p14:creationId xmlns:p14="http://schemas.microsoft.com/office/powerpoint/2010/main" val="1882195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Cloud storage vs local/intranet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Multi-user apps vs single</a:t>
            </a:r>
          </a:p>
        </p:txBody>
      </p:sp>
    </p:spTree>
    <p:extLst>
      <p:ext uri="{BB962C8B-B14F-4D97-AF65-F5344CB8AC3E}">
        <p14:creationId xmlns:p14="http://schemas.microsoft.com/office/powerpoint/2010/main" val="302305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Georgia" panose="02040502050405020303" pitchFamily="18" charset="0"/>
              </a:rPr>
              <a:t>Why are you documenting?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Only for our use?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Used for a deliverable?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We collect data provide our analyses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0628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highest standards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can always summarize afterwards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Hard to add what you skipped (might not be there)</a:t>
            </a:r>
          </a:p>
        </p:txBody>
      </p:sp>
    </p:spTree>
    <p:extLst>
      <p:ext uri="{BB962C8B-B14F-4D97-AF65-F5344CB8AC3E}">
        <p14:creationId xmlns:p14="http://schemas.microsoft.com/office/powerpoint/2010/main" val="247877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What is the end goal?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continue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hand-off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report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archive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Document to analyze/pivot</a:t>
            </a:r>
          </a:p>
        </p:txBody>
      </p:sp>
    </p:spTree>
    <p:extLst>
      <p:ext uri="{BB962C8B-B14F-4D97-AF65-F5344CB8AC3E}">
        <p14:creationId xmlns:p14="http://schemas.microsoft.com/office/powerpoint/2010/main" val="164790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8980" r="3904" b="17445"/>
          <a:stretch/>
        </p:blipFill>
        <p:spPr>
          <a:xfrm>
            <a:off x="7810393" y="224857"/>
            <a:ext cx="2896822" cy="2000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286603"/>
            <a:ext cx="10445675" cy="1450757"/>
          </a:xfrm>
        </p:spPr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14" y="1958529"/>
            <a:ext cx="6296730" cy="4300031"/>
          </a:xfrm>
        </p:spPr>
        <p:txBody>
          <a:bodyPr>
            <a:normAutofit/>
          </a:bodyPr>
          <a:lstStyle/>
          <a:p>
            <a:pPr lvl="1"/>
            <a:r>
              <a:rPr lang="en-US" sz="4000" dirty="0" err="1"/>
              <a:t>OSINTer</a:t>
            </a:r>
            <a:r>
              <a:rPr lang="en-US" sz="4000" dirty="0"/>
              <a:t> / </a:t>
            </a:r>
            <a:r>
              <a:rPr lang="en-US" sz="4000" dirty="0" err="1"/>
              <a:t>Pentester</a:t>
            </a:r>
            <a:endParaRPr lang="en-US" sz="4000" dirty="0"/>
          </a:p>
          <a:p>
            <a:pPr lvl="1"/>
            <a:r>
              <a:rPr lang="en-US" sz="4000" dirty="0"/>
              <a:t>Mentor / Advisor</a:t>
            </a:r>
          </a:p>
          <a:p>
            <a:pPr lvl="1"/>
            <a:r>
              <a:rPr lang="en-US" sz="4000" dirty="0"/>
              <a:t>Author and Instructor SANS SEC487 OSINT Course</a:t>
            </a:r>
          </a:p>
          <a:p>
            <a:pPr lvl="1"/>
            <a:r>
              <a:rPr lang="en-US" sz="4000" dirty="0"/>
              <a:t>Open Source Fan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764" y="2947004"/>
            <a:ext cx="1809257" cy="1156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9074B-64B7-4C4E-89D3-421E1228F0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82" y="2228927"/>
            <a:ext cx="2803661" cy="28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DC60F-D74A-46CE-A381-8C76AFC2B761}"/>
              </a:ext>
            </a:extLst>
          </p:cNvPr>
          <p:cNvSpPr txBox="1"/>
          <p:nvPr/>
        </p:nvSpPr>
        <p:spPr>
          <a:xfrm>
            <a:off x="388881" y="1732086"/>
            <a:ext cx="11445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don't know where the assessment will "take you"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More details mean easier handoff</a:t>
            </a:r>
          </a:p>
        </p:txBody>
      </p:sp>
    </p:spTree>
    <p:extLst>
      <p:ext uri="{BB962C8B-B14F-4D97-AF65-F5344CB8AC3E}">
        <p14:creationId xmlns:p14="http://schemas.microsoft.com/office/powerpoint/2010/main" val="86648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OSINT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C03D3-8B86-4CD6-BA44-8727AB139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68" y="1669001"/>
            <a:ext cx="4468463" cy="4434396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8A180993-8D2A-4374-B337-429C8F14367A}"/>
              </a:ext>
            </a:extLst>
          </p:cNvPr>
          <p:cNvSpPr/>
          <p:nvPr/>
        </p:nvSpPr>
        <p:spPr>
          <a:xfrm>
            <a:off x="9177537" y="1832130"/>
            <a:ext cx="2345664" cy="1475912"/>
          </a:xfrm>
          <a:prstGeom prst="borderCallout1">
            <a:avLst>
              <a:gd name="adj1" fmla="val 18750"/>
              <a:gd name="adj2" fmla="val -8333"/>
              <a:gd name="adj3" fmla="val 38972"/>
              <a:gd name="adj4" fmla="val -53701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doing?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F1E084A-03F8-43EE-AF68-35E2D269788E}"/>
              </a:ext>
            </a:extLst>
          </p:cNvPr>
          <p:cNvSpPr/>
          <p:nvPr/>
        </p:nvSpPr>
        <p:spPr>
          <a:xfrm>
            <a:off x="9177537" y="3756399"/>
            <a:ext cx="2345664" cy="1475912"/>
          </a:xfrm>
          <a:prstGeom prst="borderCallout1">
            <a:avLst>
              <a:gd name="adj1" fmla="val 59652"/>
              <a:gd name="adj2" fmla="val -5305"/>
              <a:gd name="adj3" fmla="val 60025"/>
              <a:gd name="adj4" fmla="val -39319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finding?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7655FB2-1B4B-4323-A7FD-28B0F10D9E02}"/>
              </a:ext>
            </a:extLst>
          </p:cNvPr>
          <p:cNvSpPr/>
          <p:nvPr/>
        </p:nvSpPr>
        <p:spPr>
          <a:xfrm>
            <a:off x="787651" y="1808436"/>
            <a:ext cx="2345664" cy="1475912"/>
          </a:xfrm>
          <a:prstGeom prst="borderCallout1">
            <a:avLst>
              <a:gd name="adj1" fmla="val 35592"/>
              <a:gd name="adj2" fmla="val 149111"/>
              <a:gd name="adj3" fmla="val 28145"/>
              <a:gd name="adj4" fmla="val 10374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reporting?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ADC123AE-92E0-49ED-ADB1-88708CB2340A}"/>
              </a:ext>
            </a:extLst>
          </p:cNvPr>
          <p:cNvSpPr/>
          <p:nvPr/>
        </p:nvSpPr>
        <p:spPr>
          <a:xfrm>
            <a:off x="787651" y="3744877"/>
            <a:ext cx="2345664" cy="1475912"/>
          </a:xfrm>
          <a:prstGeom prst="borderCallout1">
            <a:avLst>
              <a:gd name="adj1" fmla="val 35592"/>
              <a:gd name="adj2" fmla="val 130944"/>
              <a:gd name="adj3" fmla="val 28145"/>
              <a:gd name="adj4" fmla="val 103743"/>
            </a:avLst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are we missing?</a:t>
            </a:r>
          </a:p>
        </p:txBody>
      </p:sp>
    </p:spTree>
    <p:extLst>
      <p:ext uri="{BB962C8B-B14F-4D97-AF65-F5344CB8AC3E}">
        <p14:creationId xmlns:p14="http://schemas.microsoft.com/office/powerpoint/2010/main" val="421377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An example…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4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An example…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are working for a school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Cyber-bullying via </a:t>
            </a:r>
            <a:r>
              <a:rPr lang="en-US" sz="5400" dirty="0" err="1">
                <a:latin typeface="Georgia" panose="02040502050405020303" pitchFamily="18" charset="0"/>
              </a:rPr>
              <a:t>Playstation</a:t>
            </a:r>
            <a:r>
              <a:rPr lang="en-US" sz="5400" dirty="0">
                <a:latin typeface="Georgia" panose="02040502050405020303" pitchFamily="18" charset="0"/>
              </a:rPr>
              <a:t> (PS4) gaming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"</a:t>
            </a:r>
            <a:r>
              <a:rPr lang="en-US" sz="5400" dirty="0" err="1">
                <a:latin typeface="Georgia" panose="02040502050405020303" pitchFamily="18" charset="0"/>
              </a:rPr>
              <a:t>drdpiratroberts</a:t>
            </a:r>
            <a:r>
              <a:rPr lang="en-US" sz="5400" dirty="0">
                <a:latin typeface="Georgia" panose="02040502050405020303" pitchFamily="18" charset="0"/>
              </a:rPr>
              <a:t>" == bully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Find who this is</a:t>
            </a:r>
          </a:p>
        </p:txBody>
      </p:sp>
    </p:spTree>
    <p:extLst>
      <p:ext uri="{BB962C8B-B14F-4D97-AF65-F5344CB8AC3E}">
        <p14:creationId xmlns:p14="http://schemas.microsoft.com/office/powerpoint/2010/main" val="183309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2714D-E80A-4949-902B-210A6689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0" y="405742"/>
            <a:ext cx="11554497" cy="3301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276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C2FDC-03E9-411B-898C-93987A07B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10"/>
          <a:stretch/>
        </p:blipFill>
        <p:spPr>
          <a:xfrm>
            <a:off x="1206079" y="191247"/>
            <a:ext cx="9779842" cy="5900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737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A7084-7E93-4219-B1C8-5F7FE084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64" y="62079"/>
            <a:ext cx="9972472" cy="61410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2537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2DC80-4E86-4903-98E0-10828E3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24" y="480996"/>
            <a:ext cx="10580952" cy="46571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320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40BFB-6B3C-413C-B9BF-6B06A6ABA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20"/>
          <a:stretch/>
        </p:blipFill>
        <p:spPr>
          <a:xfrm>
            <a:off x="823016" y="517188"/>
            <a:ext cx="10545968" cy="19847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8FDFC0-CAC4-409F-B2A4-5810598D6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154" y="2904894"/>
            <a:ext cx="7659691" cy="2994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7FAC13-F8EA-4497-8EF4-FBACBCF3BB7C}"/>
              </a:ext>
            </a:extLst>
          </p:cNvPr>
          <p:cNvSpPr/>
          <p:nvPr/>
        </p:nvSpPr>
        <p:spPr>
          <a:xfrm>
            <a:off x="3149600" y="1320800"/>
            <a:ext cx="990600" cy="215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0965E-08EE-40EB-B76A-A5BE454E99EF}"/>
              </a:ext>
            </a:extLst>
          </p:cNvPr>
          <p:cNvSpPr/>
          <p:nvPr/>
        </p:nvSpPr>
        <p:spPr>
          <a:xfrm>
            <a:off x="7348194" y="1320800"/>
            <a:ext cx="703608" cy="215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8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AC3A5F-2468-494D-ABD9-47CCC240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00" y="648048"/>
            <a:ext cx="10200000" cy="278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4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 question…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E851-1A6A-4F21-A3B8-5A04AA7D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59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9C86A-2172-4E12-B821-E09EAEF5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0" y="229177"/>
            <a:ext cx="8813260" cy="5721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621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D90EF-E9AE-4B01-A932-4A1363D5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69" y="229177"/>
            <a:ext cx="8813259" cy="57216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448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32988-D19E-4120-89F3-3BA1F0AF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5" y="595348"/>
            <a:ext cx="10523809" cy="3819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8758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4A485-CCC9-46AE-9954-597ACB74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010" y="405742"/>
            <a:ext cx="9635980" cy="4026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1855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A2395-7F66-4BEE-843D-A038F7BE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75"/>
          <a:stretch/>
        </p:blipFill>
        <p:spPr>
          <a:xfrm>
            <a:off x="636598" y="650259"/>
            <a:ext cx="10918804" cy="2228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440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A2395-7F66-4BEE-843D-A038F7BE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082"/>
          <a:stretch/>
        </p:blipFill>
        <p:spPr>
          <a:xfrm>
            <a:off x="1165549" y="267200"/>
            <a:ext cx="8915175" cy="42813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857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A2395-7F66-4BEE-843D-A038F7BEA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7" r="15475"/>
          <a:stretch/>
        </p:blipFill>
        <p:spPr>
          <a:xfrm>
            <a:off x="557748" y="403124"/>
            <a:ext cx="11076504" cy="3810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037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So where are we?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Many "to do" items (pivots)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Images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Text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URLs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Tool output (text/CSV)</a:t>
            </a:r>
          </a:p>
        </p:txBody>
      </p:sp>
    </p:spTree>
    <p:extLst>
      <p:ext uri="{BB962C8B-B14F-4D97-AF65-F5344CB8AC3E}">
        <p14:creationId xmlns:p14="http://schemas.microsoft.com/office/powerpoint/2010/main" val="217234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And this is only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10 minutes into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the assessment!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3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What don't we have?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Pictures of each page visited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Dates and times when visited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Images and text combined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Time-line/how did we find that?</a:t>
            </a:r>
          </a:p>
        </p:txBody>
      </p:sp>
    </p:spTree>
    <p:extLst>
      <p:ext uri="{BB962C8B-B14F-4D97-AF65-F5344CB8AC3E}">
        <p14:creationId xmlns:p14="http://schemas.microsoft.com/office/powerpoint/2010/main" val="105225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A question…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362800" y="1662194"/>
            <a:ext cx="919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Raise your hand if you </a:t>
            </a:r>
            <a:r>
              <a:rPr lang="en-US" sz="9600" b="1" dirty="0">
                <a:latin typeface="Georgia" panose="02040502050405020303" pitchFamily="18" charset="0"/>
              </a:rPr>
              <a:t>love</a:t>
            </a:r>
            <a:r>
              <a:rPr lang="en-US" sz="9600" dirty="0">
                <a:latin typeface="Georgia" panose="02040502050405020303" pitchFamily="18" charset="0"/>
              </a:rPr>
              <a:t> </a:t>
            </a:r>
            <a:r>
              <a:rPr lang="en-US" sz="9600" b="1" dirty="0">
                <a:latin typeface="Georgia" panose="02040502050405020303" pitchFamily="18" charset="0"/>
              </a:rPr>
              <a:t>to document?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21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Georgia" panose="02040502050405020303" pitchFamily="18" charset="0"/>
              </a:rPr>
              <a:t>Disclaimers: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710E6-80B4-4B3E-9EFC-BC681AF150AE}"/>
              </a:ext>
            </a:extLst>
          </p:cNvPr>
          <p:cNvSpPr txBox="1"/>
          <p:nvPr/>
        </p:nvSpPr>
        <p:spPr>
          <a:xfrm>
            <a:off x="388881" y="1732086"/>
            <a:ext cx="11445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Targets for this talk are solo </a:t>
            </a:r>
            <a:r>
              <a:rPr lang="en-US" sz="5400" dirty="0" err="1">
                <a:latin typeface="Georgia" panose="02040502050405020303" pitchFamily="18" charset="0"/>
              </a:rPr>
              <a:t>OSINTers</a:t>
            </a:r>
            <a:r>
              <a:rPr lang="en-US" sz="5400" dirty="0">
                <a:latin typeface="Georgia" panose="02040502050405020303" pitchFamily="18" charset="0"/>
              </a:rPr>
              <a:t> and small/medium-sized companies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You need to find out what works for you/your team</a:t>
            </a:r>
          </a:p>
        </p:txBody>
      </p:sp>
    </p:spTree>
    <p:extLst>
      <p:ext uri="{BB962C8B-B14F-4D97-AF65-F5344CB8AC3E}">
        <p14:creationId xmlns:p14="http://schemas.microsoft.com/office/powerpoint/2010/main" val="4073877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5BE1D3-93E9-4E11-B293-2FAE45FCBDD1}"/>
              </a:ext>
            </a:extLst>
          </p:cNvPr>
          <p:cNvSpPr/>
          <p:nvPr/>
        </p:nvSpPr>
        <p:spPr>
          <a:xfrm>
            <a:off x="6372388" y="1614231"/>
            <a:ext cx="5477902" cy="4516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37B05-23BB-4E11-AE65-89BFAA5882F0}"/>
              </a:ext>
            </a:extLst>
          </p:cNvPr>
          <p:cNvSpPr/>
          <p:nvPr/>
        </p:nvSpPr>
        <p:spPr>
          <a:xfrm>
            <a:off x="533324" y="1605730"/>
            <a:ext cx="5689675" cy="451659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Documenting Tools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BFD42CC-C4A7-4587-9B82-56457CB45609}"/>
              </a:ext>
            </a:extLst>
          </p:cNvPr>
          <p:cNvSpPr txBox="1">
            <a:spLocks/>
          </p:cNvSpPr>
          <p:nvPr/>
        </p:nvSpPr>
        <p:spPr>
          <a:xfrm>
            <a:off x="6438639" y="1648234"/>
            <a:ext cx="5364480" cy="445498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Visualizers</a:t>
            </a:r>
            <a:endParaRPr lang="en-US" sz="4000" b="1" dirty="0">
              <a:solidFill>
                <a:schemeClr val="tx1"/>
              </a:solidFill>
            </a:endParaRPr>
          </a:p>
          <a:p>
            <a:pPr marL="346075" lvl="1"/>
            <a:r>
              <a:rPr lang="en-US" sz="2800" dirty="0">
                <a:solidFill>
                  <a:schemeClr val="tx1"/>
                </a:solidFill>
              </a:rPr>
              <a:t>Good for analyzing relationships between objects</a:t>
            </a:r>
          </a:p>
          <a:p>
            <a:pPr marL="346075" lvl="1"/>
            <a:r>
              <a:rPr lang="en-US" sz="2800" dirty="0">
                <a:solidFill>
                  <a:schemeClr val="tx1"/>
                </a:solidFill>
              </a:rPr>
              <a:t>Analyzing large data sets</a:t>
            </a:r>
          </a:p>
          <a:p>
            <a:pPr marL="346075" lvl="1"/>
            <a:endParaRPr lang="en-US" sz="2800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Note-taking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Apps</a:t>
            </a:r>
            <a:endParaRPr lang="en-US" sz="4000" b="1" dirty="0">
              <a:solidFill>
                <a:schemeClr val="tx1"/>
              </a:solidFill>
            </a:endParaRPr>
          </a:p>
          <a:p>
            <a:pPr marL="346075" lvl="1"/>
            <a:r>
              <a:rPr lang="en-US" sz="2800" dirty="0">
                <a:solidFill>
                  <a:schemeClr val="tx1"/>
                </a:solidFill>
              </a:rPr>
              <a:t>Dedicated to recording (manually) notes on your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FEC6F0-F445-463B-A576-D41AC51D50B4}"/>
              </a:ext>
            </a:extLst>
          </p:cNvPr>
          <p:cNvSpPr txBox="1">
            <a:spLocks/>
          </p:cNvSpPr>
          <p:nvPr/>
        </p:nvSpPr>
        <p:spPr>
          <a:xfrm>
            <a:off x="731520" y="1648234"/>
            <a:ext cx="5537200" cy="44549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190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9163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52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latin typeface="Georgia" panose="02040502050405020303" pitchFamily="18" charset="0"/>
              </a:rPr>
              <a:t>Word Processors/Text Editors</a:t>
            </a: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Report-writing</a:t>
            </a: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General documentation</a:t>
            </a:r>
          </a:p>
          <a:p>
            <a:r>
              <a:rPr lang="en-US" sz="3600" b="1" dirty="0">
                <a:latin typeface="Georgia" panose="02040502050405020303" pitchFamily="18" charset="0"/>
              </a:rPr>
              <a:t>Documenting</a:t>
            </a:r>
            <a:r>
              <a:rPr lang="en-US" sz="4000" b="1" dirty="0">
                <a:latin typeface="Georgia" panose="02040502050405020303" pitchFamily="18" charset="0"/>
              </a:rPr>
              <a:t> </a:t>
            </a:r>
            <a:r>
              <a:rPr lang="en-US" sz="3600" b="1" dirty="0">
                <a:latin typeface="Georgia" panose="02040502050405020303" pitchFamily="18" charset="0"/>
              </a:rPr>
              <a:t>Apps</a:t>
            </a:r>
            <a:endParaRPr lang="en-US" sz="4000" b="1" dirty="0">
              <a:latin typeface="Georgia" panose="02040502050405020303" pitchFamily="18" charset="0"/>
            </a:endParaRP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Meant for recording your work for you</a:t>
            </a:r>
          </a:p>
          <a:p>
            <a:pPr marL="346075" lvl="1" indent="-277813">
              <a:lnSpc>
                <a:spcPct val="100000"/>
              </a:lnSpc>
              <a:spcBef>
                <a:spcPts val="1000"/>
              </a:spcBef>
              <a:buSzPct val="125000"/>
              <a:buFont typeface="Arial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Trail of your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0282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Let's Focus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Most flexible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Most complete features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Easiest to use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Decreases our work</a:t>
            </a:r>
          </a:p>
        </p:txBody>
      </p:sp>
    </p:spTree>
    <p:extLst>
      <p:ext uri="{BB962C8B-B14F-4D97-AF65-F5344CB8AC3E}">
        <p14:creationId xmlns:p14="http://schemas.microsoft.com/office/powerpoint/2010/main" val="2172788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Georgia" panose="02040502050405020303" pitchFamily="18" charset="0"/>
              </a:rPr>
              <a:t>MindMaps</a:t>
            </a:r>
            <a:endParaRPr lang="en-US" sz="96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Visual note taking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Embed images and documents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Some are multi-user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Easy to see findings and TODOs</a:t>
            </a:r>
          </a:p>
        </p:txBody>
      </p:sp>
    </p:spTree>
    <p:extLst>
      <p:ext uri="{BB962C8B-B14F-4D97-AF65-F5344CB8AC3E}">
        <p14:creationId xmlns:p14="http://schemas.microsoft.com/office/powerpoint/2010/main" val="3106724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latin typeface="Georgia" panose="02040502050405020303" pitchFamily="18" charset="0"/>
              </a:rPr>
              <a:t>OSINT_Maps.xmind</a:t>
            </a:r>
            <a:endParaRPr lang="en-US" sz="8000" dirty="0">
              <a:latin typeface="Georgia" panose="020405020504050203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582108"/>
            <a:ext cx="1144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Georgia" panose="02040502050405020303" pitchFamily="18" charset="0"/>
              </a:rPr>
              <a:t>https://github.com/WebBreacher/osinttools/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2079F-CA80-4DC1-A2AD-6A9DE399FA74}"/>
              </a:ext>
            </a:extLst>
          </p:cNvPr>
          <p:cNvSpPr txBox="1"/>
          <p:nvPr/>
        </p:nvSpPr>
        <p:spPr>
          <a:xfrm>
            <a:off x="960853" y="2438569"/>
            <a:ext cx="7029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Free (Xmind.net)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Community-created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800" dirty="0">
                <a:latin typeface="Georgia" panose="02040502050405020303" pitchFamily="18" charset="0"/>
              </a:rPr>
              <a:t>Templated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EBED5-2026-420D-A96D-1F4AFFF1CF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903" y="2318983"/>
            <a:ext cx="3567294" cy="35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94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OSINT Process Tab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A5C4F7-3B7E-4500-937C-D24EB959A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95" y="1525124"/>
            <a:ext cx="9210210" cy="46993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8834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Data Collection Tab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61B8C-042A-499D-9AD1-5201AF12C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96" y="1525124"/>
            <a:ext cx="4331947" cy="4712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1AC7CF-9702-48E7-9FB0-A1FB3F4A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58" y="1718615"/>
            <a:ext cx="4117763" cy="42576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488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A984C-DC22-4291-9F37-3234FC0409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48" r="5680" b="11330"/>
          <a:stretch/>
        </p:blipFill>
        <p:spPr>
          <a:xfrm>
            <a:off x="323850" y="284206"/>
            <a:ext cx="11690624" cy="4683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6018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66123-90A7-4957-9DEB-B88CD8A6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9" y="220725"/>
            <a:ext cx="11692935" cy="4116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0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MindMap Drawbacks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2079F-CA80-4DC1-A2AD-6A9DE399FA74}"/>
              </a:ext>
            </a:extLst>
          </p:cNvPr>
          <p:cNvSpPr txBox="1"/>
          <p:nvPr/>
        </p:nvSpPr>
        <p:spPr>
          <a:xfrm>
            <a:off x="388880" y="1685936"/>
            <a:ext cx="1096491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Exporting data can be challenging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Multi-user support is so-so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Manual data entry process</a:t>
            </a:r>
          </a:p>
        </p:txBody>
      </p:sp>
    </p:spTree>
    <p:extLst>
      <p:ext uri="{BB962C8B-B14F-4D97-AF65-F5344CB8AC3E}">
        <p14:creationId xmlns:p14="http://schemas.microsoft.com/office/powerpoint/2010/main" val="17356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7D87-5785-479A-BAC8-31E33120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algn="ctr"/>
            <a:fld id="{95C512E1-207F-4DA8-9E8B-046AC4C0F84D}" type="slidenum">
              <a:rPr lang="en-US" smtClean="0"/>
              <a:pPr algn="ctr"/>
              <a:t>5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4DAF40-1BFE-408F-A13B-E243C7C60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169345"/>
              </p:ext>
            </p:extLst>
          </p:nvPr>
        </p:nvGraphicFramePr>
        <p:xfrm>
          <a:off x="565484" y="1402014"/>
          <a:ext cx="11405937" cy="4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C18BA6-19C0-409D-9818-F34A00136AB6}"/>
              </a:ext>
            </a:extLst>
          </p:cNvPr>
          <p:cNvSpPr txBox="1"/>
          <p:nvPr/>
        </p:nvSpPr>
        <p:spPr>
          <a:xfrm>
            <a:off x="388881" y="201685"/>
            <a:ext cx="1144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Georgia" panose="02040502050405020303" pitchFamily="18" charset="0"/>
              </a:rPr>
              <a:t>Most Fun for Young Micah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B2E464-3E62-47A4-9C11-31F16D91D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95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Hunch.ly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2" y="1735411"/>
            <a:ext cx="86749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Passively extracts data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Automated recording of browser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Time-lining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Hashing of images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Downloaded files, included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Google Chrome Extension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Can$130/year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BF47E-6EAB-4D23-8A30-E29E7056F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5347" y="884283"/>
            <a:ext cx="2167821" cy="23624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550EF6-2CA3-4459-A3EC-173977D3A49A}"/>
              </a:ext>
            </a:extLst>
          </p:cNvPr>
          <p:cNvSpPr txBox="1"/>
          <p:nvPr/>
        </p:nvSpPr>
        <p:spPr>
          <a:xfrm>
            <a:off x="8579796" y="3305071"/>
            <a:ext cx="337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Georgia" panose="02040502050405020303" pitchFamily="18" charset="0"/>
              </a:rPr>
              <a:t>https://hunch.ly</a:t>
            </a:r>
          </a:p>
        </p:txBody>
      </p:sp>
    </p:spTree>
    <p:extLst>
      <p:ext uri="{BB962C8B-B14F-4D97-AF65-F5344CB8AC3E}">
        <p14:creationId xmlns:p14="http://schemas.microsoft.com/office/powerpoint/2010/main" val="2385437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5B85-D81D-42FD-9470-F6F51C36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26F97-A54E-498C-B611-5591C11A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51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9FBEE-8062-4137-868D-28F8D2EEB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202" b="37778"/>
          <a:stretch/>
        </p:blipFill>
        <p:spPr>
          <a:xfrm>
            <a:off x="4775200" y="292099"/>
            <a:ext cx="7148310" cy="5873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0165D-3F9A-4F40-93DA-5DD194D964BD}"/>
              </a:ext>
            </a:extLst>
          </p:cNvPr>
          <p:cNvSpPr txBox="1"/>
          <p:nvPr/>
        </p:nvSpPr>
        <p:spPr>
          <a:xfrm>
            <a:off x="646453" y="692828"/>
            <a:ext cx="386204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Dashboard</a:t>
            </a:r>
          </a:p>
          <a:p>
            <a:r>
              <a:rPr lang="en-US" sz="5400" dirty="0">
                <a:latin typeface="Georgia" panose="02040502050405020303" pitchFamily="18" charset="0"/>
              </a:rPr>
              <a:t>with case summary data</a:t>
            </a:r>
          </a:p>
        </p:txBody>
      </p:sp>
    </p:spTree>
    <p:extLst>
      <p:ext uri="{BB962C8B-B14F-4D97-AF65-F5344CB8AC3E}">
        <p14:creationId xmlns:p14="http://schemas.microsoft.com/office/powerpoint/2010/main" val="10575034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5B85-D81D-42FD-9470-F6F51C36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26F97-A54E-498C-B611-5591C11A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52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0165D-3F9A-4F40-93DA-5DD194D964BD}"/>
              </a:ext>
            </a:extLst>
          </p:cNvPr>
          <p:cNvSpPr txBox="1"/>
          <p:nvPr/>
        </p:nvSpPr>
        <p:spPr>
          <a:xfrm>
            <a:off x="646453" y="692828"/>
            <a:ext cx="386204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Enter selectors so Hunchly can find them in pages/files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5A575-ADA7-4656-BC33-424869674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7802" b="40082"/>
          <a:stretch/>
        </p:blipFill>
        <p:spPr>
          <a:xfrm>
            <a:off x="4803392" y="804696"/>
            <a:ext cx="6916020" cy="4740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372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575B85-D81D-42FD-9470-F6F51C362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26F97-A54E-498C-B611-5591C11A1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53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0165D-3F9A-4F40-93DA-5DD194D964BD}"/>
              </a:ext>
            </a:extLst>
          </p:cNvPr>
          <p:cNvSpPr txBox="1"/>
          <p:nvPr/>
        </p:nvSpPr>
        <p:spPr>
          <a:xfrm>
            <a:off x="340122" y="3429000"/>
            <a:ext cx="1056603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Shows all the pages you visited in order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Date/time/URL stamps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Hashes images (integrity)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>
                <a:latin typeface="Georgia" panose="02040502050405020303" pitchFamily="18" charset="0"/>
              </a:rPr>
              <a:t>Extracts meta-data from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45DDD-1B57-4928-93A3-BF6ADD1090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64681" r="4567"/>
          <a:stretch/>
        </p:blipFill>
        <p:spPr>
          <a:xfrm>
            <a:off x="328076" y="379377"/>
            <a:ext cx="11430573" cy="2881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9688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Georgia" panose="02040502050405020303" pitchFamily="18" charset="0"/>
              </a:rPr>
              <a:t>Side-loading </a:t>
            </a:r>
            <a:r>
              <a:rPr lang="en-US" sz="6600" dirty="0" err="1">
                <a:latin typeface="Georgia" panose="02040502050405020303" pitchFamily="18" charset="0"/>
              </a:rPr>
              <a:t>Cmd</a:t>
            </a:r>
            <a:r>
              <a:rPr lang="en-US" sz="6600" dirty="0">
                <a:latin typeface="Georgia" panose="02040502050405020303" pitchFamily="18" charset="0"/>
              </a:rPr>
              <a:t>-line Output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8D45C-C7E4-42B9-8387-11B388FB2E8E}"/>
              </a:ext>
            </a:extLst>
          </p:cNvPr>
          <p:cNvSpPr txBox="1"/>
          <p:nvPr/>
        </p:nvSpPr>
        <p:spPr>
          <a:xfrm>
            <a:off x="388881" y="1669605"/>
            <a:ext cx="11187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Run command-line tool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Save output in text file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Open that file in Google Chrome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800" dirty="0">
                <a:latin typeface="Georgia" panose="02040502050405020303" pitchFamily="18" charset="0"/>
              </a:rPr>
              <a:t>Hunchly logs and scans file</a:t>
            </a:r>
          </a:p>
        </p:txBody>
      </p:sp>
    </p:spTree>
    <p:extLst>
      <p:ext uri="{BB962C8B-B14F-4D97-AF65-F5344CB8AC3E}">
        <p14:creationId xmlns:p14="http://schemas.microsoft.com/office/powerpoint/2010/main" val="4167591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39BC9-E3EE-4099-855C-F8CEB07D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5" y="472296"/>
            <a:ext cx="11083329" cy="5043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8319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A8ADE-6140-4A11-AC71-2D7EE0A8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7" y="157456"/>
            <a:ext cx="6626140" cy="6062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5709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Georgia" panose="02040502050405020303" pitchFamily="18" charset="0"/>
              </a:rPr>
              <a:t>Hunchly Drawbacks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2079F-CA80-4DC1-A2AD-6A9DE399FA74}"/>
              </a:ext>
            </a:extLst>
          </p:cNvPr>
          <p:cNvSpPr txBox="1"/>
          <p:nvPr/>
        </p:nvSpPr>
        <p:spPr>
          <a:xfrm>
            <a:off x="388880" y="1685936"/>
            <a:ext cx="10964919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Reporting is good but not great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Single-user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Google Chrome-only</a:t>
            </a:r>
          </a:p>
        </p:txBody>
      </p:sp>
    </p:spTree>
    <p:extLst>
      <p:ext uri="{BB962C8B-B14F-4D97-AF65-F5344CB8AC3E}">
        <p14:creationId xmlns:p14="http://schemas.microsoft.com/office/powerpoint/2010/main" val="1680396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2" y="201685"/>
            <a:ext cx="4834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Putting</a:t>
            </a:r>
          </a:p>
          <a:p>
            <a:r>
              <a:rPr lang="en-US" sz="8000" dirty="0">
                <a:latin typeface="Georgia" panose="02040502050405020303" pitchFamily="18" charset="0"/>
              </a:rPr>
              <a:t>it all together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78DE3-14A5-4103-B50E-778D10BFA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700" y="350195"/>
            <a:ext cx="5992240" cy="4494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897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If you know: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Why</a:t>
            </a:r>
            <a:r>
              <a:rPr lang="en-US" sz="5400" dirty="0">
                <a:latin typeface="Georgia" panose="02040502050405020303" pitchFamily="18" charset="0"/>
              </a:rPr>
              <a:t> you are documenting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Where</a:t>
            </a:r>
            <a:r>
              <a:rPr lang="en-US" sz="5400" dirty="0">
                <a:latin typeface="Georgia" panose="02040502050405020303" pitchFamily="18" charset="0"/>
              </a:rPr>
              <a:t> you are documenting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Who</a:t>
            </a:r>
            <a:r>
              <a:rPr lang="en-US" sz="5400" dirty="0">
                <a:latin typeface="Georgia" panose="02040502050405020303" pitchFamily="18" charset="0"/>
              </a:rPr>
              <a:t> you are documenting </a:t>
            </a:r>
            <a:r>
              <a:rPr lang="en-US" sz="5400" b="1" dirty="0">
                <a:latin typeface="Georgia" panose="02040502050405020303" pitchFamily="18" charset="0"/>
              </a:rPr>
              <a:t>with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b="1" dirty="0">
                <a:latin typeface="Georgia" panose="02040502050405020303" pitchFamily="18" charset="0"/>
              </a:rPr>
              <a:t>Who</a:t>
            </a:r>
            <a:r>
              <a:rPr lang="en-US" sz="5400" dirty="0">
                <a:latin typeface="Georgia" panose="02040502050405020303" pitchFamily="18" charset="0"/>
              </a:rPr>
              <a:t> you are documenting </a:t>
            </a:r>
            <a:r>
              <a:rPr lang="en-US" sz="5400" b="1" dirty="0">
                <a:latin typeface="Georgia" panose="02040502050405020303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0455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B7D87-5785-479A-BAC8-31E33120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pPr algn="ctr"/>
            <a:fld id="{95C512E1-207F-4DA8-9E8B-046AC4C0F84D}" type="slidenum">
              <a:rPr lang="en-US" smtClean="0"/>
              <a:pPr algn="ctr"/>
              <a:t>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64DAF40-1BFE-408F-A13B-E243C7C60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24918"/>
              </p:ext>
            </p:extLst>
          </p:nvPr>
        </p:nvGraphicFramePr>
        <p:xfrm>
          <a:off x="565484" y="1402014"/>
          <a:ext cx="11405937" cy="473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0C18BA6-19C0-409D-9818-F34A00136AB6}"/>
              </a:ext>
            </a:extLst>
          </p:cNvPr>
          <p:cNvSpPr txBox="1"/>
          <p:nvPr/>
        </p:nvSpPr>
        <p:spPr>
          <a:xfrm>
            <a:off x="388881" y="201685"/>
            <a:ext cx="1144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Georgia" panose="02040502050405020303" pitchFamily="18" charset="0"/>
              </a:rPr>
              <a:t>Most Fun for Experienced Micah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12E28-6F6F-4337-B41D-9896E5416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10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Then: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Find documenting tools that make things easier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And work how you/your team do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Many apps have trials or are free</a:t>
            </a:r>
          </a:p>
        </p:txBody>
      </p:sp>
    </p:spTree>
    <p:extLst>
      <p:ext uri="{BB962C8B-B14F-4D97-AF65-F5344CB8AC3E}">
        <p14:creationId xmlns:p14="http://schemas.microsoft.com/office/powerpoint/2010/main" val="2687860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658E2-097C-4E81-8216-3F5BD8D5B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35768-AD40-4057-A36A-1C900C50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61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8FFAA-EC83-4C58-A00C-E0B05FDD0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4" y="1695792"/>
            <a:ext cx="10025105" cy="36380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589DF4-DEBA-4424-B987-FABA4B6DC4AE}"/>
              </a:ext>
            </a:extLst>
          </p:cNvPr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We can do better than…</a:t>
            </a:r>
          </a:p>
        </p:txBody>
      </p:sp>
    </p:spTree>
    <p:extLst>
      <p:ext uri="{BB962C8B-B14F-4D97-AF65-F5344CB8AC3E}">
        <p14:creationId xmlns:p14="http://schemas.microsoft.com/office/powerpoint/2010/main" val="2617400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5658E2-097C-4E81-8216-3F5BD8D5B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F35768-AD40-4057-A36A-1C900C50C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62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22240-5CE1-4636-B8CB-DBD352C53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3" t="64681" r="34187"/>
          <a:stretch/>
        </p:blipFill>
        <p:spPr>
          <a:xfrm>
            <a:off x="558008" y="2848563"/>
            <a:ext cx="8790273" cy="32658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6C97D-6371-4049-801D-8ABA82513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813" y="1525124"/>
            <a:ext cx="7197598" cy="2533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315F3-B77B-496F-A469-D2E2BFBD8152}"/>
              </a:ext>
            </a:extLst>
          </p:cNvPr>
          <p:cNvSpPr txBox="1"/>
          <p:nvPr/>
        </p:nvSpPr>
        <p:spPr>
          <a:xfrm>
            <a:off x="388881" y="201685"/>
            <a:ext cx="11445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Georgia" panose="02040502050405020303" pitchFamily="18" charset="0"/>
              </a:rPr>
              <a:t>We have the tools</a:t>
            </a:r>
          </a:p>
        </p:txBody>
      </p:sp>
    </p:spTree>
    <p:extLst>
      <p:ext uri="{BB962C8B-B14F-4D97-AF65-F5344CB8AC3E}">
        <p14:creationId xmlns:p14="http://schemas.microsoft.com/office/powerpoint/2010/main" val="3823212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773" y="1304261"/>
            <a:ext cx="11185661" cy="3024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z="1200" smtClean="0"/>
              <a:t>63</a:t>
            </a:fld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01568" y="1304262"/>
            <a:ext cx="526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Micah Hoffman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466" y="2335351"/>
            <a:ext cx="461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@WebBreacher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183" y="3366440"/>
            <a:ext cx="729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https://webbreacher.com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20268" r="5061" b="17321"/>
          <a:stretch/>
        </p:blipFill>
        <p:spPr>
          <a:xfrm>
            <a:off x="8381816" y="1671279"/>
            <a:ext cx="3037284" cy="20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8DA433B-AB6A-40B7-B1A3-AF0CAD583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221" y="6430796"/>
            <a:ext cx="10515600" cy="365125"/>
          </a:xfrm>
        </p:spPr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E71E7-4A0B-4C56-935D-4F618A5D681D}"/>
              </a:ext>
            </a:extLst>
          </p:cNvPr>
          <p:cNvSpPr/>
          <p:nvPr/>
        </p:nvSpPr>
        <p:spPr>
          <a:xfrm>
            <a:off x="1466507" y="171408"/>
            <a:ext cx="9469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</a:t>
            </a:r>
            <a:r>
              <a:rPr lang="en-US" sz="6000" u="sng" dirty="0">
                <a:solidFill>
                  <a:schemeClr val="accent1"/>
                </a:solidFill>
              </a:rPr>
              <a:t>sans.org/sec487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059BD-CCF6-4590-9599-BBF28A8381FA}"/>
              </a:ext>
            </a:extLst>
          </p:cNvPr>
          <p:cNvSpPr/>
          <p:nvPr/>
        </p:nvSpPr>
        <p:spPr>
          <a:xfrm>
            <a:off x="1373681" y="4321007"/>
            <a:ext cx="944463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https://the.osint.ninja/presos</a:t>
            </a:r>
          </a:p>
        </p:txBody>
      </p:sp>
    </p:spTree>
    <p:extLst>
      <p:ext uri="{BB962C8B-B14F-4D97-AF65-F5344CB8AC3E}">
        <p14:creationId xmlns:p14="http://schemas.microsoft.com/office/powerpoint/2010/main" val="288628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Ever write a report and realize you didn't have certain data?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05E18-2A56-420A-B0B2-8BBDCDCD9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Document deeply during the</a:t>
            </a:r>
          </a:p>
          <a:p>
            <a:pPr algn="ctr"/>
            <a:r>
              <a:rPr lang="en-US" sz="8800" dirty="0">
                <a:latin typeface="Georgia" panose="02040502050405020303" pitchFamily="18" charset="0"/>
              </a:rPr>
              <a:t>assessment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CECC1-0113-49BA-A6D6-32396CBF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2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Great Documentation can lead to</a:t>
            </a:r>
          </a:p>
          <a:p>
            <a:pPr algn="ctr"/>
            <a:r>
              <a:rPr lang="en-US" sz="8800" dirty="0">
                <a:latin typeface="Georgia" panose="02040502050405020303" pitchFamily="18" charset="0"/>
              </a:rPr>
              <a:t>Great Reporting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1FAAF-17BA-4E0B-B61B-7A1968BA2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Core OSINT: Tracking and Reporting All the Things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7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2645</TotalTime>
  <Words>1965</Words>
  <Application>Microsoft Office PowerPoint</Application>
  <PresentationFormat>Widescreen</PresentationFormat>
  <Paragraphs>305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Georgia</vt:lpstr>
      <vt:lpstr>Retrospect</vt:lpstr>
      <vt:lpstr>Core OSINT: Keeping Track of and Reporting All the Things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Hoffman</dc:creator>
  <cp:lastModifiedBy>Micah Hoffman</cp:lastModifiedBy>
  <cp:revision>728</cp:revision>
  <dcterms:created xsi:type="dcterms:W3CDTF">2016-04-23T21:28:55Z</dcterms:created>
  <dcterms:modified xsi:type="dcterms:W3CDTF">2018-08-11T17:30:36Z</dcterms:modified>
</cp:coreProperties>
</file>