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76" r:id="rId6"/>
    <p:sldId id="259" r:id="rId7"/>
    <p:sldId id="260" r:id="rId8"/>
    <p:sldId id="262" r:id="rId9"/>
    <p:sldId id="273" r:id="rId10"/>
    <p:sldId id="263" r:id="rId11"/>
    <p:sldId id="266" r:id="rId12"/>
    <p:sldId id="267" r:id="rId13"/>
    <p:sldId id="268" r:id="rId14"/>
    <p:sldId id="277" r:id="rId15"/>
    <p:sldId id="274" r:id="rId16"/>
    <p:sldId id="281" r:id="rId17"/>
    <p:sldId id="282" r:id="rId18"/>
    <p:sldId id="284" r:id="rId19"/>
    <p:sldId id="280" r:id="rId20"/>
    <p:sldId id="275" r:id="rId21"/>
    <p:sldId id="279" r:id="rId22"/>
    <p:sldId id="269" r:id="rId23"/>
    <p:sldId id="272" r:id="rId24"/>
    <p:sldId id="278" r:id="rId25"/>
    <p:sldId id="270" r:id="rId26"/>
    <p:sldId id="264" r:id="rId27"/>
    <p:sldId id="265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43D22-4DE3-492C-BCE4-004D27640C15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9A853-3D89-4C16-9404-1FFD56C5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rather messy maze. So, it’s almost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hyperdimensional</a:t>
            </a:r>
            <a:r>
              <a:rPr lang="en-US" baseline="0" dirty="0" smtClean="0"/>
              <a:t> maze (like playing portal).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terribly </a:t>
            </a:r>
            <a:r>
              <a:rPr lang="en-US" dirty="0" err="1" smtClean="0"/>
              <a:t>afriad</a:t>
            </a:r>
            <a:r>
              <a:rPr lang="en-US" baseline="0" dirty="0" smtClean="0"/>
              <a:t> of my own complex code. I’m more worried about the poor bastard who has to maintain it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terribly </a:t>
            </a:r>
            <a:r>
              <a:rPr lang="en-US" dirty="0" err="1" smtClean="0"/>
              <a:t>afriad</a:t>
            </a:r>
            <a:r>
              <a:rPr lang="en-US" baseline="0" dirty="0" smtClean="0"/>
              <a:t> of my own complex code. I’m more worried about the poor bastard who has to maintain it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terribly </a:t>
            </a:r>
            <a:r>
              <a:rPr lang="en-US" dirty="0" err="1" smtClean="0"/>
              <a:t>afriad</a:t>
            </a:r>
            <a:r>
              <a:rPr lang="en-US" baseline="0" dirty="0" smtClean="0"/>
              <a:t> of my own complex code. I’m more worried about the poor bastard who has to maintain it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terribly </a:t>
            </a:r>
            <a:r>
              <a:rPr lang="en-US" dirty="0" err="1" smtClean="0"/>
              <a:t>afriad</a:t>
            </a:r>
            <a:r>
              <a:rPr lang="en-US" baseline="0" dirty="0" smtClean="0"/>
              <a:t> of my own complex code. I’m more worried about the poor bastard who has to maintain it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terribly </a:t>
            </a:r>
            <a:r>
              <a:rPr lang="en-US" dirty="0" err="1" smtClean="0"/>
              <a:t>afriad</a:t>
            </a:r>
            <a:r>
              <a:rPr lang="en-US" baseline="0" dirty="0" smtClean="0"/>
              <a:t> of my own complex code. I’m more worried about the poor bastard who has to maintain it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URL TO DECK!!!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A853-3D89-4C16-9404-1FFD56C57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3AF6-305B-41F9-AE36-E96203674E8C}" type="datetime1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26" y="5894972"/>
            <a:ext cx="1905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52CC-83E4-44A9-ADBF-6F7CF6D82C98}" type="datetime1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133C-5A3A-4C14-8188-F3AD71BE4ACB}" type="datetime1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EDDD-C96D-494C-BD80-1EACE91FC326}" type="datetime1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4E21-BB86-45B1-80BA-D301E738CF0D}" type="datetime1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6E7C-D1BD-45D7-80C7-97F2AFD33599}" type="datetime1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9489-9CC4-4EFC-83D0-9D8961157294}" type="datetime1">
              <a:rPr lang="en-US" smtClean="0"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22F3-F8BC-4984-91A3-870DFF83C618}" type="datetime1">
              <a:rPr lang="en-US" smtClean="0"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2BB1-A00B-41FC-99CD-75F3936AF70D}" type="datetime1">
              <a:rPr lang="en-US" smtClean="0"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1378-BE04-4F2C-9223-53C985CD1CE2}" type="datetime1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18CB-DD5C-4E64-B8A8-3042F8501544}" type="datetime1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E53B-C357-4B61-877B-7240E6061CEF}" type="datetime1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FA3D-C220-46B1-9CBA-2E0ADA64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Artificial Intelligence in Ad-Hoc Static Code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Ashaman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Annotated code:</a:t>
            </a:r>
          </a:p>
          <a:p>
            <a:pPr lvl="1" algn="l"/>
            <a:r>
              <a:rPr lang="en-US" b="1" dirty="0" err="1" smtClean="0"/>
              <a:t>MethodDeclaration</a:t>
            </a:r>
            <a:r>
              <a:rPr lang="en-US" dirty="0" smtClean="0"/>
              <a:t>: void </a:t>
            </a:r>
            <a:r>
              <a:rPr lang="en-US" dirty="0" err="1" smtClean="0"/>
              <a:t>fn</a:t>
            </a:r>
            <a:r>
              <a:rPr lang="en-US" dirty="0" smtClean="0"/>
              <a:t>()</a:t>
            </a:r>
          </a:p>
          <a:p>
            <a:pPr lvl="1" algn="l"/>
            <a:r>
              <a:rPr lang="en-US" dirty="0" smtClean="0"/>
              <a:t>{</a:t>
            </a:r>
          </a:p>
          <a:p>
            <a:pPr lvl="1" algn="l"/>
            <a:r>
              <a:rPr lang="en-US" dirty="0"/>
              <a:t>	</a:t>
            </a:r>
            <a:r>
              <a:rPr lang="en-US" dirty="0" err="1" smtClean="0"/>
              <a:t>fn</a:t>
            </a:r>
            <a:r>
              <a:rPr lang="en-US" dirty="0" smtClean="0"/>
              <a:t>();</a:t>
            </a:r>
          </a:p>
          <a:p>
            <a:pPr lvl="1" algn="l"/>
            <a:r>
              <a:rPr lang="en-US" dirty="0" smtClean="0"/>
              <a:t>}</a:t>
            </a:r>
          </a:p>
          <a:p>
            <a:pPr lvl="1" algn="l"/>
            <a:endParaRPr lang="en-US" dirty="0" smtClean="0"/>
          </a:p>
          <a:p>
            <a:pPr lvl="1" algn="l"/>
            <a:r>
              <a:rPr lang="en-US" b="1" dirty="0" err="1" smtClean="0"/>
              <a:t>InvocationExpression</a:t>
            </a:r>
            <a:r>
              <a:rPr lang="en-US" dirty="0" smtClean="0"/>
              <a:t>: </a:t>
            </a:r>
            <a:r>
              <a:rPr lang="en-US" dirty="0" err="1" smtClean="0"/>
              <a:t>fn</a:t>
            </a:r>
            <a:r>
              <a:rPr lang="en-US" dirty="0" smtClean="0"/>
              <a:t>();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2" name="Picture 4" descr="http://fc06.deviantart.net/fs70/i/2010/093/3/a/Cat_Math_by_silvano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24" y="2530475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AST to Control Flow Graph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Creating nodes from method declarations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Creating edges using the invocation expressions.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Connecting the dots by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knowing which invocation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maps to which Node.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48000"/>
            <a:ext cx="2666379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Sprinkling in some AI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We need to solve a maze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With multiple starting and ending points</a:t>
            </a:r>
          </a:p>
          <a:p>
            <a:pPr algn="l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72" y="4267200"/>
            <a:ext cx="345439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9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Solve a Maze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Start Nodes accept user input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Finish nodes pass tainted input to scary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Adjacent nodes are method invocations.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State-space Search Algorithms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Depth First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Breadth First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A*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1" y="2747492"/>
            <a:ext cx="3305175" cy="408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Solving a Maze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From the current node, are there any adjacent nodes?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Yes! Is that adjacent node a scary method?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If so, are we passing tainted 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input to that scary method?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If not, lets move to that 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node.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No! Backup and try a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different path.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Depth First Search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295400"/>
            <a:ext cx="51720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4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Breadth First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395413"/>
            <a:ext cx="62198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168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Heuristic-based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We think the end-node is somewhere over that way.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33822"/>
            <a:ext cx="5067300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State-space Search Algorithms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Initially </a:t>
            </a:r>
            <a:r>
              <a:rPr lang="en-US" dirty="0" smtClean="0"/>
              <a:t>implemented as a pure Breadth First Search Algorithm</a:t>
            </a:r>
            <a:r>
              <a:rPr lang="en-US" dirty="0" smtClean="0"/>
              <a:t>..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Reverted to a </a:t>
            </a:r>
            <a:r>
              <a:rPr lang="en-US" dirty="0" smtClean="0"/>
              <a:t>modified DFS (way easier!)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Sr. Security Engineer at Security Innovation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Before joining SI I </a:t>
            </a:r>
            <a:r>
              <a:rPr lang="en-US" dirty="0" smtClean="0"/>
              <a:t>worked at places like Microsoft, Disney, and Symantec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Before that, I spent </a:t>
            </a:r>
            <a:r>
              <a:rPr lang="en-US" dirty="0" smtClean="0"/>
              <a:t>several years in schools in Minnesota and northern Maine.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81524"/>
            <a:ext cx="3048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9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nkbluelovescute.com/wp-content/uploads/2012/08/Perfect-photo-of-a-dog-chasing-his-tail-6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64831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Recursion is Cool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2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Imagine the following code:</a:t>
            </a:r>
          </a:p>
          <a:p>
            <a:pPr lvl="1" algn="l"/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oid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(){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();}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node adjacent to itself.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Traversing the edge is the same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as chasing your tail.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2679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Codification of the nature of Good and Evil.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Each rule looks for specific issues (</a:t>
            </a:r>
            <a:r>
              <a:rPr lang="en-US" dirty="0" err="1" smtClean="0"/>
              <a:t>Sql</a:t>
            </a:r>
            <a:r>
              <a:rPr lang="en-US" dirty="0" smtClean="0"/>
              <a:t> Injection, Command Injection,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Executed in parallel (mostly) across the call graph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82035"/>
            <a:ext cx="5943600" cy="33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Parallelization in C#.NET 4.0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4507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.NET 4.0 has some amazing parallelization libraries.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Simplify writing concurrent code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Eliminates the use of complex thread synchronization primitives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The following operations were parallelized: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Reading the file from the file system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Basic syntactic analysis of the raw code, resulting in the Control Flow Graph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Security Analysis of the resulting Control Flow Graph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All of this for the cost of: </a:t>
            </a:r>
            <a:br>
              <a:rPr lang="en-US" dirty="0" smtClean="0"/>
            </a:br>
            <a:endParaRPr lang="en-US" dirty="0" smtClean="0"/>
          </a:p>
          <a:p>
            <a:pPr lvl="2" algn="l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Parallel.ForEach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(loaders,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loader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=&gt; {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loader.Load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(); });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 algn="l"/>
            <a:endParaRPr lang="en-US" dirty="0"/>
          </a:p>
          <a:p>
            <a:pPr lvl="2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9413"/>
            <a:ext cx="8229600" cy="397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Static Code </a:t>
            </a:r>
            <a:r>
              <a:rPr lang="en-US" dirty="0" smtClean="0"/>
              <a:t>Analysis </a:t>
            </a:r>
            <a:r>
              <a:rPr lang="en-US" dirty="0" smtClean="0"/>
              <a:t>Tool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Second pass at an ad-hoc static code analyzer.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looks for basic vulnerabilities in </a:t>
            </a:r>
            <a:r>
              <a:rPr lang="en-US" b="1" dirty="0" smtClean="0"/>
              <a:t>ASP.NET Web Forms </a:t>
            </a:r>
            <a:r>
              <a:rPr lang="en-US" dirty="0" smtClean="0"/>
              <a:t>applications written using </a:t>
            </a:r>
            <a:r>
              <a:rPr lang="en-US" b="1" dirty="0" smtClean="0"/>
              <a:t>C#.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also looks for some simple issues in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Code and the installer are available on </a:t>
            </a:r>
            <a:r>
              <a:rPr lang="en-US" dirty="0" err="1" smtClean="0"/>
              <a:t>GitHub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 algn="l"/>
            <a:endParaRPr lang="en-US" dirty="0"/>
          </a:p>
          <a:p>
            <a:pPr lvl="2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"/>
            <a:ext cx="1077686" cy="10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Extending Scat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Creating Custom Rules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Initially considered requiring a new assembly, derived from Scat types, which could be reflected into the static analyzer.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That was too hard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So, custom rules can be defined </a:t>
            </a:r>
            <a:endParaRPr lang="en-US" dirty="0"/>
          </a:p>
          <a:p>
            <a:pPr algn="l"/>
            <a:r>
              <a:rPr lang="en-US" dirty="0" smtClean="0"/>
              <a:t>	in a CSV.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</a:rPr>
              <a:t>rulename</a:t>
            </a:r>
            <a:r>
              <a:rPr lang="en-US" b="1" dirty="0" smtClean="0">
                <a:solidFill>
                  <a:srgbClr val="FF0000"/>
                </a:solidFill>
              </a:rPr>
              <a:t>, scary method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Custom Rule Name, </a:t>
            </a:r>
            <a:r>
              <a:rPr lang="en-US" b="1" dirty="0" err="1" smtClean="0">
                <a:solidFill>
                  <a:srgbClr val="FF0000"/>
                </a:solidFill>
              </a:rPr>
              <a:t>Process.Start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4449229"/>
            <a:ext cx="2786743" cy="24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706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More types of vulnerabilities.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JSP and </a:t>
            </a:r>
            <a:r>
              <a:rPr lang="en-US" dirty="0" smtClean="0"/>
              <a:t>Java (this might be *really* easy)</a:t>
            </a:r>
            <a:endParaRPr lang="en-US" dirty="0"/>
          </a:p>
          <a:p>
            <a:pPr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3362324"/>
            <a:ext cx="31718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Questions? Bugs? Ideas?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Jboyd</a:t>
            </a:r>
            <a:r>
              <a:rPr lang="en-US" dirty="0" smtClean="0"/>
              <a:t>[at]</a:t>
            </a:r>
            <a:r>
              <a:rPr lang="en-US" dirty="0" err="1" smtClean="0"/>
              <a:t>securityinnovation</a:t>
            </a:r>
            <a:r>
              <a:rPr lang="en-US" dirty="0" smtClean="0"/>
              <a:t>[dot]com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Innovation – Blog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NRefactory</a:t>
            </a:r>
            <a:r>
              <a:rPr lang="en-US" dirty="0"/>
              <a:t> on </a:t>
            </a:r>
            <a:r>
              <a:rPr lang="en-US" dirty="0" err="1"/>
              <a:t>GitHub</a:t>
            </a:r>
            <a:endParaRPr lang="en-US" dirty="0"/>
          </a:p>
          <a:p>
            <a:pPr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04457"/>
            <a:ext cx="3957638" cy="297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1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Scat Demo (</a:t>
            </a:r>
            <a:r>
              <a:rPr lang="en-US" dirty="0" err="1" smtClean="0"/>
              <a:t>jic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257300"/>
            <a:ext cx="6391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4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Scat Demo (</a:t>
            </a:r>
            <a:r>
              <a:rPr lang="en-US" dirty="0" err="1" smtClean="0"/>
              <a:t>jic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266825"/>
            <a:ext cx="63627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7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Gig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illions </a:t>
            </a:r>
            <a:r>
              <a:rPr lang="en-US" dirty="0" smtClean="0"/>
              <a:t>lines of C# ASP.NET production code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Unable to compile it (read: no reflection)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Unable to pull it off site to run it through a heavy static analyzer.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Unable to get an “evaluation version”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from a larger vendor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Open tools provided 10,000+  </a:t>
            </a:r>
          </a:p>
          <a:p>
            <a:pPr lvl="1" algn="l"/>
            <a:r>
              <a:rPr lang="en-US" dirty="0" smtClean="0"/>
              <a:t>	false positives.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Scat Demo (</a:t>
            </a:r>
            <a:r>
              <a:rPr lang="en-US" dirty="0" err="1" smtClean="0"/>
              <a:t>jic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5" y="1143000"/>
            <a:ext cx="840093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Sooo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 decided to roll my </a:t>
            </a:r>
            <a:r>
              <a:rPr lang="en-US" dirty="0" smtClean="0"/>
              <a:t>own.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Enumerating the Obvious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 started by researching all of the ways to screw up in ASP.NET and C#.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098" name="Picture 2" descr="http://everythingfunny.org/wp-content/uploads/2012/03/4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2839272"/>
            <a:ext cx="5343525" cy="399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657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Let’s try this…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/>
              <a:t>#</a:t>
            </a:r>
            <a:r>
              <a:rPr lang="en-US" i="1" dirty="0" err="1"/>
              <a:t>grep</a:t>
            </a:r>
            <a:r>
              <a:rPr lang="en-US" i="1" dirty="0"/>
              <a:t> –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process.start</a:t>
            </a:r>
            <a:r>
              <a:rPr lang="en-US" i="1" dirty="0"/>
              <a:t> *.</a:t>
            </a:r>
            <a:r>
              <a:rPr lang="en-US" i="1" dirty="0" err="1"/>
              <a:t>cs</a:t>
            </a:r>
            <a:r>
              <a:rPr lang="en-US" i="1" dirty="0"/>
              <a:t> | </a:t>
            </a:r>
            <a:r>
              <a:rPr lang="en-US" i="1" dirty="0" err="1"/>
              <a:t>grep</a:t>
            </a:r>
            <a:r>
              <a:rPr lang="en-US" i="1" dirty="0"/>
              <a:t> –</a:t>
            </a:r>
            <a:r>
              <a:rPr lang="en-US" i="1" dirty="0" err="1"/>
              <a:t>i</a:t>
            </a:r>
            <a:r>
              <a:rPr lang="en-US" i="1" dirty="0"/>
              <a:t> request</a:t>
            </a:r>
          </a:p>
          <a:p>
            <a:pPr algn="l"/>
            <a:r>
              <a:rPr lang="en-US" dirty="0" err="1" smtClean="0"/>
              <a:t>finds:</a:t>
            </a:r>
            <a:r>
              <a:rPr lang="en-US" dirty="0" err="1" smtClean="0">
                <a:solidFill>
                  <a:srgbClr val="FF0000"/>
                </a:solidFill>
              </a:rPr>
              <a:t>Process.Start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Request.QueryString</a:t>
            </a:r>
            <a:r>
              <a:rPr lang="en-US" dirty="0" smtClean="0">
                <a:solidFill>
                  <a:srgbClr val="FF0000"/>
                </a:solidFill>
              </a:rPr>
              <a:t>[“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”]);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0560" y="2840057"/>
            <a:ext cx="769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does not work for:</a:t>
            </a:r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String s = </a:t>
            </a:r>
            <a:r>
              <a:rPr lang="en-US" sz="2800" b="1" dirty="0" err="1" smtClean="0">
                <a:solidFill>
                  <a:srgbClr val="FF0000"/>
                </a:solidFill>
              </a:rPr>
              <a:t>Request.QueryString</a:t>
            </a:r>
            <a:r>
              <a:rPr lang="en-US" sz="2800" b="1" dirty="0" smtClean="0">
                <a:solidFill>
                  <a:srgbClr val="FF0000"/>
                </a:solidFill>
              </a:rPr>
              <a:t>[“foo”];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Process.Start(“cmd.exe”, “/c </a:t>
            </a:r>
            <a:r>
              <a:rPr lang="en-US" sz="2800" b="1" dirty="0" err="1" smtClean="0">
                <a:solidFill>
                  <a:srgbClr val="FF0000"/>
                </a:solidFill>
              </a:rPr>
              <a:t>dir</a:t>
            </a:r>
            <a:r>
              <a:rPr lang="en-US" sz="2800" b="1" dirty="0" smtClean="0">
                <a:solidFill>
                  <a:srgbClr val="FF0000"/>
                </a:solidFill>
              </a:rPr>
              <a:t> “ + s);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First </a:t>
            </a:r>
            <a:r>
              <a:rPr lang="en-US" dirty="0" smtClean="0"/>
              <a:t>Attempt – Fail.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So </a:t>
            </a:r>
            <a:r>
              <a:rPr lang="en-US" sz="2800" dirty="0" err="1" smtClean="0"/>
              <a:t>grep</a:t>
            </a:r>
            <a:r>
              <a:rPr lang="en-US" sz="2800" dirty="0" smtClean="0"/>
              <a:t> and filter fails for anything mildly complex:</a:t>
            </a:r>
          </a:p>
          <a:p>
            <a:pPr algn="l"/>
            <a:r>
              <a:rPr lang="en-US" sz="2800" dirty="0" smtClean="0"/>
              <a:t>-&gt;fails on variables that are assigned, </a:t>
            </a:r>
          </a:p>
          <a:p>
            <a:pPr lvl="1" algn="l"/>
            <a:r>
              <a:rPr lang="en-US" dirty="0" smtClean="0"/>
              <a:t>-&gt;and then passed to other functions</a:t>
            </a:r>
          </a:p>
          <a:p>
            <a:pPr lvl="2" algn="l"/>
            <a:r>
              <a:rPr lang="en-US" sz="2800" dirty="0" smtClean="0"/>
              <a:t>-&gt;potentially in other classes</a:t>
            </a:r>
          </a:p>
          <a:p>
            <a:pPr lvl="3" algn="l"/>
            <a:r>
              <a:rPr lang="en-US" sz="2800" dirty="0" smtClean="0"/>
              <a:t>-&gt;maybe in other files.</a:t>
            </a:r>
          </a:p>
          <a:p>
            <a:pPr algn="l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11" y="3124200"/>
            <a:ext cx="25050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7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Hmmm…that didn’t work.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506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Generate a call graph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Cannot rely on compiled binaries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Develop some AI to traverse the call graph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Start at nodes with user input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Finish at nodes with scary 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methods.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Optimizations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15" y="3314699"/>
            <a:ext cx="2628900" cy="33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3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a call graph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506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Turns out, writing code to parse code is hard.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Nrefactory</a:t>
            </a:r>
            <a:r>
              <a:rPr lang="en-US" dirty="0" smtClean="0"/>
              <a:t>, a library for generating an Abstract Syntax Tree from raw </a:t>
            </a:r>
            <a:r>
              <a:rPr lang="en-US" dirty="0" smtClean="0"/>
              <a:t>code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any thanks to </a:t>
            </a:r>
            <a:r>
              <a:rPr lang="en-US" dirty="0" err="1" smtClean="0"/>
              <a:t>Dinis</a:t>
            </a:r>
            <a:r>
              <a:rPr lang="en-US" dirty="0" smtClean="0"/>
              <a:t> Cruz for the tip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827</Words>
  <Application>Microsoft Office PowerPoint</Application>
  <PresentationFormat>On-screen Show (4:3)</PresentationFormat>
  <Paragraphs>165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Applications of Artificial Intelligence in Ad-Hoc Static Code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jonboyd</dc:creator>
  <cp:lastModifiedBy>jonboyd</cp:lastModifiedBy>
  <cp:revision>43</cp:revision>
  <dcterms:created xsi:type="dcterms:W3CDTF">2013-10-07T20:09:25Z</dcterms:created>
  <dcterms:modified xsi:type="dcterms:W3CDTF">2013-10-20T06:25:54Z</dcterms:modified>
</cp:coreProperties>
</file>