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6"/>
    <p:restoredTop sz="93174"/>
  </p:normalViewPr>
  <p:slideViewPr>
    <p:cSldViewPr snapToGrid="0">
      <p:cViewPr varScale="1">
        <p:scale>
          <a:sx n="136" d="100"/>
          <a:sy n="136" d="100"/>
        </p:scale>
        <p:origin x="1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FAE8-1C8F-C0A4-C585-DD730EC88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D70F6-A4F8-EB38-E2CC-D678D2956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23E49-796B-324F-0191-51B0EDB7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2E16-2B6C-F341-B906-18C36278CA84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5827-3B24-A932-4EBF-BFB95079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029A6-76DF-4283-1D57-C4E20ACB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9E2C-C838-E844-9886-032508BC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2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EDA3-36AB-D251-2622-F2E73CB0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FF87D-2A43-295C-A13A-6121CCB03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0C9E2-38AC-2AB0-A035-3677CD2D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2E16-2B6C-F341-B906-18C36278CA84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75A83-CDCF-0491-3B96-BBFD4F21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576D6-A2E4-002B-504E-643DA2EA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9E2C-C838-E844-9886-032508BC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4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1A51A7-5ECD-96C7-B2FF-62D9BE917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F693F-5F44-0758-654F-0692B1C24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EA128-C5C8-F839-5FB4-DD7E978A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2E16-2B6C-F341-B906-18C36278CA84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EF6C6-8AD3-9DCF-77CB-7E9C960C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C723C-17C9-0B98-9E17-FC3E6773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9E2C-C838-E844-9886-032508BC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0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E34D-292A-10FE-0596-8210B488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A7189-85C0-4C29-B670-A5B9A38B5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D13D0-A07E-2C96-2954-0B0E82D3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2E16-2B6C-F341-B906-18C36278CA84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4A15D-341E-CD25-04B9-B2976AA9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1A951-A007-85DF-B7E7-D04DB92C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9E2C-C838-E844-9886-032508BC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2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2F6B-1C0B-9839-F2AA-BC9B56D5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4018A-E9CA-2263-B125-199040FC6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42429-7FE1-3D6B-C7F7-6CE9C5D2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2E16-2B6C-F341-B906-18C36278CA84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75B23-585C-C68D-5032-F4F45D30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BC31-327E-6F42-F59A-E5C9C607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9E2C-C838-E844-9886-032508BC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8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CD61-1A81-2551-A1A4-58B7CF36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D8BE4-A59D-2219-AB27-46E1572A6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C4D6F-7721-A502-CFF1-FCB2E26FF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274E6-D398-ED6E-9A86-A9870DEF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2E16-2B6C-F341-B906-18C36278CA84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8D46A-58C8-5932-93A8-DF144480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67F3F-6E10-7ED0-EB04-DCD866B2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9E2C-C838-E844-9886-032508BC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2E9D-94FE-E59A-3913-C6CEFBA9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E10D-A38B-418E-96E5-C0296A24D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C5F36-DBCE-2B14-79BA-AA6D74425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39C8F-BFC4-A853-2030-8129817B3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DD56F-C940-9C56-2757-A889A4C0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5407F-AA1F-D535-792B-3EB7DA28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2E16-2B6C-F341-B906-18C36278CA84}" type="datetimeFigureOut">
              <a:rPr lang="en-US" smtClean="0"/>
              <a:t>7/11/23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57668-60FB-B75E-E2A6-0EEA24E3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296249-6ED3-7885-7176-2822D1D6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9E2C-C838-E844-9886-032508BC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9977-7914-B110-B195-C02955CB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33D32-A094-24EA-6E51-E2977F53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2E16-2B6C-F341-B906-18C36278CA84}" type="datetimeFigureOut">
              <a:rPr lang="en-US" smtClean="0"/>
              <a:t>7/11/23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CECDB-F873-BCAD-74BA-AE004BC6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F05A1-A61E-6D1A-C7DF-821AEBA7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9E2C-C838-E844-9886-032508BC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7C3DE-0A6E-5FC5-3E83-E0D8BA79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2E16-2B6C-F341-B906-18C36278CA84}" type="datetimeFigureOut">
              <a:rPr lang="en-US" smtClean="0"/>
              <a:t>7/11/23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9CBED-307D-7826-C2C1-99A96F15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C6E45-62C1-F194-D7A5-12030C42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9E2C-C838-E844-9886-032508BC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5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9195-E21D-4CDD-53AD-7503D270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45A45-5161-0CBD-AEFC-755DC6E3B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40EE1-DB0F-99D4-30AB-921948BA7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76F9D-BD8B-CDB6-F753-61CE231F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2E16-2B6C-F341-B906-18C36278CA84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69D88-CA18-071B-9168-E45A9D91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B87E9-2A7D-1733-4FD4-B638E805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9E2C-C838-E844-9886-032508BC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6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CC1F-3574-F3C9-8693-B1A136EDC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D8074-FA0C-D5EE-D073-7923CEDCD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69D6E-4B4B-A472-DDE0-D9AA5A0F3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8BB7F-E1BA-9EE9-52F9-5AA85DBA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2E16-2B6C-F341-B906-18C36278CA84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D821D-4364-B555-CF13-720D41E8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FD514-8776-55DE-69F2-B2B5BFB5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9E2C-C838-E844-9886-032508BC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1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DE0EE-0DE9-836C-AA87-DA4C008E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008DC-A1EB-A4F9-611B-0EC3849A7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65BED-A111-CA25-214E-E7342AB5A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92E16-2B6C-F341-B906-18C36278CA84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89C37-CBE9-ED75-BAF4-A181CFC44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77EF0-2970-3A42-FC9F-965D49482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49E2C-C838-E844-9886-032508BC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0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DC1C7A-3834-147A-C20B-57EB656336A9}"/>
              </a:ext>
            </a:extLst>
          </p:cNvPr>
          <p:cNvSpPr txBox="1"/>
          <p:nvPr/>
        </p:nvSpPr>
        <p:spPr>
          <a:xfrm>
            <a:off x="210207" y="252249"/>
            <a:ext cx="383239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flip</a:t>
            </a:r>
          </a:p>
          <a:p>
            <a:endParaRPr lang="en-US" sz="1400" dirty="0"/>
          </a:p>
          <a:p>
            <a:r>
              <a:rPr lang="en-US" sz="1400" dirty="0"/>
              <a:t>interp2 and </a:t>
            </a:r>
            <a:r>
              <a:rPr lang="en-US" sz="1400" dirty="0" err="1"/>
              <a:t>gI</a:t>
            </a:r>
            <a:r>
              <a:rPr lang="en-US" sz="1400" dirty="0"/>
              <a:t> return average of four corners, e.g.:</a:t>
            </a:r>
          </a:p>
          <a:p>
            <a:r>
              <a:rPr lang="en-US" sz="1400" dirty="0"/>
              <a:t>mean(4, 9, 3, 5) = 5.25</a:t>
            </a:r>
          </a:p>
          <a:p>
            <a:r>
              <a:rPr lang="en-US" sz="1400" dirty="0"/>
              <a:t>mean(3, 5, 8, 1) = 4.25</a:t>
            </a:r>
          </a:p>
          <a:p>
            <a:endParaRPr lang="en-US" sz="1400" dirty="0"/>
          </a:p>
          <a:p>
            <a:r>
              <a:rPr lang="en-US" sz="1400" dirty="0" err="1"/>
              <a:t>griddata</a:t>
            </a:r>
            <a:r>
              <a:rPr lang="en-US" sz="1400" dirty="0"/>
              <a:t> and </a:t>
            </a:r>
            <a:r>
              <a:rPr lang="en-US" sz="1400" dirty="0" err="1"/>
              <a:t>sI</a:t>
            </a:r>
            <a:r>
              <a:rPr lang="en-US" sz="1400" dirty="0"/>
              <a:t> return average of two diagonals</a:t>
            </a:r>
          </a:p>
          <a:p>
            <a:r>
              <a:rPr lang="en-US" sz="1400" dirty="0"/>
              <a:t>mean(4, 5) = 4.5</a:t>
            </a:r>
          </a:p>
          <a:p>
            <a:r>
              <a:rPr lang="en-US" sz="1400" dirty="0"/>
              <a:t>mean(3, 1) = 2.0</a:t>
            </a:r>
          </a:p>
          <a:p>
            <a:endParaRPr lang="en-US" sz="1400" dirty="0"/>
          </a:p>
          <a:p>
            <a:r>
              <a:rPr lang="en-US" sz="1400" dirty="0"/>
              <a:t>interp2 does not </a:t>
            </a:r>
            <a:r>
              <a:rPr lang="en-US" sz="1400" dirty="0" err="1"/>
              <a:t>extrap</a:t>
            </a:r>
            <a:r>
              <a:rPr lang="en-US" sz="1400" dirty="0"/>
              <a:t>, </a:t>
            </a:r>
            <a:r>
              <a:rPr lang="en-US" sz="1400" dirty="0" err="1"/>
              <a:t>gI</a:t>
            </a:r>
            <a:r>
              <a:rPr lang="en-US" sz="1400" dirty="0"/>
              <a:t> does</a:t>
            </a:r>
          </a:p>
          <a:p>
            <a:r>
              <a:rPr lang="en-US" sz="1400" dirty="0" err="1"/>
              <a:t>griddata</a:t>
            </a:r>
            <a:r>
              <a:rPr lang="en-US" sz="1400" dirty="0"/>
              <a:t> does not </a:t>
            </a:r>
            <a:r>
              <a:rPr lang="en-US" sz="1400" dirty="0" err="1"/>
              <a:t>extrap</a:t>
            </a:r>
            <a:r>
              <a:rPr lang="en-US" sz="1400" dirty="0"/>
              <a:t>, </a:t>
            </a:r>
            <a:r>
              <a:rPr lang="en-US" sz="1400" dirty="0" err="1"/>
              <a:t>sI</a:t>
            </a:r>
            <a:r>
              <a:rPr lang="en-US" sz="1400" dirty="0"/>
              <a:t> does</a:t>
            </a:r>
          </a:p>
          <a:p>
            <a:endParaRPr lang="en-US" sz="1400" dirty="0"/>
          </a:p>
          <a:p>
            <a:r>
              <a:rPr lang="en-US" sz="1400" dirty="0"/>
              <a:t>NOTE: although the displayed numbers are how I want them oriented, the actual array is flipped upside down, because in this base case, y is ascending, not descending. So in the final case where both y and V are flipped, the numbers are displayed the same as these figures, but the actual array is also correct.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814D54-2DC9-CAE5-006D-F4F16211E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393" y="252249"/>
            <a:ext cx="7772400" cy="645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3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DC1C7A-3834-147A-C20B-57EB656336A9}"/>
              </a:ext>
            </a:extLst>
          </p:cNvPr>
          <p:cNvSpPr txBox="1"/>
          <p:nvPr/>
        </p:nvSpPr>
        <p:spPr>
          <a:xfrm>
            <a:off x="210207" y="252249"/>
            <a:ext cx="4028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compares no flip to (y flip, no V flip)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2217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E81E9B-F312-40E2-438A-76CD83EA039C}"/>
              </a:ext>
            </a:extLst>
          </p:cNvPr>
          <p:cNvSpPr txBox="1"/>
          <p:nvPr/>
        </p:nvSpPr>
        <p:spPr>
          <a:xfrm>
            <a:off x="210206" y="252249"/>
            <a:ext cx="3720663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flip, V not</a:t>
            </a:r>
          </a:p>
          <a:p>
            <a:endParaRPr lang="en-US" sz="1400" dirty="0"/>
          </a:p>
          <a:p>
            <a:r>
              <a:rPr lang="en-US" sz="1400" dirty="0"/>
              <a:t>interp2 and </a:t>
            </a:r>
            <a:r>
              <a:rPr lang="en-US" sz="1400" dirty="0" err="1"/>
              <a:t>gI</a:t>
            </a:r>
            <a:r>
              <a:rPr lang="en-US" sz="1400" dirty="0"/>
              <a:t> are flipped versions of no flip</a:t>
            </a:r>
          </a:p>
          <a:p>
            <a:endParaRPr lang="en-US" sz="1400" dirty="0"/>
          </a:p>
          <a:p>
            <a:r>
              <a:rPr lang="en-US" sz="1400" dirty="0" err="1"/>
              <a:t>griddata</a:t>
            </a:r>
            <a:r>
              <a:rPr lang="en-US" sz="1400" dirty="0"/>
              <a:t> and </a:t>
            </a:r>
            <a:r>
              <a:rPr lang="en-US" sz="1400" dirty="0" err="1"/>
              <a:t>sI</a:t>
            </a:r>
            <a:r>
              <a:rPr lang="en-US" sz="1400" dirty="0"/>
              <a:t> are not, the values involved in the interpolation change e.g., consider the top left and bottom left quadrants. </a:t>
            </a:r>
          </a:p>
          <a:p>
            <a:endParaRPr lang="en-US" sz="1400" dirty="0"/>
          </a:p>
          <a:p>
            <a:r>
              <a:rPr lang="en-US" sz="1400" dirty="0"/>
              <a:t>For interp2 and </a:t>
            </a:r>
            <a:r>
              <a:rPr lang="en-US" sz="1400" dirty="0" err="1"/>
              <a:t>gI</a:t>
            </a:r>
            <a:r>
              <a:rPr lang="en-US" sz="1400" dirty="0"/>
              <a:t>: </a:t>
            </a:r>
          </a:p>
          <a:p>
            <a:r>
              <a:rPr lang="en-US" sz="1400" dirty="0"/>
              <a:t>Top left, no flip: (4, 9, 3, 5)  (mean = 5.25) </a:t>
            </a:r>
          </a:p>
          <a:p>
            <a:r>
              <a:rPr lang="en-US" sz="1400" dirty="0"/>
              <a:t>Top left, with flip: (8, 1, 3, 5)  (mean = 4.25)</a:t>
            </a:r>
          </a:p>
          <a:p>
            <a:r>
              <a:rPr lang="en-US" sz="1400" dirty="0"/>
              <a:t>Bottom left, no flip: (3, 5, 8, 1)  (mean = 4.25) </a:t>
            </a:r>
          </a:p>
          <a:p>
            <a:r>
              <a:rPr lang="en-US" sz="1400" dirty="0"/>
              <a:t>Bottom left, with flip: (3, 5, 4, 9)  (mean = 5.25)</a:t>
            </a:r>
          </a:p>
          <a:p>
            <a:endParaRPr lang="en-US" sz="1400" dirty="0"/>
          </a:p>
          <a:p>
            <a:r>
              <a:rPr lang="en-US" sz="1400" dirty="0"/>
              <a:t>For </a:t>
            </a:r>
            <a:r>
              <a:rPr lang="en-US" sz="1400" dirty="0" err="1"/>
              <a:t>griddata</a:t>
            </a:r>
            <a:r>
              <a:rPr lang="en-US" sz="1400" dirty="0"/>
              <a:t> and </a:t>
            </a:r>
            <a:r>
              <a:rPr lang="en-US" sz="1400" dirty="0" err="1"/>
              <a:t>sI</a:t>
            </a:r>
            <a:r>
              <a:rPr lang="en-US" sz="1400" dirty="0"/>
              <a:t>:</a:t>
            </a:r>
          </a:p>
          <a:p>
            <a:r>
              <a:rPr lang="en-US" sz="1400" dirty="0"/>
              <a:t>Top left, no flip: (4, 5) (mean = 4.5)</a:t>
            </a:r>
          </a:p>
          <a:p>
            <a:r>
              <a:rPr lang="en-US" sz="1400" dirty="0"/>
              <a:t>Top left, with flip: (8, 5) (mean = 6.5)</a:t>
            </a:r>
          </a:p>
          <a:p>
            <a:r>
              <a:rPr lang="en-US" sz="1400" dirty="0"/>
              <a:t>Bottom left, no flip: (3, 1)  (mean = 2.0) </a:t>
            </a:r>
          </a:p>
          <a:p>
            <a:r>
              <a:rPr lang="en-US" sz="1400" dirty="0"/>
              <a:t>Bottom left, with flip: (3, 9)  (mean = 6.0)</a:t>
            </a:r>
          </a:p>
          <a:p>
            <a:endParaRPr lang="en-US" sz="1400" dirty="0"/>
          </a:p>
          <a:p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extrap</a:t>
            </a:r>
            <a:r>
              <a:rPr lang="en-US" sz="1400" dirty="0"/>
              <a:t> values are flipped versions of no flip, since they only depend on the known values</a:t>
            </a:r>
          </a:p>
          <a:p>
            <a:endParaRPr lang="en-US" sz="1400" dirty="0"/>
          </a:p>
          <a:p>
            <a:r>
              <a:rPr lang="en-US" sz="1400" dirty="0"/>
              <a:t>In this example the underlying Y array is oriented correctly, but V was not flipped, but it should be … depending on the data … if we assume we get </a:t>
            </a:r>
            <a:r>
              <a:rPr lang="en-US" sz="1400" dirty="0" err="1"/>
              <a:t>x,y</a:t>
            </a:r>
            <a:r>
              <a:rPr lang="en-US" sz="1400" dirty="0"/>
              <a:t> </a:t>
            </a:r>
            <a:r>
              <a:rPr lang="en-US" sz="1400" dirty="0" err="1"/>
              <a:t>coord</a:t>
            </a:r>
            <a:r>
              <a:rPr lang="en-US" sz="1400" dirty="0"/>
              <a:t> vectors and V is an array oriented N-S, then that’s true, but if V is oriented S-N meaning its flipped so 1,1 is the southwest corner, then that’s not true.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16430A-1888-422B-5AF9-3EBE8C23C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394" y="252249"/>
            <a:ext cx="7772400" cy="645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9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E81E9B-F312-40E2-438A-76CD83EA039C}"/>
              </a:ext>
            </a:extLst>
          </p:cNvPr>
          <p:cNvSpPr txBox="1"/>
          <p:nvPr/>
        </p:nvSpPr>
        <p:spPr>
          <a:xfrm>
            <a:off x="210206" y="252249"/>
            <a:ext cx="37206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flip vs y flip</a:t>
            </a:r>
          </a:p>
          <a:p>
            <a:endParaRPr lang="en-US" sz="1400" dirty="0"/>
          </a:p>
          <a:p>
            <a:r>
              <a:rPr lang="en-US" sz="1400" dirty="0"/>
              <a:t>interp2 and </a:t>
            </a:r>
            <a:r>
              <a:rPr lang="en-US" sz="1400" dirty="0" err="1"/>
              <a:t>gI</a:t>
            </a:r>
            <a:r>
              <a:rPr lang="en-US" sz="1400" dirty="0"/>
              <a:t> are flipped versions of no flip</a:t>
            </a:r>
          </a:p>
          <a:p>
            <a:endParaRPr lang="en-US" sz="1400" dirty="0"/>
          </a:p>
          <a:p>
            <a:r>
              <a:rPr lang="en-US" sz="1400" dirty="0"/>
              <a:t>For interp2 and </a:t>
            </a:r>
            <a:r>
              <a:rPr lang="en-US" sz="1400" dirty="0" err="1"/>
              <a:t>gI</a:t>
            </a:r>
            <a:r>
              <a:rPr lang="en-US" sz="1400" dirty="0"/>
              <a:t>: </a:t>
            </a:r>
          </a:p>
          <a:p>
            <a:r>
              <a:rPr lang="en-US" sz="1400" dirty="0"/>
              <a:t>Top left, no flip: (4, 9, 3, 5)  (mean = 5.25) </a:t>
            </a:r>
          </a:p>
          <a:p>
            <a:r>
              <a:rPr lang="en-US" sz="1400" dirty="0"/>
              <a:t>Top left, with flip: (8, 1, 3, 5)  (mean = 4.25)</a:t>
            </a:r>
          </a:p>
          <a:p>
            <a:r>
              <a:rPr lang="en-US" sz="1400" dirty="0"/>
              <a:t>Bottom left, no flip: (3, 5, 8, 1)  (mean = 4.25) </a:t>
            </a:r>
          </a:p>
          <a:p>
            <a:r>
              <a:rPr lang="en-US" sz="1400" dirty="0"/>
              <a:t>Bottom left, with flip: (3, 5, 4, 9)  (mean = 5.25)</a:t>
            </a:r>
          </a:p>
          <a:p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10152-794C-3B1B-4895-28703DE84DDB}"/>
              </a:ext>
            </a:extLst>
          </p:cNvPr>
          <p:cNvSpPr txBox="1"/>
          <p:nvPr/>
        </p:nvSpPr>
        <p:spPr>
          <a:xfrm>
            <a:off x="8610466" y="0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 flip, V not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9A9D6-79E8-0129-FF28-25ED750B0A3D}"/>
              </a:ext>
            </a:extLst>
          </p:cNvPr>
          <p:cNvSpPr txBox="1"/>
          <p:nvPr/>
        </p:nvSpPr>
        <p:spPr>
          <a:xfrm>
            <a:off x="4457123" y="0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 flip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FC08E8-8452-36E1-3E6F-502678A25E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10"/>
          <a:stretch/>
        </p:blipFill>
        <p:spPr>
          <a:xfrm>
            <a:off x="4209393" y="252249"/>
            <a:ext cx="3831021" cy="64537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70CEF9-ABA2-F280-F66B-5A3D8BE8F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710"/>
          <a:stretch/>
        </p:blipFill>
        <p:spPr>
          <a:xfrm>
            <a:off x="8360979" y="252249"/>
            <a:ext cx="3831021" cy="645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9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E81E9B-F312-40E2-438A-76CD83EA039C}"/>
              </a:ext>
            </a:extLst>
          </p:cNvPr>
          <p:cNvSpPr txBox="1"/>
          <p:nvPr/>
        </p:nvSpPr>
        <p:spPr>
          <a:xfrm>
            <a:off x="210206" y="252249"/>
            <a:ext cx="37206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flip vs y flip, V not</a:t>
            </a:r>
          </a:p>
          <a:p>
            <a:endParaRPr lang="en-US" sz="1400" dirty="0"/>
          </a:p>
          <a:p>
            <a:r>
              <a:rPr lang="en-US" sz="1400" dirty="0"/>
              <a:t>interp2 and </a:t>
            </a:r>
            <a:r>
              <a:rPr lang="en-US" sz="1400" dirty="0" err="1"/>
              <a:t>gI</a:t>
            </a:r>
            <a:r>
              <a:rPr lang="en-US" sz="1400" dirty="0"/>
              <a:t> are flipped versions of no flip</a:t>
            </a:r>
          </a:p>
          <a:p>
            <a:endParaRPr lang="en-US" sz="1400" dirty="0"/>
          </a:p>
          <a:p>
            <a:r>
              <a:rPr lang="en-US" sz="1400" dirty="0" err="1"/>
              <a:t>griddata</a:t>
            </a:r>
            <a:r>
              <a:rPr lang="en-US" sz="1400" dirty="0"/>
              <a:t> and </a:t>
            </a:r>
            <a:r>
              <a:rPr lang="en-US" sz="1400" dirty="0" err="1"/>
              <a:t>sI</a:t>
            </a:r>
            <a:r>
              <a:rPr lang="en-US" sz="1400" dirty="0"/>
              <a:t> are not, the values involved in the interpolation change e.g., consider the top left and bottom left quadrants. </a:t>
            </a:r>
          </a:p>
          <a:p>
            <a:endParaRPr lang="en-US" sz="1400" dirty="0"/>
          </a:p>
          <a:p>
            <a:r>
              <a:rPr lang="en-US" sz="1400" dirty="0"/>
              <a:t>For </a:t>
            </a:r>
            <a:r>
              <a:rPr lang="en-US" sz="1400" dirty="0" err="1"/>
              <a:t>griddata</a:t>
            </a:r>
            <a:r>
              <a:rPr lang="en-US" sz="1400" dirty="0"/>
              <a:t> and </a:t>
            </a:r>
            <a:r>
              <a:rPr lang="en-US" sz="1400" dirty="0" err="1"/>
              <a:t>sI</a:t>
            </a:r>
            <a:r>
              <a:rPr lang="en-US" sz="1400" dirty="0"/>
              <a:t>:</a:t>
            </a:r>
          </a:p>
          <a:p>
            <a:r>
              <a:rPr lang="en-US" sz="1400" dirty="0"/>
              <a:t>Top left, no flip: (4, 5) (mean = 4.5)</a:t>
            </a:r>
          </a:p>
          <a:p>
            <a:r>
              <a:rPr lang="en-US" sz="1400" dirty="0"/>
              <a:t>Top left, with flip: (8, 5) (mean = 6.5)</a:t>
            </a:r>
          </a:p>
          <a:p>
            <a:r>
              <a:rPr lang="en-US" sz="1400" dirty="0"/>
              <a:t>Bottom left, no flip: (3, 1)  (mean = 2.0) </a:t>
            </a:r>
          </a:p>
          <a:p>
            <a:r>
              <a:rPr lang="en-US" sz="1400" dirty="0"/>
              <a:t>Bottom left, with flip: (3, 9)  (mean = 6.0)</a:t>
            </a:r>
          </a:p>
          <a:p>
            <a:endParaRPr lang="en-US" sz="1400" dirty="0"/>
          </a:p>
          <a:p>
            <a:r>
              <a:rPr lang="en-US" sz="1400" dirty="0"/>
              <a:t>i.e., the values involved completely change.</a:t>
            </a:r>
          </a:p>
          <a:p>
            <a:endParaRPr lang="en-US" sz="1400" dirty="0"/>
          </a:p>
          <a:p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extrap</a:t>
            </a:r>
            <a:r>
              <a:rPr lang="en-US" sz="1400" dirty="0"/>
              <a:t> values are flipped versions of no flip, since they only depend on the known values</a:t>
            </a:r>
          </a:p>
          <a:p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10152-794C-3B1B-4895-28703DE84DDB}"/>
              </a:ext>
            </a:extLst>
          </p:cNvPr>
          <p:cNvSpPr txBox="1"/>
          <p:nvPr/>
        </p:nvSpPr>
        <p:spPr>
          <a:xfrm>
            <a:off x="8610466" y="0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 flip, V not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9A9D6-79E8-0129-FF28-25ED750B0A3D}"/>
              </a:ext>
            </a:extLst>
          </p:cNvPr>
          <p:cNvSpPr txBox="1"/>
          <p:nvPr/>
        </p:nvSpPr>
        <p:spPr>
          <a:xfrm>
            <a:off x="4457123" y="0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 flip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B6AE9B-1EBD-0566-2A37-960CEF747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30"/>
          <a:stretch/>
        </p:blipFill>
        <p:spPr>
          <a:xfrm>
            <a:off x="8261131" y="320161"/>
            <a:ext cx="3720663" cy="64537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4D9101-CF93-7B03-039C-E3D944F5CC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30"/>
          <a:stretch/>
        </p:blipFill>
        <p:spPr>
          <a:xfrm>
            <a:off x="4088523" y="338554"/>
            <a:ext cx="3720664" cy="645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9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DC1C7A-3834-147A-C20B-57EB656336A9}"/>
              </a:ext>
            </a:extLst>
          </p:cNvPr>
          <p:cNvSpPr txBox="1"/>
          <p:nvPr/>
        </p:nvSpPr>
        <p:spPr>
          <a:xfrm>
            <a:off x="210207" y="252248"/>
            <a:ext cx="107941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compares no flip to (y flip, V flip)</a:t>
            </a:r>
          </a:p>
          <a:p>
            <a:endParaRPr lang="en-US" sz="1400" dirty="0"/>
          </a:p>
          <a:p>
            <a:r>
              <a:rPr lang="en-US" sz="1400" dirty="0"/>
              <a:t>All but interp2 are identical to the no flip case</a:t>
            </a:r>
          </a:p>
          <a:p>
            <a:r>
              <a:rPr lang="en-US" sz="1400" dirty="0"/>
              <a:t>So all that remains is figuring out interp2</a:t>
            </a:r>
          </a:p>
          <a:p>
            <a:r>
              <a:rPr lang="en-US" sz="1400" dirty="0"/>
              <a:t>But the </a:t>
            </a:r>
            <a:r>
              <a:rPr lang="en-US" sz="1400" dirty="0" err="1"/>
              <a:t>yflip</a:t>
            </a:r>
            <a:r>
              <a:rPr lang="en-US" sz="1400" dirty="0"/>
              <a:t>, no V flip is the standard case where the </a:t>
            </a:r>
            <a:r>
              <a:rPr lang="en-US" sz="1400" dirty="0" err="1"/>
              <a:t>x,y</a:t>
            </a:r>
            <a:r>
              <a:rPr lang="en-US" sz="1400" dirty="0"/>
              <a:t> vectors are supplied in ascending order, and the V grid is oriented W-E, N-S, which means y needs to be flipped but x and V do not</a:t>
            </a:r>
          </a:p>
        </p:txBody>
      </p:sp>
    </p:spTree>
    <p:extLst>
      <p:ext uri="{BB962C8B-B14F-4D97-AF65-F5344CB8AC3E}">
        <p14:creationId xmlns:p14="http://schemas.microsoft.com/office/powerpoint/2010/main" val="412728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E81E9B-F312-40E2-438A-76CD83EA039C}"/>
              </a:ext>
            </a:extLst>
          </p:cNvPr>
          <p:cNvSpPr txBox="1"/>
          <p:nvPr/>
        </p:nvSpPr>
        <p:spPr>
          <a:xfrm>
            <a:off x="210206" y="252249"/>
            <a:ext cx="372066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flip, V flip (recovers no flip)</a:t>
            </a:r>
          </a:p>
          <a:p>
            <a:endParaRPr lang="en-US" sz="1400" dirty="0"/>
          </a:p>
          <a:p>
            <a:r>
              <a:rPr lang="en-US" sz="1400" dirty="0"/>
              <a:t>interp2 and </a:t>
            </a:r>
            <a:r>
              <a:rPr lang="en-US" sz="1400" dirty="0" err="1"/>
              <a:t>gI</a:t>
            </a:r>
            <a:r>
              <a:rPr lang="en-US" sz="1400" dirty="0"/>
              <a:t> are flipped versions of no flip</a:t>
            </a:r>
          </a:p>
          <a:p>
            <a:endParaRPr lang="en-US" sz="1400" dirty="0"/>
          </a:p>
          <a:p>
            <a:r>
              <a:rPr lang="en-US" sz="1400" dirty="0" err="1"/>
              <a:t>griddata</a:t>
            </a:r>
            <a:r>
              <a:rPr lang="en-US" sz="1400" dirty="0"/>
              <a:t> and </a:t>
            </a:r>
            <a:r>
              <a:rPr lang="en-US" sz="1400" dirty="0" err="1"/>
              <a:t>sI</a:t>
            </a:r>
            <a:r>
              <a:rPr lang="en-US" sz="1400" dirty="0"/>
              <a:t> are not, the values involved in the interpolation change e.g., consider the top left and bottom left quadrants. </a:t>
            </a:r>
          </a:p>
          <a:p>
            <a:endParaRPr lang="en-US" sz="1400" dirty="0"/>
          </a:p>
          <a:p>
            <a:r>
              <a:rPr lang="en-US" sz="1400" dirty="0"/>
              <a:t>For interp2 and </a:t>
            </a:r>
            <a:r>
              <a:rPr lang="en-US" sz="1400" dirty="0" err="1"/>
              <a:t>gI</a:t>
            </a:r>
            <a:r>
              <a:rPr lang="en-US" sz="1400" dirty="0"/>
              <a:t>: </a:t>
            </a:r>
          </a:p>
          <a:p>
            <a:r>
              <a:rPr lang="en-US" sz="1400" dirty="0"/>
              <a:t>Top left, no flip: (4, 9, 3, 5)  (mean = 5.25) </a:t>
            </a:r>
          </a:p>
          <a:p>
            <a:r>
              <a:rPr lang="en-US" sz="1400" dirty="0"/>
              <a:t>Top left, with flip: (8, 1, 3, 5)  (mean = 4.25)</a:t>
            </a:r>
          </a:p>
          <a:p>
            <a:r>
              <a:rPr lang="en-US" sz="1400" dirty="0"/>
              <a:t>Bottom left, no flip: (3, 5, 8, 1)  (mean = 4.25) </a:t>
            </a:r>
          </a:p>
          <a:p>
            <a:r>
              <a:rPr lang="en-US" sz="1400" dirty="0"/>
              <a:t>Bottom left, with flip: (3, 5, 4, 9)  (mean = 5.25)</a:t>
            </a:r>
          </a:p>
          <a:p>
            <a:endParaRPr lang="en-US" sz="1400" dirty="0"/>
          </a:p>
          <a:p>
            <a:r>
              <a:rPr lang="en-US" sz="1400" dirty="0"/>
              <a:t>For </a:t>
            </a:r>
            <a:r>
              <a:rPr lang="en-US" sz="1400" dirty="0" err="1"/>
              <a:t>griddata</a:t>
            </a:r>
            <a:r>
              <a:rPr lang="en-US" sz="1400" dirty="0"/>
              <a:t> and </a:t>
            </a:r>
            <a:r>
              <a:rPr lang="en-US" sz="1400" dirty="0" err="1"/>
              <a:t>sI</a:t>
            </a:r>
            <a:r>
              <a:rPr lang="en-US" sz="1400" dirty="0"/>
              <a:t>:</a:t>
            </a:r>
          </a:p>
          <a:p>
            <a:r>
              <a:rPr lang="en-US" sz="1400" dirty="0"/>
              <a:t>Top left, no flip: (4, 5) (mean = 4.5)</a:t>
            </a:r>
          </a:p>
          <a:p>
            <a:r>
              <a:rPr lang="en-US" sz="1400" dirty="0"/>
              <a:t>Top left, with flip: (8, 5) (mean = 6.5)</a:t>
            </a:r>
          </a:p>
          <a:p>
            <a:r>
              <a:rPr lang="en-US" sz="1400" dirty="0"/>
              <a:t>Bottom left, no flip: (3, 1)  (mean = 2.0) </a:t>
            </a:r>
          </a:p>
          <a:p>
            <a:r>
              <a:rPr lang="en-US" sz="1400" dirty="0"/>
              <a:t>Bottom left, with flip: (3, 9)  (mean = 6.0)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extrap</a:t>
            </a:r>
            <a:r>
              <a:rPr lang="en-US" sz="1400" dirty="0"/>
              <a:t> values are flipped versions of no flip, since they only depend on the known values</a:t>
            </a:r>
          </a:p>
          <a:p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2C4C41-1260-141D-F188-45D6057C0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394" y="252249"/>
            <a:ext cx="7772400" cy="645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3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E81E9B-F312-40E2-438A-76CD83EA039C}"/>
              </a:ext>
            </a:extLst>
          </p:cNvPr>
          <p:cNvSpPr txBox="1"/>
          <p:nvPr/>
        </p:nvSpPr>
        <p:spPr>
          <a:xfrm>
            <a:off x="210206" y="252249"/>
            <a:ext cx="372066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flip vs y flip, V flip (they match)</a:t>
            </a:r>
          </a:p>
          <a:p>
            <a:endParaRPr lang="en-US" sz="1400" dirty="0"/>
          </a:p>
          <a:p>
            <a:r>
              <a:rPr lang="en-US" sz="1400" dirty="0"/>
              <a:t>interp2 and </a:t>
            </a:r>
            <a:r>
              <a:rPr lang="en-US" sz="1400" dirty="0" err="1"/>
              <a:t>gI</a:t>
            </a:r>
            <a:r>
              <a:rPr lang="en-US" sz="1400" dirty="0"/>
              <a:t> are flipped versions of no flip</a:t>
            </a:r>
          </a:p>
          <a:p>
            <a:endParaRPr lang="en-US" sz="1400" dirty="0"/>
          </a:p>
          <a:p>
            <a:r>
              <a:rPr lang="en-US" sz="1400" dirty="0" err="1"/>
              <a:t>griddata</a:t>
            </a:r>
            <a:r>
              <a:rPr lang="en-US" sz="1400" dirty="0"/>
              <a:t> and </a:t>
            </a:r>
            <a:r>
              <a:rPr lang="en-US" sz="1400" dirty="0" err="1"/>
              <a:t>sI</a:t>
            </a:r>
            <a:r>
              <a:rPr lang="en-US" sz="1400" dirty="0"/>
              <a:t> are not, the values involved in the interpolation change e.g., consider the top left and bottom left quadrants. </a:t>
            </a:r>
          </a:p>
          <a:p>
            <a:endParaRPr lang="en-US" sz="1400" dirty="0"/>
          </a:p>
          <a:p>
            <a:r>
              <a:rPr lang="en-US" sz="1400" dirty="0"/>
              <a:t>For interp2 and </a:t>
            </a:r>
            <a:r>
              <a:rPr lang="en-US" sz="1400" dirty="0" err="1"/>
              <a:t>gI</a:t>
            </a:r>
            <a:r>
              <a:rPr lang="en-US" sz="1400" dirty="0"/>
              <a:t>: </a:t>
            </a:r>
          </a:p>
          <a:p>
            <a:r>
              <a:rPr lang="en-US" sz="1400" dirty="0"/>
              <a:t>Top left, no flip: (4, 9, 3, 5)  (mean = 5.25) </a:t>
            </a:r>
          </a:p>
          <a:p>
            <a:r>
              <a:rPr lang="en-US" sz="1400" dirty="0"/>
              <a:t>Top left, with flip: (8, 1, 3, 5)  (mean = 4.25)</a:t>
            </a:r>
          </a:p>
          <a:p>
            <a:r>
              <a:rPr lang="en-US" sz="1400" dirty="0"/>
              <a:t>Bottom left, no flip: (3, 5, 8, 1)  (mean = 4.25) </a:t>
            </a:r>
          </a:p>
          <a:p>
            <a:r>
              <a:rPr lang="en-US" sz="1400" dirty="0"/>
              <a:t>Bottom left, with flip: (3, 5, 4, 9)  (mean = 5.25)</a:t>
            </a:r>
          </a:p>
          <a:p>
            <a:endParaRPr lang="en-US" sz="1400" dirty="0"/>
          </a:p>
          <a:p>
            <a:r>
              <a:rPr lang="en-US" sz="1400" dirty="0"/>
              <a:t>For </a:t>
            </a:r>
            <a:r>
              <a:rPr lang="en-US" sz="1400" dirty="0" err="1"/>
              <a:t>griddata</a:t>
            </a:r>
            <a:r>
              <a:rPr lang="en-US" sz="1400" dirty="0"/>
              <a:t> and </a:t>
            </a:r>
            <a:r>
              <a:rPr lang="en-US" sz="1400" dirty="0" err="1"/>
              <a:t>sI</a:t>
            </a:r>
            <a:r>
              <a:rPr lang="en-US" sz="1400" dirty="0"/>
              <a:t>:</a:t>
            </a:r>
          </a:p>
          <a:p>
            <a:r>
              <a:rPr lang="en-US" sz="1400" dirty="0"/>
              <a:t>Top left, no flip: (4, 5) (mean = 4.5)</a:t>
            </a:r>
          </a:p>
          <a:p>
            <a:r>
              <a:rPr lang="en-US" sz="1400" dirty="0"/>
              <a:t>Top left, with flip: (8, 5) (mean = 6.5)</a:t>
            </a:r>
          </a:p>
          <a:p>
            <a:r>
              <a:rPr lang="en-US" sz="1400" dirty="0"/>
              <a:t>Bottom left, no flip: (3, 1)  (mean = 2.0) </a:t>
            </a:r>
          </a:p>
          <a:p>
            <a:r>
              <a:rPr lang="en-US" sz="1400" dirty="0"/>
              <a:t>Bottom left, with flip: (3, 9)  (mean = 6.0)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extrap</a:t>
            </a:r>
            <a:r>
              <a:rPr lang="en-US" sz="1400" dirty="0"/>
              <a:t> values are flipped versions of no flip, since they only depend on the known values</a:t>
            </a:r>
          </a:p>
          <a:p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10152-794C-3B1B-4895-28703DE84DDB}"/>
              </a:ext>
            </a:extLst>
          </p:cNvPr>
          <p:cNvSpPr txBox="1"/>
          <p:nvPr/>
        </p:nvSpPr>
        <p:spPr>
          <a:xfrm>
            <a:off x="8610466" y="0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 flip, V flip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9A9D6-79E8-0129-FF28-25ED750B0A3D}"/>
              </a:ext>
            </a:extLst>
          </p:cNvPr>
          <p:cNvSpPr txBox="1"/>
          <p:nvPr/>
        </p:nvSpPr>
        <p:spPr>
          <a:xfrm>
            <a:off x="4457123" y="0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 flip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4076F7-F76E-8650-5205-7172D49A1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10"/>
          <a:stretch/>
        </p:blipFill>
        <p:spPr>
          <a:xfrm>
            <a:off x="4209393" y="252249"/>
            <a:ext cx="3831021" cy="64537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77ED43-3B2C-3B82-80A1-477B93E349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710"/>
          <a:stretch/>
        </p:blipFill>
        <p:spPr>
          <a:xfrm>
            <a:off x="8318938" y="252249"/>
            <a:ext cx="3831020" cy="645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6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E81E9B-F312-40E2-438A-76CD83EA039C}"/>
              </a:ext>
            </a:extLst>
          </p:cNvPr>
          <p:cNvSpPr txBox="1"/>
          <p:nvPr/>
        </p:nvSpPr>
        <p:spPr>
          <a:xfrm>
            <a:off x="210206" y="252249"/>
            <a:ext cx="37206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flip vs y flip, V flip (they match)</a:t>
            </a:r>
          </a:p>
          <a:p>
            <a:endParaRPr lang="en-US" sz="1400" dirty="0"/>
          </a:p>
          <a:p>
            <a:r>
              <a:rPr lang="en-US" sz="1400" dirty="0"/>
              <a:t>interp2 and </a:t>
            </a:r>
            <a:r>
              <a:rPr lang="en-US" sz="1400" dirty="0" err="1"/>
              <a:t>gI</a:t>
            </a:r>
            <a:r>
              <a:rPr lang="en-US" sz="1400" dirty="0"/>
              <a:t> are flipped versions of no flip</a:t>
            </a:r>
          </a:p>
          <a:p>
            <a:endParaRPr lang="en-US" sz="1400" dirty="0"/>
          </a:p>
          <a:p>
            <a:r>
              <a:rPr lang="en-US" sz="1400" dirty="0" err="1"/>
              <a:t>griddata</a:t>
            </a:r>
            <a:r>
              <a:rPr lang="en-US" sz="1400" dirty="0"/>
              <a:t> and </a:t>
            </a:r>
            <a:r>
              <a:rPr lang="en-US" sz="1400" dirty="0" err="1"/>
              <a:t>sI</a:t>
            </a:r>
            <a:r>
              <a:rPr lang="en-US" sz="1400" dirty="0"/>
              <a:t> are not, the values involved in the interpolation change e.g., consider the top left and bottom left quadrants. </a:t>
            </a:r>
          </a:p>
          <a:p>
            <a:endParaRPr lang="en-US" sz="1400" dirty="0"/>
          </a:p>
          <a:p>
            <a:r>
              <a:rPr lang="en-US" sz="1400" dirty="0"/>
              <a:t>For </a:t>
            </a:r>
            <a:r>
              <a:rPr lang="en-US" sz="1400" dirty="0" err="1"/>
              <a:t>griddata</a:t>
            </a:r>
            <a:r>
              <a:rPr lang="en-US" sz="1400" dirty="0"/>
              <a:t> and </a:t>
            </a:r>
            <a:r>
              <a:rPr lang="en-US" sz="1400" dirty="0" err="1"/>
              <a:t>sI</a:t>
            </a:r>
            <a:r>
              <a:rPr lang="en-US" sz="1400" dirty="0"/>
              <a:t>:</a:t>
            </a:r>
          </a:p>
          <a:p>
            <a:r>
              <a:rPr lang="en-US" sz="1400" dirty="0"/>
              <a:t>Top left, no flip: (4, 5) (mean = 4.5)</a:t>
            </a:r>
          </a:p>
          <a:p>
            <a:r>
              <a:rPr lang="en-US" sz="1400" dirty="0"/>
              <a:t>Top left, with flip: (8, 5) (mean = 6.5)</a:t>
            </a:r>
          </a:p>
          <a:p>
            <a:r>
              <a:rPr lang="en-US" sz="1400" dirty="0"/>
              <a:t>Bottom left, no flip: (3, 1)  (mean = 2.0) </a:t>
            </a:r>
          </a:p>
          <a:p>
            <a:r>
              <a:rPr lang="en-US" sz="1400" dirty="0"/>
              <a:t>Bottom left, with flip: (3, 9)  (mean = 6.0)</a:t>
            </a:r>
          </a:p>
          <a:p>
            <a:endParaRPr lang="en-US" sz="1400" dirty="0"/>
          </a:p>
          <a:p>
            <a:r>
              <a:rPr lang="en-US" sz="1400" dirty="0"/>
              <a:t>i.e., the values involved completely change.</a:t>
            </a:r>
          </a:p>
          <a:p>
            <a:endParaRPr lang="en-US" sz="1400" dirty="0"/>
          </a:p>
          <a:p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extrap</a:t>
            </a:r>
            <a:r>
              <a:rPr lang="en-US" sz="1400" dirty="0"/>
              <a:t> values are flipped versions of no flip, since they only depend on the known values</a:t>
            </a:r>
          </a:p>
          <a:p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10152-794C-3B1B-4895-28703DE84DDB}"/>
              </a:ext>
            </a:extLst>
          </p:cNvPr>
          <p:cNvSpPr txBox="1"/>
          <p:nvPr/>
        </p:nvSpPr>
        <p:spPr>
          <a:xfrm>
            <a:off x="8610466" y="0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 flip, V flip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9A9D6-79E8-0129-FF28-25ED750B0A3D}"/>
              </a:ext>
            </a:extLst>
          </p:cNvPr>
          <p:cNvSpPr txBox="1"/>
          <p:nvPr/>
        </p:nvSpPr>
        <p:spPr>
          <a:xfrm>
            <a:off x="4457123" y="0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 flip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F79F68-3C55-4E81-B173-34690DFC6C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33"/>
          <a:stretch/>
        </p:blipFill>
        <p:spPr>
          <a:xfrm>
            <a:off x="8183679" y="338554"/>
            <a:ext cx="3798115" cy="64537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BADBF9-10F3-1312-2649-138E2FE27F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30"/>
          <a:stretch/>
        </p:blipFill>
        <p:spPr>
          <a:xfrm>
            <a:off x="4088523" y="338554"/>
            <a:ext cx="3720664" cy="645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9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1360</Words>
  <Application>Microsoft Macintosh PowerPoint</Application>
  <PresentationFormat>Widescreen</PresentationFormat>
  <Paragraphs>128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Cooper</dc:creator>
  <cp:lastModifiedBy>Matthew Cooper</cp:lastModifiedBy>
  <cp:revision>2</cp:revision>
  <dcterms:created xsi:type="dcterms:W3CDTF">2023-07-09T17:51:21Z</dcterms:created>
  <dcterms:modified xsi:type="dcterms:W3CDTF">2023-07-11T15:35:24Z</dcterms:modified>
</cp:coreProperties>
</file>