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gineeringblog.yelp.com/2016/08/undebt-how-we-refactored-3-million-lines-of-code.html" TargetMode="External"/><Relationship Id="rId3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268947"/>
            <a:satOff val="-2541"/>
            <a:lumOff val="-277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>
            <p:ph type="body" idx="14"/>
          </p:nvPr>
        </p:nvSpPr>
        <p:spPr>
          <a:prstGeom prst="rect">
            <a:avLst/>
          </a:prstGeom>
          <a:solidFill>
            <a:srgbClr val="FFFFFF">
              <a:alpha val="0"/>
            </a:srgbClr>
          </a:solidFill>
          <a:effectLst>
            <a:reflection blurRad="0" stA="42901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-50800"/>
            <a:ext cx="130048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>
            <p:ph type="body" idx="15"/>
          </p:nvPr>
        </p:nvSpPr>
        <p:spPr>
          <a:prstGeom prst="line">
            <a:avLst/>
          </a:prstGeom>
          <a:ln>
            <a:solidFill>
              <a:srgbClr val="747676">
                <a:alpha val="4795"/>
              </a:srgbClr>
            </a:solidFill>
          </a:ln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Biz-Ops Dashboard"/>
          <p:cNvSpPr txBox="1"/>
          <p:nvPr>
            <p:ph type="title"/>
          </p:nvPr>
        </p:nvSpPr>
        <p:spPr>
          <a:xfrm>
            <a:off x="457200" y="4826000"/>
            <a:ext cx="11861800" cy="2209800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FF2600"/>
                </a:solidFill>
              </a:defRPr>
            </a:lvl1pPr>
          </a:lstStyle>
          <a:p>
            <a:pPr/>
            <a:r>
              <a:t>Biz-Ops Dashboard</a:t>
            </a:r>
          </a:p>
        </p:txBody>
      </p:sp>
      <p:sp>
        <p:nvSpPr>
          <p:cNvPr id="132" name="Demonstrating the combined power of R, Apache Drill, and flexdashboard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spcBef>
                <a:spcPts val="400"/>
              </a:spcBef>
              <a:defRPr sz="3792">
                <a:solidFill>
                  <a:srgbClr val="FF2600"/>
                </a:solidFill>
              </a:defRPr>
            </a:lvl1pPr>
          </a:lstStyle>
          <a:p>
            <a:pPr/>
            <a:r>
              <a:t>Demonstrating the combined power of R, Apache Drill, and flexdashboards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biz-ops Case #2: Internal Decision-support (firm focu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spcBef>
                <a:spcPts val="2100"/>
              </a:spcBef>
              <a:defRPr sz="4784"/>
            </a:lvl1pPr>
          </a:lstStyle>
          <a:p>
            <a:pPr/>
            <a:r>
              <a:t>biz-ops Case #2: Internal Decision-support (firm focus)</a:t>
            </a:r>
          </a:p>
        </p:txBody>
      </p:sp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2">
            <a:alphaModFix amt="24216"/>
            <a:extLst/>
          </a:blip>
          <a:srcRect l="16992" t="0" r="16992" b="0"/>
          <a:stretch>
            <a:fillRect/>
          </a:stretch>
        </p:blipFill>
        <p:spPr>
          <a:xfrm>
            <a:off x="7226300" y="26162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Dashboard Demo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/>
          <a:p>
            <a:pPr/>
            <a:r>
              <a:t>Dashboard Demo</a:t>
            </a:r>
          </a:p>
        </p:txBody>
      </p:sp>
      <p:sp>
        <p:nvSpPr>
          <p:cNvPr id="179" name="Body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tiff" descr="pasted-image.tiff"/>
          <p:cNvPicPr>
            <a:picLocks noChangeAspect="1"/>
          </p:cNvPicPr>
          <p:nvPr/>
        </p:nvPicPr>
        <p:blipFill>
          <a:blip r:embed="rId2">
            <a:alphaModFix amt="24938"/>
            <a:extLst/>
          </a:blip>
          <a:srcRect l="16992" t="0" r="16992" b="0"/>
          <a:stretch>
            <a:fillRect/>
          </a:stretch>
        </p:blipFill>
        <p:spPr>
          <a:xfrm>
            <a:off x="-1905000" y="32766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Behind the scene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0000">
                <a:solidFill>
                  <a:srgbClr val="5C5C5C"/>
                </a:solidFill>
              </a:defRPr>
            </a:lvl1pPr>
          </a:lstStyle>
          <a:p>
            <a:pPr/>
            <a:r>
              <a:t>Behind the scenes</a:t>
            </a:r>
          </a:p>
        </p:txBody>
      </p:sp>
      <p:sp>
        <p:nvSpPr>
          <p:cNvPr id="186" name="A look at our code &amp; Github repository for this project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</a:lstStyle>
          <a:p>
            <a:pPr/>
            <a:r>
              <a:t>A look at our code &amp; Github repository for this project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Behind the Scenes n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Behind the Scenes notes</a:t>
            </a:r>
          </a:p>
        </p:txBody>
      </p:sp>
      <p:sp>
        <p:nvSpPr>
          <p:cNvPr id="191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Potential application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0000">
                <a:solidFill>
                  <a:srgbClr val="5C5C5C"/>
                </a:solidFill>
              </a:defRPr>
            </a:lvl1pPr>
          </a:lstStyle>
          <a:p>
            <a:pPr/>
            <a:r>
              <a:t>Potential applications</a:t>
            </a:r>
          </a:p>
        </p:txBody>
      </p:sp>
      <p:sp>
        <p:nvSpPr>
          <p:cNvPr id="196" name="A look at our code &amp; Github repository for this project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</a:lstStyle>
          <a:p>
            <a:pPr/>
            <a:r>
              <a:t>A look at our code &amp; Github repository for this project</a:t>
            </a:r>
          </a:p>
        </p:txBody>
      </p:sp>
      <p:sp>
        <p:nvSpPr>
          <p:cNvPr id="197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Behind the Scenes n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Behind the Scenes notes</a:t>
            </a:r>
          </a:p>
        </p:txBody>
      </p:sp>
      <p:sp>
        <p:nvSpPr>
          <p:cNvPr id="201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auging Interest &amp; exploring opportunitie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 defTabSz="531622">
              <a:lnSpc>
                <a:spcPct val="80000"/>
              </a:lnSpc>
              <a:spcBef>
                <a:spcPts val="0"/>
              </a:spcBef>
              <a:defRPr sz="9100">
                <a:solidFill>
                  <a:srgbClr val="5C5C5C"/>
                </a:solidFill>
              </a:defRPr>
            </a:lvl1pPr>
          </a:lstStyle>
          <a:p>
            <a:pPr/>
            <a:r>
              <a:t>Gauging Interest &amp; exploring opportunities  </a:t>
            </a:r>
          </a:p>
        </p:txBody>
      </p:sp>
      <p:sp>
        <p:nvSpPr>
          <p:cNvPr id="206" name="A look beyond the specific code &amp; data, at the implications and opportunities this approach opens up.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 defTabSz="508254">
              <a:lnSpc>
                <a:spcPct val="70000"/>
              </a:lnSpc>
              <a:spcBef>
                <a:spcPts val="500"/>
              </a:spcBef>
              <a:buSzTx/>
              <a:buFontTx/>
              <a:buNone/>
              <a:defRPr i="1" sz="4176">
                <a:solidFill>
                  <a:srgbClr val="747676"/>
                </a:solidFill>
              </a:defRPr>
            </a:lvl1pPr>
          </a:lstStyle>
          <a:p>
            <a:pPr/>
            <a:r>
              <a:t>A look beyond the specific code &amp; data, at the implications and opportunities this approach opens up. 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Next Steps &amp; Opportun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spcBef>
                <a:spcPts val="1900"/>
              </a:spcBef>
              <a:defRPr sz="4472"/>
            </a:lvl1pPr>
          </a:lstStyle>
          <a:p>
            <a:pPr/>
            <a:r>
              <a:t>Next Steps &amp; Opportunities</a:t>
            </a:r>
          </a:p>
        </p:txBody>
      </p:sp>
      <p:sp>
        <p:nvSpPr>
          <p:cNvPr id="211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Agenda</a:t>
            </a:r>
          </a:p>
        </p:txBody>
      </p:sp>
      <p:sp>
        <p:nvSpPr>
          <p:cNvPr id="136" name="Intro’s, Project Background, Business Model Over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Intro’s, Project Background, Business Model Overview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Discussion About Yelp’s Current Approach to Data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pain points, exiting tools, technologies, workflows 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Overview of Tools Used for Project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Dashboard User Scenarios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Internal Customer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External Customer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Yelp Analytics Dashboard Demo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Github &amp; RStudio - A Look Behind the UI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Potential Future Applications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Gauge Interest &amp; Explore Opportunities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>
            <p:ph type="body" idx="14"/>
          </p:nvPr>
        </p:nvSpPr>
        <p:spPr>
          <a:xfrm flipV="1">
            <a:off x="571500" y="6184898"/>
            <a:ext cx="645160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Project background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Project background</a:t>
            </a:r>
          </a:p>
        </p:txBody>
      </p:sp>
      <p:sp>
        <p:nvSpPr>
          <p:cNvPr id="140" name="Who we are &amp; why we did this project…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 defTabSz="385572">
              <a:spcBef>
                <a:spcPts val="300"/>
              </a:spcBef>
              <a:defRPr sz="3168"/>
            </a:pPr>
            <a:r>
              <a:t>Who we are &amp; why we did this project</a:t>
            </a:r>
          </a:p>
          <a:p>
            <a:pPr defTabSz="385572">
              <a:spcBef>
                <a:spcPts val="300"/>
              </a:spcBef>
              <a:defRPr sz="3168"/>
            </a:pPr>
          </a:p>
          <a:p>
            <a:pPr defTabSz="385572">
              <a:spcBef>
                <a:spcPts val="300"/>
              </a:spcBef>
              <a:defRPr sz="3168"/>
            </a:pPr>
            <a:r>
              <a:t>A quick discussion about Yelp’s overall business model and strategy.  </a:t>
            </a:r>
          </a:p>
          <a:p>
            <a:pPr defTabSz="385572">
              <a:spcBef>
                <a:spcPts val="300"/>
              </a:spcBef>
              <a:defRPr sz="3168"/>
            </a:pPr>
          </a:p>
        </p:txBody>
      </p:sp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Yelp’s Business Model - HiGH LEVEL WALKTH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Yelp’s Business Model - HiGH LEVEL WALKTHROUGH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954" y="1835150"/>
            <a:ext cx="9950892" cy="747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>
            <p:ph type="body" idx="14"/>
          </p:nvPr>
        </p:nvSpPr>
        <p:spPr>
          <a:xfrm flipV="1">
            <a:off x="571500" y="6184898"/>
            <a:ext cx="645160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Current Approach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Current Approach</a:t>
            </a:r>
          </a:p>
        </p:txBody>
      </p:sp>
      <p:sp>
        <p:nvSpPr>
          <p:cNvPr id="149" name="How is Yelp’s data currently being used to support decision-making?…"/>
          <p:cNvSpPr txBox="1"/>
          <p:nvPr>
            <p:ph type="body" sz="quarter" idx="1"/>
          </p:nvPr>
        </p:nvSpPr>
        <p:spPr>
          <a:xfrm>
            <a:off x="571500" y="6235699"/>
            <a:ext cx="6451600" cy="2781798"/>
          </a:xfrm>
          <a:prstGeom prst="rect">
            <a:avLst/>
          </a:prstGeom>
        </p:spPr>
        <p:txBody>
          <a:bodyPr/>
          <a:lstStyle/>
          <a:p>
            <a:pPr defTabSz="455675">
              <a:spcBef>
                <a:spcPts val="400"/>
              </a:spcBef>
              <a:defRPr sz="3743"/>
            </a:pPr>
            <a:r>
              <a:t>How is Yelp’s data currently being used to support decision-making?</a:t>
            </a:r>
          </a:p>
          <a:p>
            <a:pPr defTabSz="455675">
              <a:spcBef>
                <a:spcPts val="400"/>
              </a:spcBef>
              <a:defRPr sz="3743"/>
            </a:pPr>
          </a:p>
          <a:p>
            <a:pPr defTabSz="455675">
              <a:spcBef>
                <a:spcPts val="400"/>
              </a:spcBef>
              <a:defRPr sz="3743"/>
            </a:pPr>
            <a:r>
              <a:t>What pain points could a new approach potentially solve?  </a:t>
            </a:r>
          </a:p>
        </p:txBody>
      </p:sp>
      <p:pic>
        <p:nvPicPr>
          <p:cNvPr id="15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Tell us a bit about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212"/>
            </a:lvl1pPr>
          </a:lstStyle>
          <a:p>
            <a:pPr/>
            <a:r>
              <a:t>Tell us a bit about your data</a:t>
            </a:r>
          </a:p>
        </p:txBody>
      </p:sp>
      <p:sp>
        <p:nvSpPr>
          <p:cNvPr id="154" name="What we know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know:</a:t>
            </a:r>
          </a:p>
          <a:p>
            <a:pPr lvl="1"/>
            <a:r>
              <a:t>Yelp’s code code </a:t>
            </a:r>
            <a:r>
              <a:rPr u="sng">
                <a:hlinkClick r:id="rId2" invalidUrl="" action="" tgtFrame="" tooltip="" history="1" highlightClick="0" endSnd="0"/>
              </a:rPr>
              <a:t>(3 million lines or so</a:t>
            </a:r>
            <a:r>
              <a:t>) is written mostly in Python </a:t>
            </a:r>
          </a:p>
          <a:p>
            <a:pPr/>
            <a:r>
              <a:t>Engineering team uses:</a:t>
            </a:r>
          </a:p>
          <a:p>
            <a:pPr lvl="1"/>
            <a:r>
              <a:t>Python, MySQL, </a:t>
            </a:r>
            <a:r>
              <a:rPr>
                <a:solidFill>
                  <a:srgbClr val="FF2600"/>
                </a:solidFill>
              </a:rPr>
              <a:t>WHAT ELSE</a:t>
            </a:r>
            <a:r>
              <a:t>?</a:t>
            </a:r>
          </a:p>
          <a:p>
            <a:pPr/>
            <a:r>
              <a:t>Biz Ops team uses:</a:t>
            </a:r>
          </a:p>
          <a:p>
            <a:pPr lvl="1"/>
            <a:r>
              <a:t>Excel, Tableau, Salesforce &amp; Google Analytics, </a:t>
            </a:r>
            <a:r>
              <a:rPr>
                <a:solidFill>
                  <a:srgbClr val="FF2600"/>
                </a:solidFill>
              </a:rPr>
              <a:t>WHAT ELSE? 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new tools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/>
          <a:p>
            <a:pPr/>
            <a:r>
              <a:t>new tools</a:t>
            </a:r>
          </a:p>
        </p:txBody>
      </p:sp>
      <p:sp>
        <p:nvSpPr>
          <p:cNvPr id="159" name="R/RStudio…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/>
            <a:r>
              <a:t>R/RStudio</a:t>
            </a:r>
          </a:p>
          <a:p>
            <a:pPr/>
            <a:r>
              <a:t>Apache Drill/Sergeant</a:t>
            </a:r>
          </a:p>
          <a:p>
            <a:pPr/>
            <a:r>
              <a:t>Shiny/Flexdashboards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Advantages of this tech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700"/>
              </a:spcBef>
              <a:defRPr sz="4055"/>
            </a:lvl1pPr>
          </a:lstStyle>
          <a:p>
            <a:pPr/>
            <a:r>
              <a:t>Advantages of this tech layer</a:t>
            </a:r>
          </a:p>
        </p:txBody>
      </p:sp>
      <p:sp>
        <p:nvSpPr>
          <p:cNvPr id="164" name="Apache Drill &amp; Sergeant - agile, flexible and open-source SQL query engine for Big Data exploration. Allows for data analysis without any ETL or up-front schema defini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Drill &amp; Sergeant - agile, flexible and open-source SQL query engine for Big Data exploration. Allows for data analysis without any ETL or up-front schema definitions</a:t>
            </a:r>
          </a:p>
          <a:p>
            <a:pPr/>
            <a:r>
              <a:t>Shiny &amp; Flexdashboards - combined with R Markdown and R Studio provides a framework for creating powerful, interactive web apps &amp; dashboards. </a:t>
            </a:r>
          </a:p>
        </p:txBody>
      </p:sp>
      <p:pic>
        <p:nvPicPr>
          <p:cNvPr id="16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biz-ops Case #1: external decision-support (customer focu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spcBef>
                <a:spcPts val="1900"/>
              </a:spcBef>
              <a:defRPr sz="4316"/>
            </a:lvl1pPr>
          </a:lstStyle>
          <a:p>
            <a:pPr/>
            <a:r>
              <a:t>biz-ops Case #1: external decision-support (customer focus)</a:t>
            </a:r>
          </a:p>
        </p:txBody>
      </p:sp>
      <p:sp>
        <p:nvSpPr>
          <p:cNvPr id="1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pasted-image.tiff" descr="pasted-image.tiff"/>
          <p:cNvPicPr>
            <a:picLocks noChangeAspect="1"/>
          </p:cNvPicPr>
          <p:nvPr/>
        </p:nvPicPr>
        <p:blipFill>
          <a:blip r:embed="rId2">
            <a:alphaModFix amt="55837"/>
            <a:extLst/>
          </a:blip>
          <a:stretch>
            <a:fillRect/>
          </a:stretch>
        </p:blipFill>
        <p:spPr>
          <a:xfrm>
            <a:off x="5918200" y="30480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