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E4ED4-1386-4D3E-9402-47837C03586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A31EA-B181-4FEC-8147-3DE6D095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D61B1-FEB5-477A-9124-AA7FF64A9E1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897729-6B5C-4CCC-8713-65E3AF1AFC89}" type="slidenum">
              <a:rPr lang="en-AU" altLang="en-US" sz="1300">
                <a:latin typeface="Times New Roman" panose="02020603050405020304" pitchFamily="18" charset="0"/>
              </a:rPr>
              <a:pPr/>
              <a:t>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2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AE05A6-E0D3-4BC5-82B9-7735993310AA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2805A9-258B-4EC8-90C5-585416EB59F8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9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38BF33-AD3B-4320-9337-246D8C8352BE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9BCF7-14CF-433D-AD28-92BF2D59AF4A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19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CFC8C-A1A2-4757-8E0A-1A561B2538BA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CEA94F-92C6-45A6-B565-0937578371FF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2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14894-817E-467A-88B9-E6A33331D848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767A65-4A53-45D9-B89E-DB860C939017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11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A0BA4E-51CA-442D-BCC1-EE27A5DF1FF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15263E-61FC-4150-B3CD-6D3F9A2C18F3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8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4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18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7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4F77E8-5452-4190-8D75-B7C396963D0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1FA653-FCCE-49C7-BC27-5DA37544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Dr. Andrew Jung</a:t>
            </a:r>
          </a:p>
        </p:txBody>
      </p:sp>
    </p:spTree>
    <p:extLst>
      <p:ext uri="{BB962C8B-B14F-4D97-AF65-F5344CB8AC3E}">
        <p14:creationId xmlns:p14="http://schemas.microsoft.com/office/powerpoint/2010/main" val="305476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06999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21896"/>
            <a:ext cx="10363826" cy="5991726"/>
          </a:xfrm>
        </p:spPr>
        <p:txBody>
          <a:bodyPr/>
          <a:lstStyle/>
          <a:p>
            <a:r>
              <a:rPr lang="en-US" dirty="0"/>
              <a:t>OR operator: +</a:t>
            </a:r>
          </a:p>
          <a:p>
            <a:r>
              <a:rPr lang="en-US" dirty="0"/>
              <a:t>And operator: </a:t>
            </a:r>
            <a:r>
              <a:rPr lang="en-US" dirty="0">
                <a:latin typeface="Calibri" panose="020F0502020204030204" pitchFamily="34" charset="0"/>
              </a:rPr>
              <a:t>∙</a:t>
            </a:r>
          </a:p>
          <a:p>
            <a:r>
              <a:rPr lang="en-US" dirty="0">
                <a:latin typeface="Calibri" panose="020F0502020204030204" pitchFamily="34" charset="0"/>
              </a:rPr>
              <a:t>NOT operator: </a:t>
            </a:r>
            <a:r>
              <a:rPr lang="el-GR" dirty="0">
                <a:latin typeface="Calibri" panose="020F0502020204030204" pitchFamily="34" charset="0"/>
              </a:rPr>
              <a:t>Ᾱ</a:t>
            </a:r>
            <a:endParaRPr lang="en-US" dirty="0"/>
          </a:p>
          <a:p>
            <a:r>
              <a:rPr lang="en-US" dirty="0"/>
              <a:t>Express the logic function with logic equation.</a:t>
            </a:r>
          </a:p>
          <a:p>
            <a:r>
              <a:rPr lang="en-US" dirty="0"/>
              <a:t>Identity Law:  A + 0 = A and A </a:t>
            </a:r>
            <a:r>
              <a:rPr lang="en-US" dirty="0">
                <a:latin typeface="Calibri" panose="020F0502020204030204" pitchFamily="34" charset="0"/>
              </a:rPr>
              <a:t>∙ 1 = A</a:t>
            </a:r>
          </a:p>
          <a:p>
            <a:r>
              <a:rPr lang="en-US" dirty="0">
                <a:latin typeface="Calibri" panose="020F0502020204030204" pitchFamily="34" charset="0"/>
              </a:rPr>
              <a:t>Zero and One laws:  A + 1 = 1 and A ∙ 0 = 0</a:t>
            </a:r>
          </a:p>
          <a:p>
            <a:r>
              <a:rPr lang="en-US" dirty="0">
                <a:latin typeface="Calibri" panose="020F0502020204030204" pitchFamily="34" charset="0"/>
              </a:rPr>
              <a:t>Inverse Law: A + </a:t>
            </a:r>
            <a:r>
              <a:rPr lang="el-GR" dirty="0">
                <a:latin typeface="Calibri" panose="020F0502020204030204" pitchFamily="34" charset="0"/>
              </a:rPr>
              <a:t>Ᾱ</a:t>
            </a:r>
            <a:r>
              <a:rPr lang="en-US" dirty="0">
                <a:latin typeface="Calibri" panose="020F0502020204030204" pitchFamily="34" charset="0"/>
              </a:rPr>
              <a:t> = 1 and A ∙ </a:t>
            </a:r>
            <a:r>
              <a:rPr lang="el-GR" dirty="0">
                <a:latin typeface="Calibri" panose="020F0502020204030204" pitchFamily="34" charset="0"/>
              </a:rPr>
              <a:t>Ᾱ</a:t>
            </a:r>
            <a:r>
              <a:rPr lang="en-US" dirty="0">
                <a:latin typeface="Calibri" panose="020F0502020204030204" pitchFamily="34" charset="0"/>
              </a:rPr>
              <a:t> = 0</a:t>
            </a:r>
          </a:p>
          <a:p>
            <a:r>
              <a:rPr lang="en-US" dirty="0">
                <a:latin typeface="Calibri" panose="020F0502020204030204" pitchFamily="34" charset="0"/>
              </a:rPr>
              <a:t>Commutative law:  A + B = B + A  and A ∙ B = B ∙ A</a:t>
            </a:r>
          </a:p>
          <a:p>
            <a:r>
              <a:rPr lang="en-US" dirty="0">
                <a:latin typeface="Calibri" panose="020F0502020204030204" pitchFamily="34" charset="0"/>
              </a:rPr>
              <a:t>Associative law:  A + (B + C) = (A + B) + C and A ∙ (B ∙ C) = (A ∙ B) ∙ C</a:t>
            </a:r>
          </a:p>
          <a:p>
            <a:r>
              <a:rPr lang="en-US" dirty="0">
                <a:latin typeface="Calibri" panose="020F0502020204030204" pitchFamily="34" charset="0"/>
              </a:rPr>
              <a:t>Distributive Law:  A ∙ (B + C) = (A ∙ B) + (A ∙ C) and A + (B ∙ C) = (A + B) ∙ (A +C)</a:t>
            </a:r>
          </a:p>
          <a:p>
            <a:r>
              <a:rPr lang="en-US" dirty="0" err="1">
                <a:latin typeface="Calibri" panose="020F0502020204030204" pitchFamily="34" charset="0"/>
              </a:rPr>
              <a:t>DeMorgan’s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Theoreum</a:t>
            </a:r>
            <a:r>
              <a:rPr lang="en-US" dirty="0">
                <a:latin typeface="Calibri" panose="020F0502020204030204" pitchFamily="34" charset="0"/>
              </a:rPr>
              <a:t>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35" y="5752946"/>
            <a:ext cx="327705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 = A + B + C</a:t>
            </a:r>
          </a:p>
          <a:p>
            <a:r>
              <a:rPr lang="en-US" dirty="0"/>
              <a:t>E = ((A </a:t>
            </a:r>
            <a:r>
              <a:rPr lang="en-US" dirty="0">
                <a:latin typeface="Calibri" panose="020F0502020204030204" pitchFamily="34" charset="0"/>
              </a:rPr>
              <a:t>∙ B) + (A ∙ C) + (B ∙ C)) ∙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/>
              <a:t>F = A </a:t>
            </a:r>
            <a:r>
              <a:rPr lang="en-US" dirty="0">
                <a:latin typeface="Calibri" panose="020F0502020204030204" pitchFamily="34" charset="0"/>
              </a:rPr>
              <a:t>∙ B ∙ C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6967"/>
              </p:ext>
            </p:extLst>
          </p:nvPr>
        </p:nvGraphicFramePr>
        <p:xfrm>
          <a:off x="4381500" y="2947738"/>
          <a:ext cx="685800" cy="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685800" imgH="241200" progId="Equation.3">
                  <p:embed/>
                </p:oleObj>
              </mc:Choice>
              <mc:Fallback>
                <p:oleObj name="Equation" r:id="rId3" imgW="685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0" y="2947738"/>
                        <a:ext cx="685800" cy="32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778317"/>
              </p:ext>
            </p:extLst>
          </p:nvPr>
        </p:nvGraphicFramePr>
        <p:xfrm>
          <a:off x="1271670" y="3273426"/>
          <a:ext cx="3795630" cy="44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2501640" imgH="241200" progId="Equation.3">
                  <p:embed/>
                </p:oleObj>
              </mc:Choice>
              <mc:Fallback>
                <p:oleObj name="Equation" r:id="rId5" imgW="2501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1670" y="3273426"/>
                        <a:ext cx="3795630" cy="44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47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</a:t>
            </a:r>
          </a:p>
        </p:txBody>
      </p:sp>
      <p:pic>
        <p:nvPicPr>
          <p:cNvPr id="4" name="Picture 7" descr="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0146" y="2498182"/>
            <a:ext cx="7448550" cy="923925"/>
          </a:xfrm>
        </p:spPr>
      </p:pic>
      <p:sp>
        <p:nvSpPr>
          <p:cNvPr id="5" name="Rectangle 4"/>
          <p:cNvSpPr/>
          <p:nvPr/>
        </p:nvSpPr>
        <p:spPr>
          <a:xfrm>
            <a:off x="1770146" y="42365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Standard drawing for an AND gate, OR gate, and an inverter, shown from left to right.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The signals to the left of each symbol are the inputs, while the output appears on the right. The AND </a:t>
            </a:r>
            <a:r>
              <a:rPr lang="en-US" altLang="en-US" dirty="0" err="1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OR gates both have two inputs. Inverters have a single input.</a:t>
            </a:r>
          </a:p>
        </p:txBody>
      </p:sp>
    </p:spTree>
    <p:extLst>
      <p:ext uri="{BB962C8B-B14F-4D97-AF65-F5344CB8AC3E}">
        <p14:creationId xmlns:p14="http://schemas.microsoft.com/office/powerpoint/2010/main" val="12100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</a:t>
            </a:r>
          </a:p>
        </p:txBody>
      </p:sp>
      <p:pic>
        <p:nvPicPr>
          <p:cNvPr id="4" name="Picture 6" descr="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4052" y="2214694"/>
            <a:ext cx="7448550" cy="933450"/>
          </a:xfrm>
        </p:spPr>
      </p:pic>
      <p:sp>
        <p:nvSpPr>
          <p:cNvPr id="5" name="Rectangle 4"/>
          <p:cNvSpPr/>
          <p:nvPr/>
        </p:nvSpPr>
        <p:spPr>
          <a:xfrm>
            <a:off x="1734052" y="40140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Logic gate implementation of       using explicit inverts on the left and bubbled inputs and outputs on the right.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This logic function can be simplified to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039664"/>
              </p:ext>
            </p:extLst>
          </p:nvPr>
        </p:nvGraphicFramePr>
        <p:xfrm>
          <a:off x="4496636" y="4119229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393480" imgH="228600" progId="Equation.3">
                  <p:embed/>
                </p:oleObj>
              </mc:Choice>
              <mc:Fallback>
                <p:oleObj name="Equation" r:id="rId4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6636" y="4119229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96820"/>
              </p:ext>
            </p:extLst>
          </p:nvPr>
        </p:nvGraphicFramePr>
        <p:xfrm>
          <a:off x="3649913" y="4642721"/>
          <a:ext cx="368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368280" imgH="203040" progId="Equation.3">
                  <p:embed/>
                </p:oleObj>
              </mc:Choice>
              <mc:Fallback>
                <p:oleObj name="Equation" r:id="rId6" imgW="368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9913" y="4642721"/>
                        <a:ext cx="368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05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4222"/>
            <a:ext cx="10364451" cy="806999"/>
          </a:xfrm>
        </p:spPr>
        <p:txBody>
          <a:bodyPr/>
          <a:lstStyle/>
          <a:p>
            <a:r>
              <a:rPr lang="en-US" dirty="0"/>
              <a:t>Combinational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43000"/>
            <a:ext cx="10363826" cy="5715000"/>
          </a:xfrm>
        </p:spPr>
        <p:txBody>
          <a:bodyPr/>
          <a:lstStyle/>
          <a:p>
            <a:r>
              <a:rPr lang="en-US" dirty="0"/>
              <a:t>Decoders</a:t>
            </a:r>
          </a:p>
          <a:p>
            <a:pPr lvl="1"/>
            <a:r>
              <a:rPr lang="en-US" dirty="0"/>
              <a:t>A logic block that has an </a:t>
            </a:r>
            <a:r>
              <a:rPr lang="en-US" i="1" dirty="0"/>
              <a:t>n-bit</a:t>
            </a:r>
            <a:r>
              <a:rPr lang="en-US" dirty="0"/>
              <a:t> input and 2</a:t>
            </a:r>
            <a:r>
              <a:rPr lang="en-US" baseline="30000" dirty="0"/>
              <a:t>n</a:t>
            </a:r>
            <a:r>
              <a:rPr lang="en-US" dirty="0"/>
              <a:t> outputs, where only one output is asserted for each input combination.</a:t>
            </a:r>
          </a:p>
        </p:txBody>
      </p:sp>
      <p:pic>
        <p:nvPicPr>
          <p:cNvPr id="4" name="Picture 6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864" y="2461416"/>
            <a:ext cx="9021178" cy="41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Selector</a:t>
            </a:r>
          </a:p>
          <a:p>
            <a:r>
              <a:rPr lang="en-US" dirty="0"/>
              <a:t>Three parts</a:t>
            </a:r>
          </a:p>
          <a:p>
            <a:pPr lvl="1"/>
            <a:r>
              <a:rPr lang="en-US" dirty="0"/>
              <a:t>A decoder that generates n signals, each indicating a different input value.</a:t>
            </a:r>
          </a:p>
          <a:p>
            <a:pPr lvl="1"/>
            <a:r>
              <a:rPr lang="en-US" dirty="0"/>
              <a:t>An array of n AND gates, each combining one of the inputs with a signal </a:t>
            </a:r>
            <a:r>
              <a:rPr lang="en-US"/>
              <a:t>from decoder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single large OR gate that incorporates the outputs of the AND gates.</a:t>
            </a:r>
          </a:p>
        </p:txBody>
      </p:sp>
    </p:spTree>
    <p:extLst>
      <p:ext uri="{BB962C8B-B14F-4D97-AF65-F5344CB8AC3E}">
        <p14:creationId xmlns:p14="http://schemas.microsoft.com/office/powerpoint/2010/main" val="418621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Multiplexors</a:t>
            </a:r>
          </a:p>
        </p:txBody>
      </p:sp>
      <p:pic>
        <p:nvPicPr>
          <p:cNvPr id="4" name="Picture 6" descr="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5472" y="2214694"/>
            <a:ext cx="7448550" cy="2771775"/>
          </a:xfrm>
        </p:spPr>
      </p:pic>
      <p:sp>
        <p:nvSpPr>
          <p:cNvPr id="5" name="Rectangle 4"/>
          <p:cNvSpPr/>
          <p:nvPr/>
        </p:nvSpPr>
        <p:spPr>
          <a:xfrm>
            <a:off x="2275472" y="5228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A two-input multiplexor on the left and its implementation with gates on the right.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The multiplexor has two data inputs (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and 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), which are labeled 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 and 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, and one selector input (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), as well as an output </a:t>
            </a:r>
            <a:r>
              <a:rPr lang="en-US" altLang="en-US" i="1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ea typeface="Times New Roman" panose="02020603050405020304" pitchFamily="18" charset="0"/>
                <a:cs typeface="MinionPro-Regular" charset="0"/>
              </a:rPr>
              <a:t>. Implementing multiplexors in Verilog requires a little more work, especially when they are wider than two inputs.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2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form of logical representation that employs a logical sum(OR) of products(terms joined using the AND operator)</a:t>
            </a:r>
          </a:p>
        </p:txBody>
      </p:sp>
    </p:spTree>
    <p:extLst>
      <p:ext uri="{BB962C8B-B14F-4D97-AF65-F5344CB8AC3E}">
        <p14:creationId xmlns:p14="http://schemas.microsoft.com/office/powerpoint/2010/main" val="36232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Show the sum of products representation for the following truth table for D.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87240"/>
              </p:ext>
            </p:extLst>
          </p:nvPr>
        </p:nvGraphicFramePr>
        <p:xfrm>
          <a:off x="1358232" y="281316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7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four product terms, since the function is true(1) for four different input combination.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377737"/>
              </p:ext>
            </p:extLst>
          </p:nvPr>
        </p:nvGraphicFramePr>
        <p:xfrm>
          <a:off x="1580816" y="3499937"/>
          <a:ext cx="1727868" cy="38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583920" imgH="215640" progId="Equation.3">
                  <p:embed/>
                </p:oleObj>
              </mc:Choice>
              <mc:Fallback>
                <p:oleObj name="Equation" r:id="rId3" imgW="5839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0816" y="3499937"/>
                        <a:ext cx="1727868" cy="38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536336"/>
              </p:ext>
            </p:extLst>
          </p:nvPr>
        </p:nvGraphicFramePr>
        <p:xfrm>
          <a:off x="1580816" y="4038599"/>
          <a:ext cx="1727868" cy="39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583920" imgH="215640" progId="Equation.3">
                  <p:embed/>
                </p:oleObj>
              </mc:Choice>
              <mc:Fallback>
                <p:oleObj name="Equation" r:id="rId5" imgW="5839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0816" y="4038599"/>
                        <a:ext cx="1727868" cy="39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90566"/>
              </p:ext>
            </p:extLst>
          </p:nvPr>
        </p:nvGraphicFramePr>
        <p:xfrm>
          <a:off x="1580815" y="4622800"/>
          <a:ext cx="1727869" cy="39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7" imgW="583920" imgH="215640" progId="Equation.3">
                  <p:embed/>
                </p:oleObj>
              </mc:Choice>
              <mc:Fallback>
                <p:oleObj name="Equation" r:id="rId7" imgW="5839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0815" y="4622800"/>
                        <a:ext cx="1727869" cy="396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94767"/>
              </p:ext>
            </p:extLst>
          </p:nvPr>
        </p:nvGraphicFramePr>
        <p:xfrm>
          <a:off x="1580815" y="5171444"/>
          <a:ext cx="1727869" cy="33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9" imgW="583920" imgH="177480" progId="Equation.3">
                  <p:embed/>
                </p:oleObj>
              </mc:Choice>
              <mc:Fallback>
                <p:oleObj name="Equation" r:id="rId9" imgW="5839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0815" y="5171444"/>
                        <a:ext cx="1727869" cy="339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70622" y="3801969"/>
            <a:ext cx="533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we can write the function for D as the sum of these:</a:t>
            </a:r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72550"/>
              </p:ext>
            </p:extLst>
          </p:nvPr>
        </p:nvGraphicFramePr>
        <p:xfrm>
          <a:off x="5570622" y="4226183"/>
          <a:ext cx="5806974" cy="53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1" imgW="3288960" imgH="241200" progId="Equation.3">
                  <p:embed/>
                </p:oleObj>
              </mc:Choice>
              <mc:Fallback>
                <p:oleObj name="Equation" r:id="rId11" imgW="32889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70622" y="4226183"/>
                        <a:ext cx="5806974" cy="532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25806" y="0"/>
            <a:ext cx="10364451" cy="843094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  <a:endParaRPr lang="en-AU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8056" y="843094"/>
            <a:ext cx="8270875" cy="51117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CPU performance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Instruction count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Determined by ISA and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CPI and Cycle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Determined by CPU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will examine two MIPS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simplified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more realistic pipelined 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Simple subset, shows most 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Memory reference: </a:t>
            </a:r>
            <a:r>
              <a:rPr lang="en-US" altLang="en-US" sz="2400" dirty="0" err="1">
                <a:latin typeface="Lucida Console" panose="020B0609040504020204" pitchFamily="49" charset="0"/>
              </a:rPr>
              <a:t>lw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sw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Arithmetic/logical: </a:t>
            </a:r>
            <a:r>
              <a:rPr lang="en-US" altLang="en-US" sz="2400" dirty="0">
                <a:latin typeface="Lucida Console" panose="020B0609040504020204" pitchFamily="49" charset="0"/>
              </a:rPr>
              <a:t>add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sub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and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or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slt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Control transfer: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3935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 Blackboard…</a:t>
            </a:r>
          </a:p>
        </p:txBody>
      </p:sp>
    </p:spTree>
    <p:extLst>
      <p:ext uri="{BB962C8B-B14F-4D97-AF65-F5344CB8AC3E}">
        <p14:creationId xmlns:p14="http://schemas.microsoft.com/office/powerpoint/2010/main" val="380263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23" y="120316"/>
            <a:ext cx="10364451" cy="806999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Execution</a:t>
            </a:r>
            <a:endParaRPr lang="en-AU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8689" y="927315"/>
            <a:ext cx="8270875" cy="51117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PC </a:t>
            </a:r>
            <a:r>
              <a:rPr lang="en-US" altLang="en-US" sz="2800" dirty="0">
                <a:sym typeface="Symbol" panose="05050102010706020507" pitchFamily="18" charset="2"/>
              </a:rPr>
              <a:t> instruction memory, fetch instruction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Register numbers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register file, read registers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Depending on instruction class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Use ALU to calculate</a:t>
            </a:r>
          </a:p>
          <a:p>
            <a:pPr lvl="2" eaLnBrk="1" hangingPunct="1"/>
            <a:r>
              <a:rPr lang="en-US" altLang="en-US" sz="2000" dirty="0">
                <a:sym typeface="Symbol" panose="05050102010706020507" pitchFamily="18" charset="2"/>
              </a:rPr>
              <a:t>Arithmetic result</a:t>
            </a:r>
          </a:p>
          <a:p>
            <a:pPr lvl="2" eaLnBrk="1" hangingPunct="1"/>
            <a:r>
              <a:rPr lang="en-US" altLang="en-US" sz="2000" dirty="0">
                <a:sym typeface="Symbol" panose="05050102010706020507" pitchFamily="18" charset="2"/>
              </a:rPr>
              <a:t>Memory address for load/store</a:t>
            </a:r>
          </a:p>
          <a:p>
            <a:pPr lvl="2" eaLnBrk="1" hangingPunct="1"/>
            <a:r>
              <a:rPr lang="en-US" altLang="en-US" sz="2000" dirty="0">
                <a:sym typeface="Symbol" panose="05050102010706020507" pitchFamily="18" charset="2"/>
              </a:rPr>
              <a:t>Branch target address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Access data memory for load/store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PC  target address or PC + 4</a:t>
            </a:r>
          </a:p>
        </p:txBody>
      </p:sp>
    </p:spTree>
    <p:extLst>
      <p:ext uri="{BB962C8B-B14F-4D97-AF65-F5344CB8AC3E}">
        <p14:creationId xmlns:p14="http://schemas.microsoft.com/office/powerpoint/2010/main" val="35031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7996" y="161676"/>
            <a:ext cx="10364451" cy="657355"/>
          </a:xfrm>
        </p:spPr>
        <p:txBody>
          <a:bodyPr/>
          <a:lstStyle/>
          <a:p>
            <a:pPr eaLnBrk="1" hangingPunct="1"/>
            <a:r>
              <a:rPr lang="en-US" altLang="en-US" dirty="0"/>
              <a:t>CPU Overview</a:t>
            </a:r>
            <a:endParaRPr lang="en-AU" altLang="en-US" dirty="0"/>
          </a:p>
        </p:txBody>
      </p:sp>
      <p:pic>
        <p:nvPicPr>
          <p:cNvPr id="6148" name="Picture 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557339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7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1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557339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7715251" y="2995614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4656139" y="1195389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>
          <a:xfrm>
            <a:off x="997997" y="44840"/>
            <a:ext cx="10364451" cy="730381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Multiplexers</a:t>
            </a:r>
            <a:endParaRPr lang="en-AU" altLang="en-US" dirty="0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 flipH="1">
            <a:off x="4872038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Arc 7"/>
          <p:cNvSpPr>
            <a:spLocks/>
          </p:cNvSpPr>
          <p:nvPr/>
        </p:nvSpPr>
        <p:spPr bwMode="auto">
          <a:xfrm rot="10800000" flipH="1" flipV="1">
            <a:off x="4872039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676401908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>
            <a:off x="7896226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Arc 9"/>
          <p:cNvSpPr>
            <a:spLocks/>
          </p:cNvSpPr>
          <p:nvPr/>
        </p:nvSpPr>
        <p:spPr bwMode="auto">
          <a:xfrm rot="10800000" flipH="1" flipV="1">
            <a:off x="7896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676411499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886576" y="458152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7175501" y="47974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Arc 12"/>
          <p:cNvSpPr>
            <a:spLocks/>
          </p:cNvSpPr>
          <p:nvPr/>
        </p:nvSpPr>
        <p:spPr bwMode="auto">
          <a:xfrm rot="10800000" flipV="1">
            <a:off x="7423151" y="5013326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43218030 w 21600"/>
              <a:gd name="T3" fmla="*/ 691479244 h 21600"/>
              <a:gd name="T4" fmla="*/ 0 w 21600"/>
              <a:gd name="T5" fmla="*/ 69147924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7032626" y="1196976"/>
            <a:ext cx="3527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/>
              <a:t>Can’t just join wires together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 dirty="0"/>
              <a:t>Use multiplexers</a:t>
            </a:r>
          </a:p>
        </p:txBody>
      </p:sp>
    </p:spTree>
    <p:extLst>
      <p:ext uri="{BB962C8B-B14F-4D97-AF65-F5344CB8AC3E}">
        <p14:creationId xmlns:p14="http://schemas.microsoft.com/office/powerpoint/2010/main" val="129445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5" descr="f04-0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125538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027" y="0"/>
            <a:ext cx="10364451" cy="710747"/>
          </a:xfrm>
        </p:spPr>
        <p:txBody>
          <a:bodyPr/>
          <a:lstStyle/>
          <a:p>
            <a:pPr eaLnBrk="1" hangingPunct="1"/>
            <a:r>
              <a:rPr lang="en-US" altLang="en-US" dirty="0"/>
              <a:t>Control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0823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65648" y="0"/>
            <a:ext cx="10364451" cy="782936"/>
          </a:xfrm>
        </p:spPr>
        <p:txBody>
          <a:bodyPr/>
          <a:lstStyle/>
          <a:p>
            <a:pPr eaLnBrk="1" hangingPunct="1"/>
            <a:r>
              <a:rPr lang="en-US" altLang="en-US" dirty="0"/>
              <a:t>Logic Design Basics</a:t>
            </a:r>
            <a:endParaRPr lang="en-AU" altLang="en-US" dirty="0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12435" y="1101475"/>
            <a:ext cx="8270875" cy="51117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Information encoded in binary</a:t>
            </a:r>
          </a:p>
          <a:p>
            <a:pPr lvl="1" eaLnBrk="1" hangingPunct="1"/>
            <a:r>
              <a:rPr lang="en-US" altLang="en-US" dirty="0"/>
              <a:t>Low voltage = 0, High voltage = 1</a:t>
            </a:r>
          </a:p>
          <a:p>
            <a:pPr lvl="1" eaLnBrk="1" hangingPunct="1"/>
            <a:r>
              <a:rPr lang="en-US" altLang="en-US" dirty="0"/>
              <a:t>One wire per bit</a:t>
            </a:r>
          </a:p>
          <a:p>
            <a:pPr lvl="1" eaLnBrk="1" hangingPunct="1"/>
            <a:r>
              <a:rPr lang="en-US" altLang="en-US" dirty="0"/>
              <a:t>Multi-bit data encoded on multi-wire buses</a:t>
            </a:r>
          </a:p>
          <a:p>
            <a:pPr eaLnBrk="1" hangingPunct="1"/>
            <a:r>
              <a:rPr lang="en-US" altLang="en-US" dirty="0"/>
              <a:t>Combinational element</a:t>
            </a:r>
          </a:p>
          <a:p>
            <a:pPr lvl="1" eaLnBrk="1" hangingPunct="1"/>
            <a:r>
              <a:rPr lang="en-US" altLang="en-US" dirty="0"/>
              <a:t>Operate on data</a:t>
            </a:r>
          </a:p>
          <a:p>
            <a:pPr lvl="1" eaLnBrk="1" hangingPunct="1"/>
            <a:r>
              <a:rPr lang="en-US" altLang="en-US" dirty="0"/>
              <a:t>Output is a function of input</a:t>
            </a:r>
          </a:p>
          <a:p>
            <a:pPr eaLnBrk="1" hangingPunct="1"/>
            <a:r>
              <a:rPr lang="en-US" altLang="en-US" dirty="0"/>
              <a:t>State (sequential) elements</a:t>
            </a:r>
          </a:p>
          <a:p>
            <a:pPr lvl="1" eaLnBrk="1" hangingPunct="1"/>
            <a:r>
              <a:rPr lang="en-US" altLang="en-US" dirty="0"/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48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logic system whose blocks do not contain memory and hence compute the same output given the same input.</a:t>
            </a:r>
          </a:p>
          <a:p>
            <a:r>
              <a:rPr lang="en-US" dirty="0"/>
              <a:t>Truth table </a:t>
            </a:r>
          </a:p>
          <a:p>
            <a:pPr lvl="1"/>
            <a:r>
              <a:rPr lang="en-US" dirty="0"/>
              <a:t>describe any combinational logic function.</a:t>
            </a:r>
          </a:p>
          <a:p>
            <a:pPr lvl="1"/>
            <a:r>
              <a:rPr lang="en-US" dirty="0"/>
              <a:t>It grows in size quickly and may not be easy to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734810"/>
          </a:xfrm>
        </p:spPr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58467889"/>
              </p:ext>
            </p:extLst>
          </p:nvPr>
        </p:nvGraphicFramePr>
        <p:xfrm>
          <a:off x="914400" y="3052763"/>
          <a:ext cx="1036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3149" y="1467853"/>
            <a:ext cx="5201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Three inputs A, B, C, and three outputs D, E, and F.</a:t>
            </a:r>
          </a:p>
          <a:p>
            <a:pPr lvl="1"/>
            <a:r>
              <a:rPr lang="en-US" dirty="0"/>
              <a:t>D is true if at least one input is true.</a:t>
            </a:r>
          </a:p>
          <a:p>
            <a:pPr lvl="1"/>
            <a:r>
              <a:rPr lang="en-US" dirty="0"/>
              <a:t>E is true if exactly two inputs are true.</a:t>
            </a:r>
          </a:p>
          <a:p>
            <a:pPr lvl="1"/>
            <a:r>
              <a:rPr lang="en-US" dirty="0"/>
              <a:t>F is true only if all three inputs are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95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232</TotalTime>
  <Words>939</Words>
  <Application>Microsoft Office PowerPoint</Application>
  <PresentationFormat>Widescreen</PresentationFormat>
  <Paragraphs>209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ITCFranklinGothicStd-Hvy</vt:lpstr>
      <vt:lpstr>Lucida Console</vt:lpstr>
      <vt:lpstr>MinionPro-Regular</vt:lpstr>
      <vt:lpstr>Symbol</vt:lpstr>
      <vt:lpstr>Times New Roman</vt:lpstr>
      <vt:lpstr>Tw Cen MT</vt:lpstr>
      <vt:lpstr>Wingdings</vt:lpstr>
      <vt:lpstr>Droplet</vt:lpstr>
      <vt:lpstr>Equation</vt:lpstr>
      <vt:lpstr>The Processor</vt:lpstr>
      <vt:lpstr>Introduction</vt:lpstr>
      <vt:lpstr>Instruction Execution</vt:lpstr>
      <vt:lpstr>CPU Overview</vt:lpstr>
      <vt:lpstr>Multiplexers</vt:lpstr>
      <vt:lpstr>Control</vt:lpstr>
      <vt:lpstr>Logic Design Basics</vt:lpstr>
      <vt:lpstr>Combinational Logic</vt:lpstr>
      <vt:lpstr>Truth Table</vt:lpstr>
      <vt:lpstr>Boolean Algebra</vt:lpstr>
      <vt:lpstr>Logic Equation</vt:lpstr>
      <vt:lpstr>Gates</vt:lpstr>
      <vt:lpstr>Gates</vt:lpstr>
      <vt:lpstr>Combinational Logic</vt:lpstr>
      <vt:lpstr>Multiplexors</vt:lpstr>
      <vt:lpstr>Multiplexors</vt:lpstr>
      <vt:lpstr>Sum of products</vt:lpstr>
      <vt:lpstr>Sum of products</vt:lpstr>
      <vt:lpstr>Sum of products</vt:lpstr>
      <vt:lpstr>Activity</vt:lpstr>
    </vt:vector>
  </TitlesOfParts>
  <Company>Framingham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Processor</dc:title>
  <dc:creator>IT</dc:creator>
  <cp:lastModifiedBy>Matthew Geiger</cp:lastModifiedBy>
  <cp:revision>22</cp:revision>
  <dcterms:created xsi:type="dcterms:W3CDTF">2015-10-29T15:06:01Z</dcterms:created>
  <dcterms:modified xsi:type="dcterms:W3CDTF">2016-12-02T00:09:58Z</dcterms:modified>
</cp:coreProperties>
</file>