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8270-351A-D045-8FA9-3A9E2BFE45D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7EE4-BBE5-9F4C-9B20-C434227F67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8270-351A-D045-8FA9-3A9E2BFE45D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7EE4-BBE5-9F4C-9B20-C434227F6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8270-351A-D045-8FA9-3A9E2BFE45D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7EE4-BBE5-9F4C-9B20-C434227F6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8270-351A-D045-8FA9-3A9E2BFE45D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7EE4-BBE5-9F4C-9B20-C434227F6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8270-351A-D045-8FA9-3A9E2BFE45D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7EE4-BBE5-9F4C-9B20-C434227F67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8270-351A-D045-8FA9-3A9E2BFE45D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7EE4-BBE5-9F4C-9B20-C434227F6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8270-351A-D045-8FA9-3A9E2BFE45D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7EE4-BBE5-9F4C-9B20-C434227F67F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8270-351A-D045-8FA9-3A9E2BFE45D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7EE4-BBE5-9F4C-9B20-C434227F6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8270-351A-D045-8FA9-3A9E2BFE45D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7EE4-BBE5-9F4C-9B20-C434227F6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8270-351A-D045-8FA9-3A9E2BFE45D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7EE4-BBE5-9F4C-9B20-C434227F67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8270-351A-D045-8FA9-3A9E2BFE45D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7EE4-BBE5-9F4C-9B20-C434227F67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7E8270-351A-D045-8FA9-3A9E2BFE45D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467EE4-BBE5-9F4C-9B20-C434227F67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Dr. Andrew 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5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the array name is a label that refers to an offset in memory.</a:t>
            </a:r>
          </a:p>
          <a:p>
            <a:r>
              <a:rPr lang="en-US" dirty="0" smtClean="0"/>
              <a:t>Assuming memory is an array, we are saying </a:t>
            </a:r>
            <a:r>
              <a:rPr lang="en-US" dirty="0" smtClean="0">
                <a:latin typeface="Courier"/>
                <a:cs typeface="Courier"/>
              </a:rPr>
              <a:t>Memory[label + array index]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Let's assume for now the label is stored in a register like </a:t>
            </a:r>
            <a:r>
              <a:rPr lang="en-US" dirty="0" smtClean="0">
                <a:latin typeface="Courier"/>
                <a:cs typeface="Courier"/>
              </a:rPr>
              <a:t>$s1</a:t>
            </a:r>
          </a:p>
          <a:p>
            <a:r>
              <a:rPr lang="en-US" dirty="0" smtClean="0"/>
              <a:t>We tell the assembler we are referring to data in a memory address as follows:</a:t>
            </a:r>
          </a:p>
          <a:p>
            <a:r>
              <a:rPr lang="en-US" dirty="0" smtClean="0">
                <a:latin typeface="Courier"/>
                <a:cs typeface="Courier"/>
              </a:rPr>
              <a:t>0($s1)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7716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Offsets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tell the assembler we want to access an offset into memory by changing the value in front of </a:t>
            </a:r>
            <a:r>
              <a:rPr lang="en-US" dirty="0" smtClean="0">
                <a:latin typeface="Courier"/>
                <a:cs typeface="Courier"/>
              </a:rPr>
              <a:t>$s1</a:t>
            </a:r>
          </a:p>
          <a:p>
            <a:r>
              <a:rPr lang="en-US" dirty="0" smtClean="0">
                <a:latin typeface="Courier"/>
                <a:cs typeface="Courier"/>
              </a:rPr>
              <a:t>offset($s1)</a:t>
            </a:r>
            <a:r>
              <a:rPr lang="en-US" dirty="0"/>
              <a:t> </a:t>
            </a:r>
            <a:r>
              <a:rPr lang="en-US" dirty="0" smtClean="0"/>
              <a:t>- Note: offset is a 16 bit signed integer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latin typeface="Courier"/>
                <a:cs typeface="Courier"/>
              </a:rPr>
              <a:t>4($s1)</a:t>
            </a:r>
            <a:r>
              <a:rPr lang="en-US" dirty="0"/>
              <a:t> </a:t>
            </a:r>
            <a:r>
              <a:rPr lang="en-US" dirty="0" smtClean="0"/>
              <a:t>- 4 bytes past the memory address stored in $s1</a:t>
            </a:r>
          </a:p>
          <a:p>
            <a:r>
              <a:rPr lang="en-US" dirty="0" smtClean="0">
                <a:latin typeface="Courier"/>
                <a:cs typeface="Courier"/>
              </a:rPr>
              <a:t>8($s1)</a:t>
            </a:r>
            <a:r>
              <a:rPr lang="en-US" dirty="0"/>
              <a:t> </a:t>
            </a:r>
            <a:r>
              <a:rPr lang="en-US" dirty="0" smtClean="0"/>
              <a:t>- 8 bytes past the memory address stored in </a:t>
            </a:r>
            <a:r>
              <a:rPr lang="en-US" dirty="0" smtClean="0">
                <a:latin typeface="Courier"/>
                <a:cs typeface="Courier"/>
              </a:rPr>
              <a:t>$s1</a:t>
            </a:r>
          </a:p>
          <a:p>
            <a:r>
              <a:rPr lang="en-US" dirty="0" smtClean="0"/>
              <a:t>Data at a memory address must be loaded before it may be used.</a:t>
            </a:r>
          </a:p>
        </p:txBody>
      </p:sp>
    </p:spTree>
    <p:extLst>
      <p:ext uri="{BB962C8B-B14F-4D97-AF65-F5344CB8AC3E}">
        <p14:creationId xmlns:p14="http://schemas.microsoft.com/office/powerpoint/2010/main" val="135488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using 32-bit data units (words), the </a:t>
            </a:r>
            <a:r>
              <a:rPr lang="en-US" dirty="0" err="1" smtClean="0">
                <a:latin typeface="Courier"/>
                <a:cs typeface="Courier"/>
              </a:rPr>
              <a:t>lw</a:t>
            </a:r>
            <a:r>
              <a:rPr lang="en-US" dirty="0" smtClean="0"/>
              <a:t> or load word instruction is used to load data from memory into a register.</a:t>
            </a:r>
          </a:p>
          <a:p>
            <a:r>
              <a:rPr lang="en-US" dirty="0" smtClean="0"/>
              <a:t>Syntax: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lw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destination_register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source_address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lw</a:t>
            </a:r>
            <a:r>
              <a:rPr lang="en-US" dirty="0" smtClean="0">
                <a:latin typeface="Courier"/>
                <a:cs typeface="Courier"/>
              </a:rPr>
              <a:t>  $s2, 0($s1)  #load the data at memory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#address $s1 into $s2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lw</a:t>
            </a:r>
            <a:r>
              <a:rPr lang="en-US" dirty="0" smtClean="0">
                <a:latin typeface="Courier"/>
                <a:cs typeface="Courier"/>
              </a:rPr>
              <a:t>  $s2, 4($s1)  #load the data at memory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#address $s1 + 4 into $s2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6648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Low Level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Warning: Memory is stored differently on different processors!</a:t>
            </a:r>
          </a:p>
          <a:p>
            <a:r>
              <a:rPr lang="en-US" dirty="0" smtClean="0"/>
              <a:t>Memory has an </a:t>
            </a:r>
            <a:r>
              <a:rPr lang="en-US" dirty="0" err="1" smtClean="0"/>
              <a:t>endianness</a:t>
            </a:r>
            <a:r>
              <a:rPr lang="en-US" dirty="0" smtClean="0"/>
              <a:t>, referring to the order in which the bits in memory are stored for each byte/word.</a:t>
            </a:r>
          </a:p>
          <a:p>
            <a:r>
              <a:rPr lang="en-US" dirty="0" smtClean="0"/>
              <a:t>Big endian - first byte in a word is the most significant bits, last byte is the least significant bits.</a:t>
            </a:r>
          </a:p>
          <a:p>
            <a:r>
              <a:rPr lang="en-US" dirty="0" smtClean="0"/>
              <a:t>Little endian - first byte in a word is the least significant bits, last byte is the most significant bits.</a:t>
            </a:r>
          </a:p>
          <a:p>
            <a:r>
              <a:rPr lang="en-US" dirty="0" smtClean="0"/>
              <a:t>MIPS is a Big Endian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8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lw</a:t>
            </a:r>
            <a:r>
              <a:rPr lang="en-US" dirty="0" smtClean="0"/>
              <a:t> is a "move" command.</a:t>
            </a:r>
          </a:p>
          <a:p>
            <a:r>
              <a:rPr lang="en-US" dirty="0" smtClean="0"/>
              <a:t>It moves data out of memory and into registers.</a:t>
            </a:r>
          </a:p>
          <a:p>
            <a:r>
              <a:rPr lang="en-US" dirty="0" smtClean="0"/>
              <a:t>Notice that integer/32-bit arrays are indexed by segments of four bytes.</a:t>
            </a:r>
          </a:p>
          <a:p>
            <a:r>
              <a:rPr lang="en-US" dirty="0" smtClean="0"/>
              <a:t>We can easily move through such an array.</a:t>
            </a:r>
          </a:p>
          <a:p>
            <a:r>
              <a:rPr lang="en-US" dirty="0" smtClean="0"/>
              <a:t>Assume the address of our array is in $s1 and we wish to get to index 5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li $t1, 5  # load 5 into $t1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add $t1, $t1, $t1  # now $t1 is 10 (it's doubled)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add $t1, $t1, $t1  # now $t1 is 20 (it's doubled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                  # again)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add $t1, $s1, $t1  # now $t1 contains the address of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                  # index 5 of our array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lw</a:t>
            </a:r>
            <a:r>
              <a:rPr lang="en-US" dirty="0" smtClean="0">
                <a:latin typeface="Courier"/>
                <a:cs typeface="Courier"/>
              </a:rPr>
              <a:t> $t2, 0($t1)  #load the value at array[5] into $t2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0672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"move" command is </a:t>
            </a:r>
            <a:r>
              <a:rPr lang="en-US" dirty="0" smtClean="0">
                <a:latin typeface="Courier"/>
                <a:cs typeface="Courier"/>
              </a:rPr>
              <a:t>sw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latin typeface="Courier"/>
                <a:cs typeface="Courier"/>
              </a:rPr>
              <a:t>sw</a:t>
            </a:r>
            <a:r>
              <a:rPr lang="en-US" dirty="0" smtClean="0"/>
              <a:t> moves data out of a register into memory.</a:t>
            </a:r>
          </a:p>
          <a:p>
            <a:r>
              <a:rPr lang="en-US" dirty="0" err="1" smtClean="0">
                <a:latin typeface="Courier"/>
                <a:cs typeface="Courier"/>
              </a:rPr>
              <a:t>sw</a:t>
            </a:r>
            <a:r>
              <a:rPr lang="en-US" dirty="0" smtClean="0">
                <a:latin typeface="Courier"/>
                <a:cs typeface="Courier"/>
              </a:rPr>
              <a:t> = store word</a:t>
            </a: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"/>
                <a:cs typeface="Courier"/>
              </a:rPr>
              <a:t>sw</a:t>
            </a:r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err="1" smtClean="0">
                <a:latin typeface="Courier"/>
                <a:cs typeface="Courier"/>
              </a:rPr>
              <a:t>data_source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err="1" smtClean="0">
                <a:latin typeface="Courier"/>
                <a:cs typeface="Courier"/>
              </a:rPr>
              <a:t>destination_address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55487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store a value at a position in the integer </a:t>
            </a:r>
            <a:r>
              <a:rPr lang="en-US" dirty="0" smtClean="0"/>
              <a:t>array </a:t>
            </a:r>
            <a:r>
              <a:rPr lang="en-US" dirty="0" err="1" smtClean="0"/>
              <a:t>myIntegerArray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latin typeface="Courier"/>
                <a:cs typeface="Courier"/>
              </a:rPr>
              <a:t>li $t3, 432</a:t>
            </a:r>
            <a:r>
              <a:rPr lang="en-US" dirty="0"/>
              <a:t>	</a:t>
            </a:r>
          </a:p>
          <a:p>
            <a:r>
              <a:rPr lang="en-US" dirty="0" err="1">
                <a:latin typeface="Courier"/>
                <a:cs typeface="Courier"/>
              </a:rPr>
              <a:t>sw</a:t>
            </a:r>
            <a:r>
              <a:rPr lang="en-US" dirty="0">
                <a:latin typeface="Courier"/>
                <a:cs typeface="Courier"/>
              </a:rPr>
              <a:t> $t3, 8($t1)	</a:t>
            </a:r>
          </a:p>
          <a:p>
            <a:r>
              <a:rPr lang="en-US" dirty="0"/>
              <a:t>Here we store the value 432 in place of the value 3 in location 2 of the </a:t>
            </a:r>
            <a:r>
              <a:rPr lang="en-US" dirty="0" err="1"/>
              <a:t>myIntegerArray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3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55" y="1"/>
            <a:ext cx="7598569" cy="1456267"/>
          </a:xfrm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010978"/>
            <a:ext cx="7598569" cy="58470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"/>
                <a:cs typeface="Courier"/>
              </a:rPr>
              <a:t>Registers have both numeric and symbolic names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$0</a:t>
            </a:r>
            <a:r>
              <a:rPr lang="en-US" sz="2100" dirty="0">
                <a:latin typeface="Courier"/>
                <a:cs typeface="Courier"/>
              </a:rPr>
              <a:t> </a:t>
            </a:r>
            <a:r>
              <a:rPr lang="en-US" sz="2100" dirty="0" smtClean="0">
                <a:latin typeface="Courier"/>
                <a:cs typeface="Courier"/>
              </a:rPr>
              <a:t>         $zero</a:t>
            </a:r>
            <a:r>
              <a:rPr lang="en-US" sz="2100" dirty="0">
                <a:latin typeface="Courier"/>
                <a:cs typeface="Courier"/>
              </a:rPr>
              <a:t> </a:t>
            </a:r>
            <a:r>
              <a:rPr lang="en-US" sz="2100" dirty="0" smtClean="0">
                <a:latin typeface="Courier"/>
                <a:cs typeface="Courier"/>
              </a:rPr>
              <a:t>    - special register for 				constant zero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$1</a:t>
            </a:r>
            <a:r>
              <a:rPr lang="en-US" sz="2100" dirty="0">
                <a:latin typeface="Courier"/>
                <a:cs typeface="Courier"/>
              </a:rPr>
              <a:t> </a:t>
            </a:r>
            <a:r>
              <a:rPr lang="en-US" sz="2100" dirty="0" smtClean="0">
                <a:latin typeface="Courier"/>
                <a:cs typeface="Courier"/>
              </a:rPr>
              <a:t>         $at       - assembler temporary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$2 - $3</a:t>
            </a:r>
            <a:r>
              <a:rPr lang="en-US" sz="2100" dirty="0">
                <a:latin typeface="Courier"/>
                <a:cs typeface="Courier"/>
              </a:rPr>
              <a:t> </a:t>
            </a:r>
            <a:r>
              <a:rPr lang="en-US" sz="2100" dirty="0" smtClean="0">
                <a:latin typeface="Courier"/>
                <a:cs typeface="Courier"/>
              </a:rPr>
              <a:t>    $v0 - $v1 - values for function returns 				and expression evaluation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$4 - $7</a:t>
            </a:r>
            <a:r>
              <a:rPr lang="en-US" sz="2100" dirty="0">
                <a:latin typeface="Courier"/>
                <a:cs typeface="Courier"/>
              </a:rPr>
              <a:t> </a:t>
            </a:r>
            <a:r>
              <a:rPr lang="en-US" sz="2100" dirty="0" smtClean="0">
                <a:latin typeface="Courier"/>
                <a:cs typeface="Courier"/>
              </a:rPr>
              <a:t>    $a0 - $a3 - arguments for functions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$8 - $15    $t0 - $t7 - temporary registers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$16 - $23   $s0 - $s7 - saved registers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$24 - $25   $t8 - $t9 - more temporary registers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$26 - $27   $k0 - $k1 - reserved for OS kernel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$28         $</a:t>
            </a:r>
            <a:r>
              <a:rPr lang="en-US" sz="2100" dirty="0" err="1" smtClean="0">
                <a:latin typeface="Courier"/>
                <a:cs typeface="Courier"/>
              </a:rPr>
              <a:t>gp</a:t>
            </a:r>
            <a:r>
              <a:rPr lang="en-US" sz="2100" dirty="0" smtClean="0">
                <a:latin typeface="Courier"/>
                <a:cs typeface="Courier"/>
              </a:rPr>
              <a:t>       - global pointer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$29         $</a:t>
            </a:r>
            <a:r>
              <a:rPr lang="en-US" sz="2100" dirty="0" err="1" smtClean="0">
                <a:latin typeface="Courier"/>
                <a:cs typeface="Courier"/>
              </a:rPr>
              <a:t>sp</a:t>
            </a:r>
            <a:r>
              <a:rPr lang="en-US" sz="2100" dirty="0" smtClean="0">
                <a:latin typeface="Courier"/>
                <a:cs typeface="Courier"/>
              </a:rPr>
              <a:t>       - stack pointer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$30         $</a:t>
            </a:r>
            <a:r>
              <a:rPr lang="en-US" sz="2100" dirty="0" err="1" smtClean="0">
                <a:latin typeface="Courier"/>
                <a:cs typeface="Courier"/>
              </a:rPr>
              <a:t>fp</a:t>
            </a:r>
            <a:r>
              <a:rPr lang="en-US" sz="2100" dirty="0" smtClean="0">
                <a:latin typeface="Courier"/>
                <a:cs typeface="Courier"/>
              </a:rPr>
              <a:t>       - frame pointer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$31         $</a:t>
            </a:r>
            <a:r>
              <a:rPr lang="en-US" sz="2100" dirty="0" err="1" smtClean="0">
                <a:latin typeface="Courier"/>
                <a:cs typeface="Courier"/>
              </a:rPr>
              <a:t>ra</a:t>
            </a:r>
            <a:r>
              <a:rPr lang="en-US" sz="2100" dirty="0" smtClean="0">
                <a:latin typeface="Courier"/>
                <a:cs typeface="Courier"/>
              </a:rPr>
              <a:t>       - return address</a:t>
            </a:r>
            <a:endParaRPr lang="en-US" sz="2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4120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6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Recall that memory is addressed in binary (32 or 64-bit)</a:t>
            </a:r>
          </a:p>
          <a:p>
            <a:r>
              <a:rPr lang="en-US" dirty="0" smtClean="0"/>
              <a:t>If we use base 16 or hexadecimal numbers, these values can be represented in a more compact manner.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3640" y="2776429"/>
            <a:ext cx="4640307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700" dirty="0" smtClean="0">
                <a:latin typeface="Courier"/>
                <a:cs typeface="Courier"/>
              </a:rPr>
              <a:t>1000	-&gt; 8</a:t>
            </a:r>
          </a:p>
          <a:p>
            <a:r>
              <a:rPr lang="hr-HR" sz="2700" dirty="0" smtClean="0">
                <a:latin typeface="Courier"/>
                <a:cs typeface="Courier"/>
              </a:rPr>
              <a:t>1001	-&gt; 9</a:t>
            </a:r>
          </a:p>
          <a:p>
            <a:r>
              <a:rPr lang="hr-HR" sz="2700" dirty="0" smtClean="0">
                <a:latin typeface="Courier"/>
                <a:cs typeface="Courier"/>
              </a:rPr>
              <a:t>1010	-&gt; A (10 decimal)</a:t>
            </a:r>
          </a:p>
          <a:p>
            <a:r>
              <a:rPr lang="hr-HR" sz="2700" dirty="0" smtClean="0">
                <a:latin typeface="Courier"/>
                <a:cs typeface="Courier"/>
              </a:rPr>
              <a:t>1011	-&gt; B (11 decimal)</a:t>
            </a:r>
          </a:p>
          <a:p>
            <a:r>
              <a:rPr lang="hr-HR" sz="2700" dirty="0" smtClean="0">
                <a:latin typeface="Courier"/>
                <a:cs typeface="Courier"/>
              </a:rPr>
              <a:t>1100	-&gt; C (12 decimal)</a:t>
            </a:r>
          </a:p>
          <a:p>
            <a:r>
              <a:rPr lang="hr-HR" sz="2700" dirty="0" smtClean="0">
                <a:latin typeface="Courier"/>
                <a:cs typeface="Courier"/>
              </a:rPr>
              <a:t>1101	-&gt; D (13 decimal)</a:t>
            </a:r>
          </a:p>
          <a:p>
            <a:r>
              <a:rPr lang="hr-HR" sz="2700" dirty="0" smtClean="0">
                <a:latin typeface="Courier"/>
                <a:cs typeface="Courier"/>
              </a:rPr>
              <a:t>1110	-&gt; E (14 decimal)</a:t>
            </a:r>
          </a:p>
          <a:p>
            <a:r>
              <a:rPr lang="hr-HR" sz="2700" dirty="0" smtClean="0">
                <a:latin typeface="Courier"/>
                <a:cs typeface="Courier"/>
              </a:rPr>
              <a:t>1111	-&gt; F (15 decimal)</a:t>
            </a:r>
            <a:endParaRPr lang="en-US" sz="2700" dirty="0" smtClean="0">
              <a:latin typeface="Courier"/>
              <a:cs typeface="Courier"/>
            </a:endParaRPr>
          </a:p>
          <a:p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274" y="2776429"/>
            <a:ext cx="2938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700" dirty="0" smtClean="0">
                <a:latin typeface="Courier"/>
                <a:cs typeface="Courier"/>
              </a:rPr>
              <a:t>0000	-&gt; 0</a:t>
            </a:r>
          </a:p>
          <a:p>
            <a:r>
              <a:rPr lang="hr-HR" sz="2700" dirty="0" smtClean="0">
                <a:latin typeface="Courier"/>
                <a:cs typeface="Courier"/>
              </a:rPr>
              <a:t>0001	-&gt; 1</a:t>
            </a:r>
          </a:p>
          <a:p>
            <a:r>
              <a:rPr lang="hr-HR" sz="2700" dirty="0" smtClean="0">
                <a:latin typeface="Courier"/>
                <a:cs typeface="Courier"/>
              </a:rPr>
              <a:t>0010	-&gt; 2</a:t>
            </a:r>
          </a:p>
          <a:p>
            <a:r>
              <a:rPr lang="hr-HR" sz="2700" dirty="0" smtClean="0">
                <a:latin typeface="Courier"/>
                <a:cs typeface="Courier"/>
              </a:rPr>
              <a:t>0011	-&gt; 3</a:t>
            </a:r>
          </a:p>
          <a:p>
            <a:r>
              <a:rPr lang="hr-HR" sz="2700" dirty="0" smtClean="0">
                <a:latin typeface="Courier"/>
                <a:cs typeface="Courier"/>
              </a:rPr>
              <a:t>0100	-&gt; 4</a:t>
            </a:r>
          </a:p>
          <a:p>
            <a:r>
              <a:rPr lang="hr-HR" sz="2700" dirty="0" smtClean="0">
                <a:latin typeface="Courier"/>
                <a:cs typeface="Courier"/>
              </a:rPr>
              <a:t>0101	-&gt; 5</a:t>
            </a:r>
          </a:p>
          <a:p>
            <a:r>
              <a:rPr lang="hr-HR" sz="2700" dirty="0" smtClean="0">
                <a:latin typeface="Courier"/>
                <a:cs typeface="Courier"/>
              </a:rPr>
              <a:t>0110	-&gt; 6</a:t>
            </a:r>
          </a:p>
          <a:p>
            <a:r>
              <a:rPr lang="hr-HR" sz="2700" dirty="0" smtClean="0">
                <a:latin typeface="Courier"/>
                <a:cs typeface="Courier"/>
              </a:rPr>
              <a:t>0111	-&gt; 7</a:t>
            </a:r>
          </a:p>
        </p:txBody>
      </p:sp>
    </p:spTree>
    <p:extLst>
      <p:ext uri="{BB962C8B-B14F-4D97-AF65-F5344CB8AC3E}">
        <p14:creationId xmlns:p14="http://schemas.microsoft.com/office/powerpoint/2010/main" val="72917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 In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one of the reasons we need to look at binary and hex values is so we can understand how data is stored in memory.</a:t>
            </a:r>
          </a:p>
          <a:p>
            <a:r>
              <a:rPr lang="en-US" dirty="0" smtClean="0"/>
              <a:t>In particular we will look at arrays.</a:t>
            </a:r>
          </a:p>
          <a:p>
            <a:r>
              <a:rPr lang="en-US" dirty="0" smtClean="0"/>
              <a:t>Arrays are stored contiguously in memory.  This means each data element is placed one right after the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9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Analysis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 and Java, we generally index into arrays without regard for the size of a data element.</a:t>
            </a:r>
          </a:p>
          <a:p>
            <a:r>
              <a:rPr lang="en-US" dirty="0" smtClean="0"/>
              <a:t>For example, given the following Java or C style arrays:</a:t>
            </a: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[] </a:t>
            </a:r>
            <a:r>
              <a:rPr lang="en-US" dirty="0" err="1" smtClean="0">
                <a:latin typeface="Courier"/>
                <a:cs typeface="Courier"/>
              </a:rPr>
              <a:t>iArr</a:t>
            </a:r>
            <a:r>
              <a:rPr lang="en-US" dirty="0" smtClean="0">
                <a:latin typeface="Courier"/>
                <a:cs typeface="Courier"/>
              </a:rPr>
              <a:t> = new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[10]</a:t>
            </a:r>
            <a:r>
              <a:rPr lang="en-US" dirty="0" smtClean="0"/>
              <a:t> or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iArr</a:t>
            </a:r>
            <a:r>
              <a:rPr lang="en-US" dirty="0" smtClean="0">
                <a:latin typeface="Courier"/>
                <a:cs typeface="Courier"/>
              </a:rPr>
              <a:t>[10];</a:t>
            </a:r>
          </a:p>
          <a:p>
            <a:r>
              <a:rPr lang="en-US" dirty="0" smtClean="0">
                <a:latin typeface="Courier"/>
                <a:cs typeface="Courier"/>
              </a:rPr>
              <a:t>char [] </a:t>
            </a:r>
            <a:r>
              <a:rPr lang="en-US" dirty="0" err="1" smtClean="0">
                <a:latin typeface="Courier"/>
                <a:cs typeface="Courier"/>
              </a:rPr>
              <a:t>cArr</a:t>
            </a:r>
            <a:r>
              <a:rPr lang="en-US" dirty="0" smtClean="0">
                <a:latin typeface="Courier"/>
                <a:cs typeface="Courier"/>
              </a:rPr>
              <a:t> = new char[10];</a:t>
            </a:r>
            <a:r>
              <a:rPr lang="en-US" dirty="0" smtClean="0"/>
              <a:t> or </a:t>
            </a:r>
            <a:r>
              <a:rPr lang="en-US" dirty="0" smtClean="0">
                <a:latin typeface="Courier"/>
                <a:cs typeface="Courier"/>
              </a:rPr>
              <a:t>char </a:t>
            </a:r>
            <a:r>
              <a:rPr lang="en-US" dirty="0" err="1" smtClean="0">
                <a:latin typeface="Courier"/>
                <a:cs typeface="Courier"/>
              </a:rPr>
              <a:t>cArr</a:t>
            </a:r>
            <a:r>
              <a:rPr lang="en-US" dirty="0" smtClean="0">
                <a:latin typeface="Courier"/>
                <a:cs typeface="Courier"/>
              </a:rPr>
              <a:t>[10];</a:t>
            </a:r>
          </a:p>
          <a:p>
            <a:r>
              <a:rPr lang="en-US" dirty="0" smtClean="0"/>
              <a:t>we access </a:t>
            </a:r>
            <a:r>
              <a:rPr lang="en-US" dirty="0" err="1" smtClean="0">
                <a:latin typeface="Courier"/>
                <a:cs typeface="Courier"/>
              </a:rPr>
              <a:t>cArr</a:t>
            </a:r>
            <a:r>
              <a:rPr lang="en-US" dirty="0" smtClean="0">
                <a:latin typeface="Courier"/>
                <a:cs typeface="Courier"/>
              </a:rPr>
              <a:t>[2]</a:t>
            </a:r>
            <a:r>
              <a:rPr lang="en-US" dirty="0" smtClean="0"/>
              <a:t> or </a:t>
            </a:r>
            <a:r>
              <a:rPr lang="en-US" dirty="0" err="1" smtClean="0">
                <a:latin typeface="Courier"/>
                <a:cs typeface="Courier"/>
              </a:rPr>
              <a:t>iArr</a:t>
            </a:r>
            <a:r>
              <a:rPr lang="en-US" dirty="0" smtClean="0">
                <a:latin typeface="Courier"/>
                <a:cs typeface="Courier"/>
              </a:rPr>
              <a:t>[5]</a:t>
            </a:r>
            <a:r>
              <a:rPr lang="en-US" dirty="0" smtClean="0"/>
              <a:t> in the same manner regardless of how the data is stored.</a:t>
            </a:r>
          </a:p>
          <a:p>
            <a:r>
              <a:rPr lang="en-US" dirty="0" smtClean="0"/>
              <a:t>We can do the same with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0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"/>
                <a:cs typeface="Calibri"/>
              </a:rPr>
              <a:t>W</a:t>
            </a:r>
            <a:r>
              <a:rPr lang="en-US" dirty="0" smtClean="0">
                <a:latin typeface="Calibri"/>
                <a:cs typeface="Calibri"/>
              </a:rPr>
              <a:t>e access </a:t>
            </a:r>
            <a:r>
              <a:rPr lang="en-US" dirty="0" err="1" smtClean="0">
                <a:latin typeface="Courier"/>
                <a:cs typeface="Courier"/>
              </a:rPr>
              <a:t>cArr</a:t>
            </a:r>
            <a:r>
              <a:rPr lang="en-US" dirty="0" smtClean="0">
                <a:latin typeface="Courier"/>
                <a:cs typeface="Courier"/>
              </a:rPr>
              <a:t>[2]</a:t>
            </a:r>
            <a:r>
              <a:rPr lang="en-US" dirty="0" smtClean="0">
                <a:latin typeface="Calibri"/>
                <a:cs typeface="Calibri"/>
              </a:rPr>
              <a:t> or </a:t>
            </a:r>
            <a:r>
              <a:rPr lang="en-US" dirty="0" err="1" smtClean="0">
                <a:latin typeface="Courier"/>
                <a:cs typeface="Courier"/>
              </a:rPr>
              <a:t>iArr</a:t>
            </a:r>
            <a:r>
              <a:rPr lang="en-US" dirty="0" smtClean="0">
                <a:latin typeface="Courier"/>
                <a:cs typeface="Courier"/>
              </a:rPr>
              <a:t>[5</a:t>
            </a:r>
            <a:r>
              <a:rPr lang="en-US" dirty="0" smtClean="0">
                <a:latin typeface="Calibri"/>
                <a:cs typeface="Calibri"/>
              </a:rPr>
              <a:t>] in the same manner regardless of how the data is stored.  We can do the same with objects.</a:t>
            </a:r>
          </a:p>
          <a:p>
            <a:r>
              <a:rPr lang="en-US" dirty="0" err="1" smtClean="0">
                <a:latin typeface="Courier"/>
                <a:cs typeface="Courier"/>
              </a:rPr>
              <a:t>cArr</a:t>
            </a:r>
            <a:r>
              <a:rPr lang="en-US" dirty="0" smtClean="0">
                <a:latin typeface="Courier"/>
                <a:cs typeface="Courier"/>
              </a:rPr>
              <a:t>[2]</a:t>
            </a:r>
            <a:r>
              <a:rPr lang="en-US" dirty="0" smtClean="0"/>
              <a:t> means give me the data at memory address </a:t>
            </a:r>
            <a:r>
              <a:rPr lang="en-US" dirty="0" err="1" smtClean="0">
                <a:latin typeface="Courier"/>
                <a:cs typeface="Courier"/>
              </a:rPr>
              <a:t>cArr</a:t>
            </a:r>
            <a:r>
              <a:rPr lang="en-US" dirty="0" smtClean="0">
                <a:latin typeface="Courier"/>
                <a:cs typeface="Courier"/>
              </a:rPr>
              <a:t> + 2</a:t>
            </a:r>
          </a:p>
          <a:p>
            <a:r>
              <a:rPr lang="en-US" dirty="0" err="1" smtClean="0">
                <a:latin typeface="Courier"/>
                <a:cs typeface="Courier"/>
              </a:rPr>
              <a:t>iArr</a:t>
            </a:r>
            <a:r>
              <a:rPr lang="en-US" dirty="0" smtClean="0">
                <a:latin typeface="Courier"/>
                <a:cs typeface="Courier"/>
              </a:rPr>
              <a:t>[5]</a:t>
            </a:r>
            <a:r>
              <a:rPr lang="en-US" dirty="0" smtClean="0"/>
              <a:t> means give me the data at memory address </a:t>
            </a:r>
            <a:r>
              <a:rPr lang="en-US" dirty="0" err="1" smtClean="0">
                <a:latin typeface="Courier"/>
                <a:cs typeface="Courier"/>
              </a:rPr>
              <a:t>iArr</a:t>
            </a:r>
            <a:r>
              <a:rPr lang="en-US" dirty="0" smtClean="0">
                <a:latin typeface="Courier"/>
                <a:cs typeface="Courier"/>
              </a:rPr>
              <a:t> + 5*4</a:t>
            </a:r>
            <a:r>
              <a:rPr lang="en-US" dirty="0" smtClean="0"/>
              <a:t>, assuming a 32-bit system</a:t>
            </a:r>
          </a:p>
          <a:p>
            <a:r>
              <a:rPr lang="en-US" dirty="0" smtClean="0"/>
              <a:t>Assume the array name is a label that refers to an offset in memory.</a:t>
            </a:r>
          </a:p>
          <a:p>
            <a:r>
              <a:rPr lang="en-US" dirty="0" smtClean="0"/>
              <a:t>Assuming </a:t>
            </a:r>
            <a:r>
              <a:rPr lang="en-US" dirty="0" smtClean="0">
                <a:latin typeface="Courier"/>
                <a:cs typeface="Courier"/>
              </a:rPr>
              <a:t>memory</a:t>
            </a:r>
            <a:r>
              <a:rPr lang="en-US" dirty="0" smtClean="0"/>
              <a:t> is an array, we are saying </a:t>
            </a:r>
            <a:r>
              <a:rPr lang="en-US" dirty="0">
                <a:latin typeface="Courier"/>
                <a:cs typeface="Courier"/>
              </a:rPr>
              <a:t>m</a:t>
            </a:r>
            <a:r>
              <a:rPr lang="en-US" dirty="0" smtClean="0">
                <a:latin typeface="Courier"/>
                <a:cs typeface="Courier"/>
              </a:rPr>
              <a:t>emory[label + array index]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cArr</a:t>
            </a:r>
            <a:r>
              <a:rPr lang="en-US" dirty="0" smtClean="0"/>
              <a:t>[2] means give me the data at memory address </a:t>
            </a:r>
            <a:r>
              <a:rPr lang="en-US" dirty="0" err="1" smtClean="0"/>
              <a:t>cArr</a:t>
            </a:r>
            <a:r>
              <a:rPr lang="en-US" dirty="0" smtClean="0"/>
              <a:t> + 2</a:t>
            </a:r>
          </a:p>
          <a:p>
            <a:r>
              <a:rPr lang="en-US" dirty="0" err="1" smtClean="0"/>
              <a:t>iArr</a:t>
            </a:r>
            <a:r>
              <a:rPr lang="en-US" dirty="0" smtClean="0"/>
              <a:t>[5] means give me the data at memory address </a:t>
            </a:r>
            <a:r>
              <a:rPr lang="en-US" dirty="0" err="1" smtClean="0"/>
              <a:t>iArr</a:t>
            </a:r>
            <a:r>
              <a:rPr lang="en-US" dirty="0" smtClean="0"/>
              <a:t> + 5*4, assuming 32-bit integers.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2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following example: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 err="1" smtClean="0">
                <a:latin typeface="Courier"/>
                <a:cs typeface="Courier"/>
              </a:rPr>
              <a:t>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arr</a:t>
            </a:r>
            <a:r>
              <a:rPr lang="en-US" dirty="0" smtClean="0">
                <a:latin typeface="Courier"/>
                <a:cs typeface="Courier"/>
              </a:rPr>
              <a:t>[10];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or(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= 0;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&lt; 10;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arr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] = 1+i;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("</a:t>
            </a:r>
            <a:r>
              <a:rPr lang="en-US" dirty="0" err="1" smtClean="0">
                <a:latin typeface="Courier"/>
                <a:cs typeface="Courier"/>
              </a:rPr>
              <a:t>arr</a:t>
            </a:r>
            <a:r>
              <a:rPr lang="en-US" dirty="0" smtClean="0">
                <a:latin typeface="Courier"/>
                <a:cs typeface="Courier"/>
              </a:rPr>
              <a:t>[%d] is %d\n",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i,arr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3771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Similar Example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arr</a:t>
            </a:r>
            <a:r>
              <a:rPr lang="en-US" dirty="0" smtClean="0">
                <a:latin typeface="Courier"/>
                <a:cs typeface="Courier"/>
              </a:rPr>
              <a:t>[10];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for(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= 0;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&lt; 10;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*(</a:t>
            </a:r>
            <a:r>
              <a:rPr lang="en-US" dirty="0" err="1" smtClean="0">
                <a:latin typeface="Courier"/>
                <a:cs typeface="Courier"/>
              </a:rPr>
              <a:t>arr+i</a:t>
            </a:r>
            <a:r>
              <a:rPr lang="en-US" dirty="0" smtClean="0">
                <a:latin typeface="Courier"/>
                <a:cs typeface="Courier"/>
              </a:rPr>
              <a:t>) = 1+i;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 smtClean="0">
                <a:latin typeface="Courier"/>
                <a:cs typeface="Courier"/>
              </a:rPr>
              <a:t>("</a:t>
            </a:r>
            <a:r>
              <a:rPr lang="en-US" dirty="0" err="1" smtClean="0">
                <a:latin typeface="Courier"/>
                <a:cs typeface="Courier"/>
              </a:rPr>
              <a:t>arr</a:t>
            </a:r>
            <a:r>
              <a:rPr lang="en-US" dirty="0" smtClean="0">
                <a:latin typeface="Courier"/>
                <a:cs typeface="Courier"/>
              </a:rPr>
              <a:t>[%d] is %d\n",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,*(</a:t>
            </a:r>
            <a:r>
              <a:rPr lang="en-US" dirty="0" err="1" smtClean="0">
                <a:latin typeface="Courier"/>
                <a:cs typeface="Courier"/>
              </a:rPr>
              <a:t>arr+i</a:t>
            </a:r>
            <a:r>
              <a:rPr lang="en-US" dirty="0" smtClean="0">
                <a:latin typeface="Courier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7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to Assembly – Declaring a statically allocated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 and initialization to zero of an integer array is performed in the .data section of an assembly program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Label: .word 0:arraySize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intArr</a:t>
            </a:r>
            <a:r>
              <a:rPr lang="en-US" dirty="0" smtClean="0">
                <a:latin typeface="Courier"/>
                <a:cs typeface="Courier"/>
              </a:rPr>
              <a:t>: .word 0:10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48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30</TotalTime>
  <Words>1039</Words>
  <Application>Microsoft Macintosh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Memory Access</vt:lpstr>
      <vt:lpstr>Registers</vt:lpstr>
      <vt:lpstr>Hexadecimal Numbers</vt:lpstr>
      <vt:lpstr>Data Storage In Arrays</vt:lpstr>
      <vt:lpstr>An Analysis of Arrays</vt:lpstr>
      <vt:lpstr>Arrays</vt:lpstr>
      <vt:lpstr>An Example in C</vt:lpstr>
      <vt:lpstr>A Similar Example in C</vt:lpstr>
      <vt:lpstr>Converting to Assembly – Declaring a statically allocated array</vt:lpstr>
      <vt:lpstr>Converting to Assembly</vt:lpstr>
      <vt:lpstr>Array Offsets in Assembly</vt:lpstr>
      <vt:lpstr>Loading Array Data</vt:lpstr>
      <vt:lpstr>Issues with Low Level Memory</vt:lpstr>
      <vt:lpstr>Load Word</vt:lpstr>
      <vt:lpstr>Store Word</vt:lpstr>
      <vt:lpstr>Store Word</vt:lpstr>
    </vt:vector>
  </TitlesOfParts>
  <Company>Framingham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Access</dc:title>
  <dc:creator>Changyong Jung</dc:creator>
  <cp:lastModifiedBy>Changyong Jung</cp:lastModifiedBy>
  <cp:revision>4</cp:revision>
  <dcterms:created xsi:type="dcterms:W3CDTF">2016-09-29T18:19:33Z</dcterms:created>
  <dcterms:modified xsi:type="dcterms:W3CDTF">2016-10-06T17:08:24Z</dcterms:modified>
</cp:coreProperties>
</file>