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E73CE66-FE5C-0245-9300-127CB4193BE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557414-7E07-F746-BE28-940C87DF2B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7618"/>
            <a:ext cx="7848600" cy="2461207"/>
          </a:xfrm>
        </p:spPr>
        <p:txBody>
          <a:bodyPr/>
          <a:lstStyle/>
          <a:p>
            <a:r>
              <a:rPr lang="en-US" sz="4800" dirty="0" smtClean="0"/>
              <a:t>Floating-point Register and Branch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271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4"/>
          </a:xfrm>
        </p:spPr>
        <p:txBody>
          <a:bodyPr>
            <a:normAutofit/>
          </a:bodyPr>
          <a:lstStyle/>
          <a:p>
            <a:r>
              <a:rPr lang="en-US" dirty="0"/>
              <a:t>We would like to compare values using operators such as &gt;, &lt;, &gt;=, or &lt;=.	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actually only need one of these operators to perform comparisons.  This is the	&lt; operator.  This is provided by the "</a:t>
            </a:r>
            <a:r>
              <a:rPr lang="en-US" dirty="0" err="1"/>
              <a:t>slt</a:t>
            </a:r>
            <a:r>
              <a:rPr lang="en-US" dirty="0"/>
              <a:t>" instruction.  There are also pseudo</a:t>
            </a:r>
            <a:r>
              <a:rPr lang="en-US" dirty="0" smtClean="0"/>
              <a:t>-instructions </a:t>
            </a:r>
            <a:r>
              <a:rPr lang="en-US" dirty="0"/>
              <a:t>like the "</a:t>
            </a:r>
            <a:r>
              <a:rPr lang="en-US" dirty="0" err="1"/>
              <a:t>sle</a:t>
            </a:r>
            <a:r>
              <a:rPr lang="en-US" dirty="0"/>
              <a:t>" instruction that provide functionality for </a:t>
            </a:r>
            <a:r>
              <a:rPr lang="en-US" dirty="0" smtClean="0"/>
              <a:t>other comparisons </a:t>
            </a:r>
            <a:r>
              <a:rPr lang="en-US" dirty="0"/>
              <a:t>like &lt;= without the need to modify the operands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/>
              <a:t>slt</a:t>
            </a:r>
            <a:r>
              <a:rPr lang="en-US" dirty="0"/>
              <a:t> and </a:t>
            </a:r>
            <a:r>
              <a:rPr lang="en-US" dirty="0" err="1"/>
              <a:t>sle</a:t>
            </a:r>
            <a:r>
              <a:rPr lang="en-US" dirty="0"/>
              <a:t> instructions allow us to set a register to true or false </a:t>
            </a:r>
            <a:r>
              <a:rPr lang="en-US" dirty="0" smtClean="0"/>
              <a:t>depending upon </a:t>
            </a:r>
            <a:r>
              <a:rPr lang="en-US" dirty="0"/>
              <a:t>the result of comparing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272623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5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8741"/>
            <a:ext cx="8229600" cy="5457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instructions use the following format: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slt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$t3	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$t3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Where </a:t>
            </a:r>
            <a:r>
              <a:rPr lang="en-US" dirty="0"/>
              <a:t>t1 is set to true if t2 &lt; t3 or t2 &lt;= t3,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Given </a:t>
            </a:r>
            <a:r>
              <a:rPr lang="en-US" dirty="0"/>
              <a:t>a true or false (i.e. a one or zero) result from one of these instructions,	we can use the result in a branching operation.	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code below implements an if statement that does work if t2 &lt; t3		</a:t>
            </a:r>
            <a:endParaRPr lang="en-US" dirty="0" smtClean="0"/>
          </a:p>
          <a:p>
            <a:endParaRPr lang="en-US" sz="400" dirty="0" smtClean="0"/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slt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$t3		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beq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$zero, </a:t>
            </a:r>
            <a:r>
              <a:rPr lang="en-US" dirty="0" err="1">
                <a:latin typeface="Courier"/>
                <a:cs typeface="Courier"/>
              </a:rPr>
              <a:t>myLabel</a:t>
            </a:r>
            <a:r>
              <a:rPr lang="en-US" dirty="0">
                <a:latin typeface="Courier"/>
                <a:cs typeface="Courier"/>
              </a:rPr>
              <a:t>		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		# </a:t>
            </a:r>
            <a:r>
              <a:rPr lang="en-US" dirty="0">
                <a:latin typeface="Courier"/>
                <a:cs typeface="Courier"/>
              </a:rPr>
              <a:t>do work			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myLabel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marL="400050" lvl="1" indent="0">
              <a:buNone/>
            </a:pPr>
            <a:endParaRPr lang="en-US" sz="1100" dirty="0" smtClean="0"/>
          </a:p>
          <a:p>
            <a:r>
              <a:rPr lang="en-US" dirty="0" smtClean="0"/>
              <a:t>We </a:t>
            </a:r>
            <a:r>
              <a:rPr lang="en-US" dirty="0"/>
              <a:t>will look at more floating point, branching, and comparison operations next time.</a:t>
            </a:r>
          </a:p>
        </p:txBody>
      </p:sp>
    </p:spTree>
    <p:extLst>
      <p:ext uri="{BB962C8B-B14F-4D97-AF65-F5344CB8AC3E}">
        <p14:creationId xmlns:p14="http://schemas.microsoft.com/office/powerpoint/2010/main" val="407766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J   target</a:t>
            </a:r>
            <a:r>
              <a:rPr lang="en-US" sz="2000" dirty="0"/>
              <a:t>	#  unconditional jump to program label target</a:t>
            </a:r>
          </a:p>
          <a:p>
            <a:r>
              <a:rPr lang="en-US" sz="2000" dirty="0" err="1" smtClean="0"/>
              <a:t>Jr</a:t>
            </a:r>
            <a:r>
              <a:rPr lang="en-US" sz="2000" dirty="0" smtClean="0"/>
              <a:t>  $t3 </a:t>
            </a:r>
            <a:r>
              <a:rPr lang="en-US" sz="2000" dirty="0"/>
              <a:t>	</a:t>
            </a:r>
            <a:r>
              <a:rPr lang="en-US" sz="2000" dirty="0" smtClean="0"/>
              <a:t># </a:t>
            </a:r>
            <a:r>
              <a:rPr lang="en-US" sz="2000" dirty="0"/>
              <a:t>jump to address contained in $t3 ("jump register"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/>
              <a:t>subroutine call: "jump and link" instruction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jal</a:t>
            </a:r>
            <a:r>
              <a:rPr lang="en-US" sz="2000" dirty="0"/>
              <a:t>	</a:t>
            </a:r>
            <a:r>
              <a:rPr lang="en-US" sz="2000" dirty="0" err="1"/>
              <a:t>sub_label</a:t>
            </a:r>
            <a:r>
              <a:rPr lang="en-US" sz="2000" dirty="0"/>
              <a:t>	#  "jump and </a:t>
            </a:r>
            <a:r>
              <a:rPr lang="en-US" sz="2000" dirty="0" smtClean="0"/>
              <a:t>link”</a:t>
            </a:r>
          </a:p>
          <a:p>
            <a:pPr marL="0" indent="0">
              <a:buNone/>
            </a:pPr>
            <a:endParaRPr lang="en-US" sz="2000" dirty="0"/>
          </a:p>
          <a:p>
            <a:pPr lvl="2"/>
            <a:r>
              <a:rPr lang="en-US" sz="1400" b="1" dirty="0"/>
              <a:t>copy program counter (return address) to register $</a:t>
            </a:r>
            <a:r>
              <a:rPr lang="en-US" sz="1400" b="1" dirty="0" err="1"/>
              <a:t>ra</a:t>
            </a:r>
            <a:r>
              <a:rPr lang="en-US" sz="1400" b="1" dirty="0"/>
              <a:t> (return address register)</a:t>
            </a:r>
          </a:p>
          <a:p>
            <a:pPr lvl="2"/>
            <a:r>
              <a:rPr lang="en-US" sz="1400" b="1" dirty="0" smtClean="0"/>
              <a:t>Jump </a:t>
            </a:r>
            <a:r>
              <a:rPr lang="en-US" sz="1400" b="1" dirty="0"/>
              <a:t>to program statement at </a:t>
            </a:r>
            <a:r>
              <a:rPr lang="en-US" sz="1400" b="1" dirty="0" err="1" smtClean="0"/>
              <a:t>sub_label</a:t>
            </a:r>
            <a:endParaRPr lang="en-US" sz="1400" b="1" dirty="0" smtClean="0"/>
          </a:p>
          <a:p>
            <a:pPr lvl="2"/>
            <a:endParaRPr lang="en-US" sz="1400" dirty="0"/>
          </a:p>
          <a:p>
            <a:r>
              <a:rPr lang="en-US" sz="2000" dirty="0"/>
              <a:t>subroutine return: "jump register" instruction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jr</a:t>
            </a:r>
            <a:r>
              <a:rPr lang="en-US" sz="2000" dirty="0"/>
              <a:t>	$</a:t>
            </a:r>
            <a:r>
              <a:rPr lang="en-US" sz="2000" dirty="0" err="1"/>
              <a:t>ra</a:t>
            </a:r>
            <a:r>
              <a:rPr lang="en-US" sz="2000" dirty="0"/>
              <a:t>	#  "jump </a:t>
            </a:r>
            <a:r>
              <a:rPr lang="en-US" sz="2000" dirty="0" smtClean="0"/>
              <a:t>register”</a:t>
            </a:r>
          </a:p>
          <a:p>
            <a:pPr marL="0" indent="0">
              <a:buNone/>
            </a:pPr>
            <a:endParaRPr lang="en-US" sz="2000" dirty="0"/>
          </a:p>
          <a:p>
            <a:pPr lvl="2"/>
            <a:r>
              <a:rPr lang="en-US" sz="1400" b="1" dirty="0"/>
              <a:t>jump to return address in $</a:t>
            </a:r>
            <a:r>
              <a:rPr lang="en-US" sz="1400" b="1" dirty="0" err="1"/>
              <a:t>ra</a:t>
            </a:r>
            <a:r>
              <a:rPr lang="en-US" sz="1400" b="1" dirty="0"/>
              <a:t> (stored by </a:t>
            </a:r>
            <a:r>
              <a:rPr lang="en-US" sz="1400" b="1" dirty="0" err="1"/>
              <a:t>jal</a:t>
            </a:r>
            <a:r>
              <a:rPr lang="en-US" sz="1400" b="1" dirty="0"/>
              <a:t> instruction</a:t>
            </a:r>
            <a:r>
              <a:rPr lang="en-US" sz="1400" b="1" dirty="0" smtClean="0"/>
              <a:t>)</a:t>
            </a:r>
          </a:p>
          <a:p>
            <a:pPr lvl="2"/>
            <a:r>
              <a:rPr lang="en-US" sz="1400" b="1" dirty="0"/>
              <a:t>return address stored in register $</a:t>
            </a:r>
            <a:r>
              <a:rPr lang="en-US" sz="1400" b="1" dirty="0" err="1"/>
              <a:t>ra</a:t>
            </a:r>
            <a:r>
              <a:rPr lang="en-US" sz="1400" b="1" dirty="0"/>
              <a:t>; if subroutine will call other subroutines, or is recursive, return address should be copied from $</a:t>
            </a:r>
            <a:r>
              <a:rPr lang="en-US" sz="1400" b="1" dirty="0" err="1"/>
              <a:t>ra</a:t>
            </a:r>
            <a:r>
              <a:rPr lang="en-US" sz="1400" b="1" dirty="0"/>
              <a:t> onto stack to preserve it, since </a:t>
            </a:r>
            <a:r>
              <a:rPr lang="en-US" sz="1400" b="1" dirty="0" err="1"/>
              <a:t>jal</a:t>
            </a:r>
            <a:r>
              <a:rPr lang="en-US" sz="1400" b="1" dirty="0"/>
              <a:t> always places return address in this register and hence will overwrite previous value</a:t>
            </a:r>
            <a:endParaRPr lang="en-US" sz="14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528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Point 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355"/>
            <a:ext cx="8229600" cy="5076967"/>
          </a:xfrm>
        </p:spPr>
        <p:txBody>
          <a:bodyPr>
            <a:normAutofit fontScale="92500"/>
          </a:bodyPr>
          <a:lstStyle/>
          <a:p>
            <a:r>
              <a:rPr lang="en-US" dirty="0"/>
              <a:t>MIPS floating point registers are provided in Coprocessor 1.  There are 32, 32-bit, single precision floating point registers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registers are provided in the following format</a:t>
            </a:r>
            <a:r>
              <a:rPr lang="en-US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$f0, $f1, $f2, . </a:t>
            </a:r>
            <a:r>
              <a:rPr lang="en-US" dirty="0"/>
              <a:t>. .$</a:t>
            </a:r>
            <a:r>
              <a:rPr lang="en-US" dirty="0" smtClean="0"/>
              <a:t>f31</a:t>
            </a:r>
          </a:p>
          <a:p>
            <a:r>
              <a:rPr lang="en-US" dirty="0" smtClean="0"/>
              <a:t>Pairs </a:t>
            </a:r>
            <a:r>
              <a:rPr lang="en-US" dirty="0"/>
              <a:t>of single precision registers are used to represent double precision (64 bit) floating point </a:t>
            </a:r>
            <a:r>
              <a:rPr lang="en-US" dirty="0" smtClean="0"/>
              <a:t>numbers.</a:t>
            </a:r>
          </a:p>
          <a:p>
            <a:r>
              <a:rPr lang="en-US" dirty="0" smtClean="0"/>
              <a:t>There </a:t>
            </a:r>
            <a:r>
              <a:rPr lang="en-US" dirty="0"/>
              <a:t>are 16 double precision floating point registers.  These are represented using pairs of floating point registers starting with an even numbered </a:t>
            </a:r>
            <a:r>
              <a:rPr lang="en-US" dirty="0" smtClean="0"/>
              <a:t>register.</a:t>
            </a:r>
          </a:p>
          <a:p>
            <a:r>
              <a:rPr lang="en-US" dirty="0" smtClean="0"/>
              <a:t>E.g</a:t>
            </a:r>
            <a:r>
              <a:rPr lang="en-US" dirty="0"/>
              <a:t>. the pair $f0 and $f1 is represented using $f0.  The list of registers is provided below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$f0, $f2, $f4. . </a:t>
            </a:r>
            <a:r>
              <a:rPr lang="en-US" dirty="0"/>
              <a:t>. .$f30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07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80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Floating Pt.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62"/>
            <a:ext cx="8229600" cy="52800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Floating point operations instructions have almost exactly the same name as their integer </a:t>
            </a:r>
            <a:r>
              <a:rPr lang="en-US" dirty="0" smtClean="0"/>
              <a:t>counterparts.</a:t>
            </a:r>
          </a:p>
          <a:p>
            <a:r>
              <a:rPr lang="en-US" dirty="0" smtClean="0"/>
              <a:t>Often </a:t>
            </a:r>
            <a:r>
              <a:rPr lang="en-US" dirty="0"/>
              <a:t>these operations are in the format </a:t>
            </a:r>
            <a:r>
              <a:rPr lang="en-US" dirty="0" err="1">
                <a:latin typeface="Courier"/>
                <a:cs typeface="Courier"/>
              </a:rPr>
              <a:t>instruction_name.d</a:t>
            </a:r>
            <a:r>
              <a:rPr lang="en-US" dirty="0"/>
              <a:t> for double precision operations or </a:t>
            </a:r>
            <a:r>
              <a:rPr lang="en-US" dirty="0" err="1">
                <a:latin typeface="Courier"/>
                <a:cs typeface="Courier"/>
              </a:rPr>
              <a:t>instruction_name.s</a:t>
            </a:r>
            <a:r>
              <a:rPr lang="en-US" dirty="0"/>
              <a:t> for single precision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Examples </a:t>
            </a:r>
            <a:r>
              <a:rPr lang="en-US" dirty="0"/>
              <a:t>of such operations follow below</a:t>
            </a:r>
            <a:r>
              <a:rPr lang="en-US" dirty="0" smtClean="0"/>
              <a:t>.</a:t>
            </a:r>
          </a:p>
          <a:p>
            <a:endParaRPr lang="en-US" sz="1500" dirty="0" smtClean="0"/>
          </a:p>
          <a:p>
            <a:r>
              <a:rPr lang="en-US" dirty="0" err="1" smtClean="0">
                <a:latin typeface="Courier"/>
                <a:cs typeface="Courier"/>
              </a:rPr>
              <a:t>add.s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add.d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sub.s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sub.d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mul.s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mul.d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div.s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$f1, 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div.d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$f4, $</a:t>
            </a:r>
            <a:r>
              <a:rPr lang="en-US" dirty="0" smtClean="0">
                <a:latin typeface="Courier"/>
                <a:cs typeface="Courier"/>
              </a:rPr>
              <a:t>f6</a:t>
            </a:r>
          </a:p>
          <a:p>
            <a:r>
              <a:rPr lang="en-US" dirty="0" err="1" smtClean="0">
                <a:latin typeface="Courier"/>
                <a:cs typeface="Courier"/>
              </a:rPr>
              <a:t>mov.s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</a:t>
            </a:r>
            <a:r>
              <a:rPr lang="en-US" dirty="0" smtClean="0">
                <a:latin typeface="Courier"/>
                <a:cs typeface="Courier"/>
              </a:rPr>
              <a:t>f3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mov.d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$f2, $</a:t>
            </a:r>
            <a:r>
              <a:rPr lang="en-US" dirty="0" smtClean="0">
                <a:latin typeface="Courier"/>
                <a:cs typeface="Courier"/>
              </a:rPr>
              <a:t>f4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     # move </a:t>
            </a:r>
            <a:r>
              <a:rPr lang="en-US" dirty="0">
                <a:latin typeface="Courier"/>
                <a:cs typeface="Courier"/>
              </a:rPr>
              <a:t>contents of one </a:t>
            </a:r>
          </a:p>
          <a:p>
            <a:r>
              <a:rPr lang="en-US" dirty="0" smtClean="0">
                <a:latin typeface="Courier"/>
                <a:cs typeface="Courier"/>
              </a:rPr>
              <a:t>                      # double register </a:t>
            </a:r>
            <a:r>
              <a:rPr lang="en-US" dirty="0">
                <a:latin typeface="Courier"/>
                <a:cs typeface="Courier"/>
              </a:rPr>
              <a:t>to another</a:t>
            </a:r>
          </a:p>
        </p:txBody>
      </p:sp>
    </p:spTree>
    <p:extLst>
      <p:ext uri="{BB962C8B-B14F-4D97-AF65-F5344CB8AC3E}">
        <p14:creationId xmlns:p14="http://schemas.microsoft.com/office/powerpoint/2010/main" val="327754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0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35"/>
            <a:ext cx="8229600" cy="5116230"/>
          </a:xfrm>
        </p:spPr>
        <p:txBody>
          <a:bodyPr>
            <a:normAutofit/>
          </a:bodyPr>
          <a:lstStyle/>
          <a:p>
            <a:r>
              <a:rPr lang="en-US" dirty="0"/>
              <a:t>Examples of array allocation for double or single precision values are provided below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myFloatArray</a:t>
            </a:r>
            <a:r>
              <a:rPr lang="en-US" dirty="0">
                <a:latin typeface="Courier"/>
                <a:cs typeface="Courier"/>
              </a:rPr>
              <a:t>: .single 1.1, 2.2, </a:t>
            </a:r>
            <a:r>
              <a:rPr lang="en-US" dirty="0" smtClean="0">
                <a:latin typeface="Courier"/>
                <a:cs typeface="Courier"/>
              </a:rPr>
              <a:t>3.3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myDoubleArray</a:t>
            </a:r>
            <a:r>
              <a:rPr lang="en-US" dirty="0">
                <a:latin typeface="Courier"/>
                <a:cs typeface="Courier"/>
              </a:rPr>
              <a:t>: .double 4.4, 5.5, 6.6, </a:t>
            </a:r>
            <a:r>
              <a:rPr lang="en-US" dirty="0" smtClean="0">
                <a:latin typeface="Courier"/>
                <a:cs typeface="Courier"/>
              </a:rPr>
              <a:t>7.7</a:t>
            </a:r>
          </a:p>
          <a:p>
            <a:r>
              <a:rPr lang="en-US" dirty="0" smtClean="0"/>
              <a:t>Space </a:t>
            </a:r>
            <a:r>
              <a:rPr lang="en-US" dirty="0"/>
              <a:t>may be allocated for arrays of fixed size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myFloatArray</a:t>
            </a:r>
            <a:r>
              <a:rPr lang="en-US" dirty="0">
                <a:latin typeface="Courier"/>
                <a:cs typeface="Courier"/>
              </a:rPr>
              <a:t>: .single </a:t>
            </a:r>
            <a:r>
              <a:rPr lang="en-US" dirty="0" smtClean="0">
                <a:latin typeface="Courier"/>
                <a:cs typeface="Courier"/>
              </a:rPr>
              <a:t>0:200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myDoubleArray</a:t>
            </a:r>
            <a:r>
              <a:rPr lang="en-US" dirty="0">
                <a:latin typeface="Courier"/>
                <a:cs typeface="Courier"/>
              </a:rPr>
              <a:t>: .double </a:t>
            </a:r>
            <a:r>
              <a:rPr lang="en-US" dirty="0" smtClean="0">
                <a:latin typeface="Courier"/>
                <a:cs typeface="Courier"/>
              </a:rPr>
              <a:t>0:100</a:t>
            </a:r>
          </a:p>
          <a:p>
            <a:r>
              <a:rPr lang="en-US" dirty="0" smtClean="0"/>
              <a:t>Where </a:t>
            </a:r>
            <a:r>
              <a:rPr lang="en-US" dirty="0"/>
              <a:t>size and initialization value are provided in the format  </a:t>
            </a:r>
            <a:r>
              <a:rPr lang="en-US" dirty="0" err="1">
                <a:latin typeface="Courier"/>
                <a:cs typeface="Courier"/>
              </a:rPr>
              <a:t>init_value:size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85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load and store values, the pseudo-instructions </a:t>
            </a:r>
            <a:r>
              <a:rPr lang="en-US" dirty="0" err="1"/>
              <a:t>l.d</a:t>
            </a:r>
            <a:r>
              <a:rPr lang="en-US" dirty="0"/>
              <a:t>, </a:t>
            </a:r>
            <a:r>
              <a:rPr lang="en-US" dirty="0" err="1"/>
              <a:t>l.s</a:t>
            </a:r>
            <a:r>
              <a:rPr lang="en-US" dirty="0"/>
              <a:t>, </a:t>
            </a:r>
            <a:r>
              <a:rPr lang="en-US" dirty="0" err="1"/>
              <a:t>s.d</a:t>
            </a:r>
            <a:r>
              <a:rPr lang="en-US" dirty="0"/>
              <a:t>, and </a:t>
            </a:r>
            <a:r>
              <a:rPr lang="en-US" dirty="0" err="1"/>
              <a:t>s.s</a:t>
            </a:r>
            <a:r>
              <a:rPr lang="en-US" dirty="0"/>
              <a:t> may be used to load and store double and single precision floating point numbers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will investigate their use in the next lecture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</a:t>
            </a:r>
            <a:r>
              <a:rPr lang="en-US" dirty="0"/>
              <a:t>we are missing something.  We've seen I/O, arrays, and mathematical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have not seen </a:t>
            </a:r>
            <a:r>
              <a:rPr lang="en-US" dirty="0" smtClean="0"/>
              <a:t>details on logical</a:t>
            </a:r>
            <a:r>
              <a:rPr lang="en-US" dirty="0"/>
              <a:t>, comparison, or branching operations yet.</a:t>
            </a:r>
          </a:p>
        </p:txBody>
      </p:sp>
    </p:spTree>
    <p:extLst>
      <p:ext uri="{BB962C8B-B14F-4D97-AF65-F5344CB8AC3E}">
        <p14:creationId xmlns:p14="http://schemas.microsoft.com/office/powerpoint/2010/main" val="398098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8"/>
            <a:ext cx="8229600" cy="5143525"/>
          </a:xfrm>
        </p:spPr>
        <p:txBody>
          <a:bodyPr>
            <a:normAutofit/>
          </a:bodyPr>
          <a:lstStyle/>
          <a:p>
            <a:r>
              <a:rPr lang="en-US" dirty="0"/>
              <a:t>There are two basic branching operations:	</a:t>
            </a:r>
            <a:endParaRPr lang="en-US" dirty="0" smtClean="0"/>
          </a:p>
          <a:p>
            <a:pPr lvl="1"/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- branch if equal	</a:t>
            </a:r>
            <a:endParaRPr lang="en-US" dirty="0" smtClean="0"/>
          </a:p>
          <a:p>
            <a:pPr lvl="1"/>
            <a:r>
              <a:rPr lang="en-US" dirty="0" err="1" smtClean="0"/>
              <a:t>bne</a:t>
            </a:r>
            <a:r>
              <a:rPr lang="en-US" dirty="0" smtClean="0"/>
              <a:t> </a:t>
            </a:r>
            <a:r>
              <a:rPr lang="en-US" dirty="0"/>
              <a:t>- branch if not equal	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instructions are provided in the following format:	</a:t>
            </a:r>
            <a:endParaRPr lang="en-US" dirty="0" smtClean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beq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label	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bne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label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These </a:t>
            </a:r>
            <a:r>
              <a:rPr lang="en-US" dirty="0"/>
              <a:t>compare whether $t1 and $t2 are equal or not.  That is they look for either	a true or a false value</a:t>
            </a:r>
            <a:r>
              <a:rPr lang="en-US" dirty="0" smtClean="0"/>
              <a:t>.</a:t>
            </a:r>
          </a:p>
          <a:p>
            <a:r>
              <a:rPr lang="en-US" dirty="0"/>
              <a:t>Provided a comparison operator, these are actually all we need to </a:t>
            </a:r>
            <a:r>
              <a:rPr lang="en-US" dirty="0" smtClean="0"/>
              <a:t>accomplish loops </a:t>
            </a:r>
            <a:r>
              <a:rPr lang="en-US" dirty="0"/>
              <a:t>and if-then-else </a:t>
            </a:r>
            <a:r>
              <a:rPr lang="en-US" dirty="0" smtClean="0"/>
              <a:t>statements.</a:t>
            </a:r>
          </a:p>
          <a:p>
            <a:r>
              <a:rPr lang="en-US" dirty="0" smtClean="0"/>
              <a:t>There </a:t>
            </a:r>
            <a:r>
              <a:rPr lang="en-US" dirty="0"/>
              <a:t>are other operators, but we'll </a:t>
            </a:r>
            <a:r>
              <a:rPr lang="en-US" dirty="0" smtClean="0"/>
              <a:t>only investigate </a:t>
            </a:r>
            <a:r>
              <a:rPr lang="en-US" dirty="0"/>
              <a:t>these for now.</a:t>
            </a:r>
          </a:p>
        </p:txBody>
      </p:sp>
    </p:spTree>
    <p:extLst>
      <p:ext uri="{BB962C8B-B14F-4D97-AF65-F5344CB8AC3E}">
        <p14:creationId xmlns:p14="http://schemas.microsoft.com/office/powerpoint/2010/main" val="206752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77" y="1600200"/>
            <a:ext cx="8826527" cy="4876800"/>
          </a:xfrm>
        </p:spPr>
        <p:txBody>
          <a:bodyPr>
            <a:normAutofit/>
          </a:bodyPr>
          <a:lstStyle/>
          <a:p>
            <a:r>
              <a:rPr lang="en-US" dirty="0"/>
              <a:t>b	target	 </a:t>
            </a:r>
            <a:r>
              <a:rPr lang="en-US" dirty="0" smtClean="0"/>
              <a:t>               </a:t>
            </a:r>
            <a:r>
              <a:rPr lang="en-US" sz="2000" dirty="0" smtClean="0"/>
              <a:t># unconditional </a:t>
            </a:r>
            <a:r>
              <a:rPr lang="en-US" sz="2000" dirty="0"/>
              <a:t>branch to program label target</a:t>
            </a:r>
          </a:p>
          <a:p>
            <a:r>
              <a:rPr lang="en-US" dirty="0" err="1" smtClean="0"/>
              <a:t>beq</a:t>
            </a:r>
            <a:r>
              <a:rPr lang="en-US" dirty="0"/>
              <a:t>	$t0,$t1,target	</a:t>
            </a:r>
            <a:r>
              <a:rPr lang="en-US" dirty="0" smtClean="0"/>
              <a:t>     #branch </a:t>
            </a:r>
            <a:r>
              <a:rPr lang="en-US" dirty="0"/>
              <a:t>to target if  $t0 = $t1</a:t>
            </a:r>
          </a:p>
          <a:p>
            <a:r>
              <a:rPr lang="en-US" dirty="0" err="1" smtClean="0"/>
              <a:t>blt</a:t>
            </a:r>
            <a:r>
              <a:rPr lang="en-US" dirty="0"/>
              <a:t>	$t0,$t1,target	</a:t>
            </a:r>
            <a:r>
              <a:rPr lang="en-US" dirty="0" smtClean="0"/>
              <a:t>     #branch </a:t>
            </a:r>
            <a:r>
              <a:rPr lang="en-US" dirty="0"/>
              <a:t>to target if  $t0 &lt; $t1</a:t>
            </a:r>
          </a:p>
          <a:p>
            <a:r>
              <a:rPr lang="en-US" dirty="0" err="1" smtClean="0"/>
              <a:t>ble</a:t>
            </a:r>
            <a:r>
              <a:rPr lang="en-US" dirty="0"/>
              <a:t>	$t0,$t1,target	</a:t>
            </a:r>
            <a:r>
              <a:rPr lang="en-US" dirty="0" smtClean="0"/>
              <a:t>     #branch </a:t>
            </a:r>
            <a:r>
              <a:rPr lang="en-US" dirty="0"/>
              <a:t>to target if  $t0 &lt;= $t1</a:t>
            </a:r>
          </a:p>
          <a:p>
            <a:r>
              <a:rPr lang="en-US" dirty="0" err="1" smtClean="0"/>
              <a:t>bgt</a:t>
            </a:r>
            <a:r>
              <a:rPr lang="en-US" dirty="0"/>
              <a:t>	$t0,$t1,target	</a:t>
            </a:r>
            <a:r>
              <a:rPr lang="en-US" dirty="0" smtClean="0"/>
              <a:t>     #branch </a:t>
            </a:r>
            <a:r>
              <a:rPr lang="en-US" dirty="0"/>
              <a:t>to target if  $t0 &gt; $t1</a:t>
            </a:r>
          </a:p>
          <a:p>
            <a:r>
              <a:rPr lang="en-US" dirty="0" err="1" smtClean="0"/>
              <a:t>bge</a:t>
            </a:r>
            <a:r>
              <a:rPr lang="en-US" dirty="0"/>
              <a:t>	$t0,$t1,target	</a:t>
            </a:r>
            <a:r>
              <a:rPr lang="en-US" dirty="0" smtClean="0"/>
              <a:t>     #branch </a:t>
            </a:r>
            <a:r>
              <a:rPr lang="en-US" dirty="0"/>
              <a:t>to target if  $t0 &gt;= $t1</a:t>
            </a:r>
          </a:p>
          <a:p>
            <a:r>
              <a:rPr lang="en-US" dirty="0" err="1" smtClean="0"/>
              <a:t>bne</a:t>
            </a:r>
            <a:r>
              <a:rPr lang="en-US" dirty="0"/>
              <a:t>	$t0,$t1,target	</a:t>
            </a:r>
            <a:r>
              <a:rPr lang="en-US" dirty="0" smtClean="0"/>
              <a:t>     #branch </a:t>
            </a:r>
            <a:r>
              <a:rPr lang="en-US" dirty="0"/>
              <a:t>to target if  $t0 &lt;&gt; $t1</a:t>
            </a:r>
          </a:p>
        </p:txBody>
      </p:sp>
    </p:spTree>
    <p:extLst>
      <p:ext uri="{BB962C8B-B14F-4D97-AF65-F5344CB8AC3E}">
        <p14:creationId xmlns:p14="http://schemas.microsoft.com/office/powerpoint/2010/main" val="278054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697"/>
            <a:ext cx="8229600" cy="51844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 a if statement as an example:	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if($t1 == $t2)	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{	 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 //do something	</a:t>
            </a: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}	</a:t>
            </a:r>
          </a:p>
          <a:p>
            <a:r>
              <a:rPr lang="en-US" dirty="0" smtClean="0"/>
              <a:t>We </a:t>
            </a:r>
            <a:r>
              <a:rPr lang="en-US" dirty="0"/>
              <a:t>can represent this if statement in MIPS as follows:	</a:t>
            </a:r>
            <a:endParaRPr lang="en-US" dirty="0" smtClean="0"/>
          </a:p>
          <a:p>
            <a:endParaRPr lang="en-US" sz="1500" dirty="0" smtClean="0"/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bne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</a:t>
            </a:r>
            <a:r>
              <a:rPr lang="en-US" dirty="0" err="1">
                <a:latin typeface="Courier"/>
                <a:cs typeface="Courier"/>
              </a:rPr>
              <a:t>endif</a:t>
            </a:r>
            <a:r>
              <a:rPr lang="en-US" dirty="0">
                <a:latin typeface="Courier"/>
                <a:cs typeface="Courier"/>
              </a:rPr>
              <a:t>         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# do something	</a:t>
            </a:r>
            <a:endParaRPr lang="en-US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endif</a:t>
            </a:r>
            <a:r>
              <a:rPr lang="en-US" dirty="0">
                <a:latin typeface="Courier"/>
                <a:cs typeface="Courier"/>
              </a:rPr>
              <a:t>: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Notice </a:t>
            </a:r>
            <a:r>
              <a:rPr lang="en-US" dirty="0"/>
              <a:t>that we branch to label "</a:t>
            </a:r>
            <a:r>
              <a:rPr lang="en-US" dirty="0" err="1">
                <a:latin typeface="Courier"/>
                <a:cs typeface="Courier"/>
              </a:rPr>
              <a:t>endif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/>
              <a:t>" if $t1 != $t2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 </a:t>
            </a:r>
            <a:r>
              <a:rPr lang="en-US" dirty="0"/>
              <a:t>is, we ignore </a:t>
            </a:r>
            <a:r>
              <a:rPr lang="en-US" dirty="0" smtClean="0"/>
              <a:t>the segment </a:t>
            </a:r>
            <a:r>
              <a:rPr lang="en-US" dirty="0"/>
              <a:t>of code where we "do something".</a:t>
            </a:r>
          </a:p>
        </p:txBody>
      </p:sp>
    </p:spTree>
    <p:extLst>
      <p:ext uri="{BB962C8B-B14F-4D97-AF65-F5344CB8AC3E}">
        <p14:creationId xmlns:p14="http://schemas.microsoft.com/office/powerpoint/2010/main" val="129873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22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2517"/>
            <a:ext cx="8229600" cy="5416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Similarly for a loop we can use a </a:t>
            </a:r>
            <a:r>
              <a:rPr lang="en-US" dirty="0" smtClean="0"/>
              <a:t>label, What </a:t>
            </a:r>
            <a:r>
              <a:rPr lang="en-US" dirty="0"/>
              <a:t>if we have the following loop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 {</a:t>
            </a:r>
            <a:r>
              <a:rPr lang="en-US" dirty="0">
                <a:latin typeface="Courier"/>
                <a:cs typeface="Courier"/>
              </a:rPr>
              <a:t>	  </a:t>
            </a: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//</a:t>
            </a:r>
            <a:r>
              <a:rPr lang="en-US" dirty="0">
                <a:latin typeface="Courier"/>
                <a:cs typeface="Courier"/>
              </a:rPr>
              <a:t>do loop operations        </a:t>
            </a: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 </a:t>
            </a:r>
            <a:r>
              <a:rPr lang="en-US" dirty="0">
                <a:latin typeface="Courier"/>
                <a:cs typeface="Courier"/>
              </a:rPr>
              <a:t>while </a:t>
            </a:r>
            <a:r>
              <a:rPr lang="en-US" dirty="0" smtClean="0">
                <a:latin typeface="Courier"/>
                <a:cs typeface="Courier"/>
              </a:rPr>
              <a:t>(t1 </a:t>
            </a:r>
            <a:r>
              <a:rPr lang="en-US" dirty="0">
                <a:latin typeface="Courier"/>
                <a:cs typeface="Courier"/>
              </a:rPr>
              <a:t>== </a:t>
            </a:r>
            <a:r>
              <a:rPr lang="en-US" dirty="0" smtClean="0">
                <a:latin typeface="Courier"/>
                <a:cs typeface="Courier"/>
              </a:rPr>
              <a:t>t2</a:t>
            </a:r>
            <a:r>
              <a:rPr lang="en-US" dirty="0">
                <a:latin typeface="Courier"/>
                <a:cs typeface="Courier"/>
              </a:rPr>
              <a:t>);       </a:t>
            </a: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dirty="0" smtClean="0"/>
              <a:t>Where </a:t>
            </a:r>
            <a:r>
              <a:rPr lang="en-US" dirty="0"/>
              <a:t>the loop continues so long as t1 == </a:t>
            </a:r>
            <a:r>
              <a:rPr lang="en-US" dirty="0" smtClean="0"/>
              <a:t>t2. This </a:t>
            </a:r>
            <a:r>
              <a:rPr lang="en-US" dirty="0"/>
              <a:t>code may be represented in MIPS as follows: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loopStart</a:t>
            </a:r>
            <a:r>
              <a:rPr lang="en-US" dirty="0">
                <a:latin typeface="Courier"/>
                <a:cs typeface="Courier"/>
              </a:rPr>
              <a:t>:	  </a:t>
            </a: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#</a:t>
            </a:r>
            <a:r>
              <a:rPr lang="en-US" dirty="0">
                <a:latin typeface="Courier"/>
                <a:cs typeface="Courier"/>
              </a:rPr>
              <a:t>do loop operations	</a:t>
            </a: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  <a:cs typeface="Courier"/>
              </a:rPr>
              <a:t>beq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$t1, $t2, </a:t>
            </a:r>
            <a:r>
              <a:rPr lang="en-US" dirty="0" err="1">
                <a:latin typeface="Courier"/>
                <a:cs typeface="Courier"/>
              </a:rPr>
              <a:t>loopStart</a:t>
            </a:r>
            <a:r>
              <a:rPr lang="en-US" dirty="0">
                <a:latin typeface="Courier"/>
                <a:cs typeface="Courier"/>
              </a:rPr>
              <a:t>	</a:t>
            </a: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dirty="0" smtClean="0"/>
              <a:t>Notice </a:t>
            </a:r>
            <a:r>
              <a:rPr lang="en-US" dirty="0"/>
              <a:t>that if t1 == t2, we return to the beginning of the </a:t>
            </a:r>
            <a:r>
              <a:rPr lang="en-US" dirty="0" smtClean="0"/>
              <a:t>loop.</a:t>
            </a:r>
          </a:p>
          <a:p>
            <a:r>
              <a:rPr lang="en-US" dirty="0" smtClean="0"/>
              <a:t>Otherwise</a:t>
            </a:r>
            <a:r>
              <a:rPr lang="en-US" dirty="0"/>
              <a:t>, </a:t>
            </a:r>
            <a:r>
              <a:rPr lang="en-US" dirty="0" smtClean="0"/>
              <a:t>we drop </a:t>
            </a:r>
            <a:r>
              <a:rPr lang="en-US" dirty="0"/>
              <a:t>past the end of the loop and continue processing from that point.</a:t>
            </a:r>
          </a:p>
        </p:txBody>
      </p:sp>
    </p:spTree>
    <p:extLst>
      <p:ext uri="{BB962C8B-B14F-4D97-AF65-F5344CB8AC3E}">
        <p14:creationId xmlns:p14="http://schemas.microsoft.com/office/powerpoint/2010/main" val="2900514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</TotalTime>
  <Words>513</Words>
  <Application>Microsoft Macintosh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Floating-point Register and Branch</vt:lpstr>
      <vt:lpstr>Floating Point  Registers</vt:lpstr>
      <vt:lpstr>Floating Pt. Operations</vt:lpstr>
      <vt:lpstr>Example</vt:lpstr>
      <vt:lpstr>MIPS Operations</vt:lpstr>
      <vt:lpstr>Branching Operations</vt:lpstr>
      <vt:lpstr>Branching Operations</vt:lpstr>
      <vt:lpstr>Branching Examples</vt:lpstr>
      <vt:lpstr>Example</vt:lpstr>
      <vt:lpstr>Comparison Operations</vt:lpstr>
      <vt:lpstr>Comparison Operations</vt:lpstr>
      <vt:lpstr>Jumps</vt:lpstr>
    </vt:vector>
  </TitlesOfParts>
  <Company>Framingham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Floating-point Register and Branch</dc:title>
  <dc:creator>Changyong Jung</dc:creator>
  <cp:lastModifiedBy>Changyong Jung</cp:lastModifiedBy>
  <cp:revision>4</cp:revision>
  <dcterms:created xsi:type="dcterms:W3CDTF">2016-10-06T17:11:04Z</dcterms:created>
  <dcterms:modified xsi:type="dcterms:W3CDTF">2016-10-06T17:37:15Z</dcterms:modified>
</cp:coreProperties>
</file>