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E6126-591C-48FA-9F4D-1EF21CD4BDAE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34363-C2DB-4DE7-923E-F3098B61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BF4979-7F60-4973-AF01-2D2A8A6E5257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0CFC02-0A91-4DAA-969A-633B76EBF5A7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4872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0C57C2-4FDA-4651-B2CC-49D0A8601C78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C7152F-DBFC-4EC9-97C6-E4F860C7F82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73956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72702C-3ECC-413C-9CA4-194DD9B7CC38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6F4D6E-7528-48B1-A89A-3420819E1CB9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779501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1D7191-7071-4286-AFA4-4CF1CA29E1C3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391654-5D04-4811-979F-1410172C5363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4688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39E467A1-68FD-48AD-AAE1-362AE7E57548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International Technology Roadmap for Semiconductors</a:t>
            </a:r>
          </a:p>
        </p:txBody>
      </p:sp>
    </p:spTree>
    <p:extLst>
      <p:ext uri="{BB962C8B-B14F-4D97-AF65-F5344CB8AC3E}">
        <p14:creationId xmlns:p14="http://schemas.microsoft.com/office/powerpoint/2010/main" val="99474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2141AB-58C9-4A41-B613-7D72829EE24B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E66529-0873-4CAC-A00A-598D68CFAD0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84191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EFF1B8-C25C-4CDE-B483-E88BEB3AE999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F5AA78-1FB5-4FB6-A885-4D6D0D59CC6B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4117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Computer only understands zeros and ones – instructions of 0’s and 1’s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Early programmers found representing machine instructions in a symbolic notation – assembly language</a:t>
            </a:r>
          </a:p>
          <a:p>
            <a:r>
              <a:rPr lang="en-US" altLang="zh-CN" dirty="0" smtClean="0"/>
              <a:t>And developed programs that translate from assembler to machine code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Eventually, programmers found working even in assembler too tedious so migrated to higher-level languages and developed compilers that would translate from the higher-level languages to assembler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84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159790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82C385-D972-42B8-86E8-37A71D1C64DD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97B28-450B-48AD-934C-363AD5794D64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5993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7F2D4F-4908-492A-935C-9300973D561C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D27D2-0552-4B91-9583-933A05829BFE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118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F9334-9B5C-4793-A6F5-D2A22EE38C02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B51992-2AEC-4C48-88A3-8ACC6CB134E2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834536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A614CE-1CBA-498A-A9A1-6395F094B0D2}" type="datetime4">
              <a:rPr lang="en-US" altLang="en-US" smtClean="0">
                <a:latin typeface="Times New Roman" panose="02020603050405020304" pitchFamily="18" charset="0"/>
              </a:rPr>
              <a:pPr/>
              <a:t>September 3,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927C0E-9C91-4DA0-B909-EFF43A242D8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3193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8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69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6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4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6CD3DA55-882F-4328-8B64-FCFBC207A4E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1676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9"/>
            <a:ext cx="1102783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5" y="3757614"/>
            <a:ext cx="1102783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812C9753-B77F-4389-8F86-EC6E6C22BE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454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95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8712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11200" y="914400"/>
            <a:ext cx="108712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38859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9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0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4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5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3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4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6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Abstractions and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3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95525" y="112713"/>
            <a:ext cx="7162800" cy="80168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Below the Program, </a:t>
            </a:r>
            <a:r>
              <a:rPr lang="en-US" altLang="zh-CN" dirty="0" err="1" smtClean="0">
                <a:ea typeface="宋体" pitchFamily="2" charset="-122"/>
              </a:rPr>
              <a:t>Con’t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1397000" y="914401"/>
            <a:ext cx="9715500" cy="581977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High-level language program (in C)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swap (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v[],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k)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(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temp = v[k];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v[k] = v[k+1];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v[k+1] =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)</a:t>
            </a:r>
          </a:p>
          <a:p>
            <a:r>
              <a:rPr lang="en-US" altLang="zh-CN" dirty="0" smtClean="0">
                <a:ea typeface="宋体" pitchFamily="2" charset="-122"/>
              </a:rPr>
              <a:t>Assembly language program (for MIPS)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swap:	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sll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	$2, $5, 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add	$2, $4, $2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lw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	$15,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lw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	$16,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sw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	$16,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sw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	$15,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			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jr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	$31</a:t>
            </a:r>
          </a:p>
          <a:p>
            <a:r>
              <a:rPr lang="en-US" altLang="zh-CN" dirty="0" smtClean="0">
                <a:ea typeface="宋体" pitchFamily="2" charset="-122"/>
              </a:rPr>
              <a:t>Machine (object, binary) code (for MIPS)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Courier New" pitchFamily="49" charset="0"/>
                <a:ea typeface="宋体" pitchFamily="2" charset="-122"/>
              </a:rPr>
              <a:t>   000000 00000 00101 0001000010000000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Courier New" pitchFamily="49" charset="0"/>
                <a:ea typeface="宋体" pitchFamily="2" charset="-122"/>
              </a:rPr>
              <a:t>   000000 00100 00010 0001000000100000</a:t>
            </a:r>
            <a:endParaRPr lang="en-US" altLang="zh-CN" dirty="0">
              <a:latin typeface="Courier New" pitchFamily="49" charset="0"/>
              <a:ea typeface="宋体" pitchFamily="2" charset="-122"/>
            </a:endParaRP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. . .</a:t>
            </a:r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543925" y="1773238"/>
            <a:ext cx="1600200" cy="1752600"/>
            <a:chOff x="4272" y="1488"/>
            <a:chExt cx="1008" cy="1104"/>
          </a:xfrm>
        </p:grpSpPr>
        <p:sp>
          <p:nvSpPr>
            <p:cNvPr id="16396" name="Oval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72" y="1824"/>
              <a:ext cx="1008" cy="43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Text Box 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68" y="1920"/>
              <a:ext cx="73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pitchFamily="2" charset="-122"/>
                </a:rPr>
                <a:t>C compiler</a:t>
              </a:r>
            </a:p>
          </p:txBody>
        </p:sp>
        <p:sp>
          <p:nvSpPr>
            <p:cNvPr id="16398" name="Arc 7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416" y="1488"/>
              <a:ext cx="43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Arc 8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416" y="2256"/>
              <a:ext cx="43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543925" y="4292600"/>
            <a:ext cx="1600200" cy="1752600"/>
            <a:chOff x="4656" y="3024"/>
            <a:chExt cx="1008" cy="1104"/>
          </a:xfrm>
        </p:grpSpPr>
        <p:sp>
          <p:nvSpPr>
            <p:cNvPr id="16392" name="Oval 1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656" y="3360"/>
              <a:ext cx="1008" cy="43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52" y="3456"/>
              <a:ext cx="69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assembler</a:t>
              </a:r>
            </a:p>
          </p:txBody>
        </p:sp>
        <p:sp>
          <p:nvSpPr>
            <p:cNvPr id="16394" name="Arc 1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800" y="3024"/>
              <a:ext cx="43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Arc 13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4800" y="3792"/>
              <a:ext cx="43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989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 rev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304801"/>
            <a:ext cx="7270750" cy="422275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Advantages of Higher-Level Languages ?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2209800" y="1303254"/>
            <a:ext cx="7848600" cy="5699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Higher-level languages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As a result, very little programming is done today at the assembler level</a:t>
            </a:r>
          </a:p>
          <a:p>
            <a:pPr lvl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484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89484" y="1451476"/>
            <a:ext cx="7848600" cy="4138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endParaRPr lang="zh-CN" altLang="en-US" sz="2400" dirty="0">
              <a:ea typeface="宋体" pitchFamily="2" charset="-122"/>
            </a:endParaRP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ea typeface="宋体" pitchFamily="2" charset="-122"/>
              </a:rPr>
              <a:t>Allow the programmer to think in a more natural language and for their intended use (Fortran for scientific computation, Cobol for business programming, Lisp for symbol manipulation, Java for web programming, …)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ea typeface="宋体" pitchFamily="2" charset="-122"/>
              </a:rPr>
              <a:t>Improve programmer productivity – more understandable code that is easier to debug and validate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ea typeface="宋体" pitchFamily="2" charset="-122"/>
              </a:rPr>
              <a:t>Improve program maintainability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ea typeface="宋体" pitchFamily="2" charset="-122"/>
              </a:rPr>
              <a:t>Allow programs to be independent of the computer on which they are developed (compilers and assemblers can translate high-level language programs to the binary instructions of any machine)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ea typeface="宋体" pitchFamily="2" charset="-122"/>
              </a:rPr>
              <a:t>Emergence of optimizing compilers that produce very efficient assembly code optimized for the target machine</a:t>
            </a:r>
          </a:p>
        </p:txBody>
      </p:sp>
    </p:spTree>
    <p:extLst>
      <p:ext uri="{BB962C8B-B14F-4D97-AF65-F5344CB8AC3E}">
        <p14:creationId xmlns:p14="http://schemas.microsoft.com/office/powerpoint/2010/main" val="137491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56802" y="191797"/>
            <a:ext cx="10364451" cy="1596177"/>
          </a:xfrm>
        </p:spPr>
        <p:txBody>
          <a:bodyPr/>
          <a:lstStyle/>
          <a:p>
            <a:r>
              <a:rPr lang="en-US" dirty="0" smtClean="0"/>
              <a:t>Under the Covers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1862328" y="2012348"/>
            <a:ext cx="8153400" cy="71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 smtClean="0"/>
              <a:t>Five classic components of a computer – input, output, memory, </a:t>
            </a:r>
            <a:r>
              <a:rPr lang="en-US" cap="none" dirty="0" err="1" smtClean="0"/>
              <a:t>datapath</a:t>
            </a:r>
            <a:r>
              <a:rPr lang="en-US" cap="none" dirty="0" smtClean="0"/>
              <a:t>, and control</a:t>
            </a:r>
          </a:p>
        </p:txBody>
      </p:sp>
      <p:pic>
        <p:nvPicPr>
          <p:cNvPr id="19460" name="Picture 4" descr="05~Figure_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9167" y="2817814"/>
            <a:ext cx="62626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62328" y="3904457"/>
            <a:ext cx="1828800" cy="1712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400" kern="0" dirty="0" err="1"/>
              <a:t>datapath</a:t>
            </a:r>
            <a:r>
              <a:rPr lang="en-US" sz="2400" kern="0" dirty="0"/>
              <a:t> + control  = processor (CPU)</a:t>
            </a:r>
          </a:p>
        </p:txBody>
      </p:sp>
    </p:spTree>
    <p:extLst>
      <p:ext uri="{BB962C8B-B14F-4D97-AF65-F5344CB8AC3E}">
        <p14:creationId xmlns:p14="http://schemas.microsoft.com/office/powerpoint/2010/main" val="17099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Touchscreen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125538"/>
            <a:ext cx="4057650" cy="5111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cap="none" dirty="0" smtClean="0"/>
              <a:t>Post-PC </a:t>
            </a:r>
            <a:r>
              <a:rPr lang="en-US" altLang="en-US" sz="2800" cap="none" dirty="0"/>
              <a:t>device</a:t>
            </a:r>
          </a:p>
          <a:p>
            <a:pPr eaLnBrk="1" hangingPunct="1"/>
            <a:r>
              <a:rPr lang="en-US" altLang="en-US" sz="2800" cap="none" dirty="0"/>
              <a:t>Supersedes keyboard and mouse</a:t>
            </a:r>
          </a:p>
          <a:p>
            <a:pPr eaLnBrk="1" hangingPunct="1"/>
            <a:r>
              <a:rPr lang="en-US" altLang="en-US" sz="2800" cap="none" dirty="0"/>
              <a:t>Resistive and Capacitive types</a:t>
            </a:r>
          </a:p>
          <a:p>
            <a:pPr lvl="1" eaLnBrk="1" hangingPunct="1"/>
            <a:r>
              <a:rPr lang="en-US" altLang="en-US" sz="2400" cap="none" dirty="0"/>
              <a:t>Most tablets, smart phones use capacitive</a:t>
            </a:r>
          </a:p>
          <a:p>
            <a:pPr lvl="1" eaLnBrk="1" hangingPunct="1"/>
            <a:r>
              <a:rPr lang="en-GB" altLang="en-US" sz="2400" cap="none" dirty="0"/>
              <a:t>Capacitive allows multiple touches simultaneously</a:t>
            </a:r>
            <a:endParaRPr lang="en-US" altLang="en-US" sz="2400" cap="none" dirty="0"/>
          </a:p>
          <a:p>
            <a:pPr lvl="1" eaLnBrk="1" hangingPunct="1"/>
            <a:endParaRPr lang="en-US" altLang="en-US" sz="2400" dirty="0"/>
          </a:p>
        </p:txBody>
      </p:sp>
      <p:pic>
        <p:nvPicPr>
          <p:cNvPr id="3072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1844676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9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F15C7F08-9A82-4882-AD83-C9E7F405EF04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623929" y="26248"/>
            <a:ext cx="10364451" cy="1081828"/>
          </a:xfrm>
        </p:spPr>
        <p:txBody>
          <a:bodyPr/>
          <a:lstStyle/>
          <a:p>
            <a:pPr eaLnBrk="1" hangingPunct="1"/>
            <a:r>
              <a:rPr lang="en-US" altLang="en-US" smtClean="0"/>
              <a:t>Opening the Box</a:t>
            </a:r>
            <a:endParaRPr lang="en-AU" altLang="en-US" smtClean="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136650"/>
            <a:ext cx="4173537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4437064"/>
            <a:ext cx="64801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6356351" y="1266826"/>
            <a:ext cx="395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Capacitive </a:t>
            </a:r>
            <a:r>
              <a:rPr lang="en-US" altLang="en-US" dirty="0" err="1"/>
              <a:t>multitouch</a:t>
            </a:r>
            <a:r>
              <a:rPr lang="en-US" altLang="en-US" dirty="0"/>
              <a:t> LCD screen</a:t>
            </a:r>
          </a:p>
        </p:txBody>
      </p:sp>
      <p:cxnSp>
        <p:nvCxnSpPr>
          <p:cNvPr id="32775" name="Straight Arrow Connector 3"/>
          <p:cNvCxnSpPr>
            <a:cxnSpLocks noChangeShapeType="1"/>
          </p:cNvCxnSpPr>
          <p:nvPr/>
        </p:nvCxnSpPr>
        <p:spPr bwMode="auto">
          <a:xfrm flipH="1">
            <a:off x="4511675" y="1425576"/>
            <a:ext cx="1944688" cy="347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1"/>
          <p:cNvSpPr txBox="1">
            <a:spLocks noChangeArrowheads="1"/>
          </p:cNvSpPr>
          <p:nvPr/>
        </p:nvSpPr>
        <p:spPr bwMode="auto">
          <a:xfrm>
            <a:off x="6688138" y="1746250"/>
            <a:ext cx="396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3.8 V, 25 Watt-hour battery</a:t>
            </a:r>
          </a:p>
        </p:txBody>
      </p:sp>
      <p:cxnSp>
        <p:nvCxnSpPr>
          <p:cNvPr id="32777" name="Straight Arrow Connector 12"/>
          <p:cNvCxnSpPr>
            <a:cxnSpLocks noChangeShapeType="1"/>
            <a:stCxn id="32776" idx="1"/>
          </p:cNvCxnSpPr>
          <p:nvPr/>
        </p:nvCxnSpPr>
        <p:spPr bwMode="auto">
          <a:xfrm flipH="1">
            <a:off x="6024564" y="1931989"/>
            <a:ext cx="663575" cy="560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5"/>
          <p:cNvSpPr txBox="1">
            <a:spLocks noChangeArrowheads="1"/>
          </p:cNvSpPr>
          <p:nvPr/>
        </p:nvSpPr>
        <p:spPr bwMode="auto">
          <a:xfrm>
            <a:off x="7605713" y="2565400"/>
            <a:ext cx="212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Computer board</a:t>
            </a:r>
          </a:p>
        </p:txBody>
      </p:sp>
      <p:cxnSp>
        <p:nvCxnSpPr>
          <p:cNvPr id="32779" name="Straight Arrow Connector 16"/>
          <p:cNvCxnSpPr>
            <a:cxnSpLocks noChangeShapeType="1"/>
          </p:cNvCxnSpPr>
          <p:nvPr/>
        </p:nvCxnSpPr>
        <p:spPr bwMode="auto">
          <a:xfrm flipH="1">
            <a:off x="4222751" y="2751139"/>
            <a:ext cx="3313113" cy="1182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Straight Arrow Connector 19"/>
          <p:cNvCxnSpPr>
            <a:cxnSpLocks noChangeShapeType="1"/>
            <a:stCxn id="32778" idx="2"/>
          </p:cNvCxnSpPr>
          <p:nvPr/>
        </p:nvCxnSpPr>
        <p:spPr bwMode="auto">
          <a:xfrm flipH="1">
            <a:off x="7751764" y="2935289"/>
            <a:ext cx="917575" cy="1501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8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59018" y="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Inside the Processor</a:t>
            </a:r>
            <a:endParaRPr lang="en-AU" altLang="en-US" dirty="0" smtClean="0"/>
          </a:p>
        </p:txBody>
      </p:sp>
      <p:sp>
        <p:nvSpPr>
          <p:cNvPr id="34820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2208214" y="1125539"/>
            <a:ext cx="8270875" cy="7191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Apple A5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96177"/>
            <a:ext cx="7217664" cy="526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5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Inside the Processor (CPU)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60560" y="1596177"/>
            <a:ext cx="8270875" cy="51117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2800" cap="none" dirty="0" err="1" smtClean="0"/>
              <a:t>Datapath</a:t>
            </a:r>
            <a:r>
              <a:rPr lang="en-US" altLang="en-US" sz="2800" cap="none" dirty="0" smtClean="0"/>
              <a:t>: performs arithmetic operations on data</a:t>
            </a:r>
          </a:p>
          <a:p>
            <a:pPr eaLnBrk="1" hangingPunct="1"/>
            <a:r>
              <a:rPr lang="en-US" altLang="en-US" sz="2800" cap="none" dirty="0" smtClean="0"/>
              <a:t>Control: sequences </a:t>
            </a:r>
            <a:r>
              <a:rPr lang="en-US" altLang="en-US" sz="2800" cap="none" dirty="0" err="1" smtClean="0"/>
              <a:t>datapath</a:t>
            </a:r>
            <a:r>
              <a:rPr lang="en-US" altLang="en-US" sz="2800" cap="none" dirty="0" smtClean="0"/>
              <a:t>, memory, and I/O devices according to the instructions of the program</a:t>
            </a:r>
          </a:p>
          <a:p>
            <a:pPr eaLnBrk="1" hangingPunct="1"/>
            <a:r>
              <a:rPr lang="en-US" altLang="en-US" sz="2800" cap="none" dirty="0" smtClean="0"/>
              <a:t>Cache memory</a:t>
            </a:r>
          </a:p>
          <a:p>
            <a:pPr lvl="1" eaLnBrk="1" hangingPunct="1"/>
            <a:r>
              <a:rPr lang="en-US" altLang="en-US" sz="2800" cap="none" dirty="0" smtClean="0"/>
              <a:t>Small fast SRAM memory for immediate access to data</a:t>
            </a:r>
          </a:p>
        </p:txBody>
      </p:sp>
    </p:spTree>
    <p:extLst>
      <p:ext uri="{BB962C8B-B14F-4D97-AF65-F5344CB8AC3E}">
        <p14:creationId xmlns:p14="http://schemas.microsoft.com/office/powerpoint/2010/main" val="7326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51873" y="0"/>
            <a:ext cx="10364451" cy="1271243"/>
          </a:xfrm>
        </p:spPr>
        <p:txBody>
          <a:bodyPr/>
          <a:lstStyle/>
          <a:p>
            <a:r>
              <a:rPr lang="en-US" dirty="0" smtClean="0"/>
              <a:t>Instruction Set Architecture (ISA)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399" y="1410022"/>
            <a:ext cx="8153400" cy="4889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cap="none" dirty="0" smtClean="0"/>
              <a:t>Idea to improve design is abstraction.</a:t>
            </a:r>
          </a:p>
          <a:p>
            <a:r>
              <a:rPr lang="en-US" cap="none" dirty="0" smtClean="0"/>
              <a:t>ISA, or simply architecture – the abstract interface between the hardware and the lowest level software that encompasses all the information necessary to write a machine language program, including instructions, registers, memory access, I/O, …</a:t>
            </a:r>
          </a:p>
          <a:p>
            <a:pPr lvl="1"/>
            <a:r>
              <a:rPr lang="en-US" sz="2000" cap="none" dirty="0" smtClean="0"/>
              <a:t>Enables </a:t>
            </a:r>
            <a:r>
              <a:rPr lang="en-US" sz="2000" cap="none" dirty="0" smtClean="0">
                <a:solidFill>
                  <a:schemeClr val="accent1"/>
                </a:solidFill>
              </a:rPr>
              <a:t>implementations</a:t>
            </a:r>
            <a:r>
              <a:rPr lang="en-US" sz="2000" cap="none" dirty="0" smtClean="0"/>
              <a:t> of varying cost and performance to run identical software</a:t>
            </a:r>
          </a:p>
          <a:p>
            <a:pPr lvl="1"/>
            <a:endParaRPr lang="en-US" sz="2000" cap="none" dirty="0" smtClean="0"/>
          </a:p>
          <a:p>
            <a:r>
              <a:rPr lang="en-US" cap="none" dirty="0" smtClean="0"/>
              <a:t>The combination of the basic instruction set (the ISA) and the operating system interface is called the application binary interface (ABI)</a:t>
            </a:r>
          </a:p>
          <a:p>
            <a:pPr lvl="1"/>
            <a:r>
              <a:rPr lang="en-US" sz="2000" cap="none" dirty="0" smtClean="0"/>
              <a:t>ABI – The user portion of the instruction set plus the operating system interfaces used by application programmers.  Defines a standard for binary portability across computers.</a:t>
            </a:r>
          </a:p>
        </p:txBody>
      </p:sp>
    </p:spTree>
    <p:extLst>
      <p:ext uri="{BB962C8B-B14F-4D97-AF65-F5344CB8AC3E}">
        <p14:creationId xmlns:p14="http://schemas.microsoft.com/office/powerpoint/2010/main" val="7762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11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6" y="1196976"/>
            <a:ext cx="2695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Safe Place for Data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cap="none" dirty="0"/>
              <a:t>Volatile main memory</a:t>
            </a:r>
          </a:p>
          <a:p>
            <a:pPr lvl="1" eaLnBrk="1" hangingPunct="1"/>
            <a:r>
              <a:rPr lang="en-US" altLang="en-US" sz="2000" cap="none" dirty="0"/>
              <a:t>Loses instructions and data when power off</a:t>
            </a:r>
          </a:p>
          <a:p>
            <a:pPr eaLnBrk="1" hangingPunct="1"/>
            <a:r>
              <a:rPr lang="en-US" altLang="en-US" sz="2400" cap="none" dirty="0"/>
              <a:t>Non-volatile secondary memory</a:t>
            </a:r>
          </a:p>
          <a:p>
            <a:pPr lvl="1" eaLnBrk="1" hangingPunct="1"/>
            <a:r>
              <a:rPr lang="en-US" altLang="en-US" sz="2000" cap="none" dirty="0"/>
              <a:t>Magnetic disk</a:t>
            </a:r>
          </a:p>
          <a:p>
            <a:pPr lvl="1" eaLnBrk="1" hangingPunct="1"/>
            <a:r>
              <a:rPr lang="en-US" altLang="en-US" sz="2000" cap="none" dirty="0"/>
              <a:t>Flash memory</a:t>
            </a:r>
          </a:p>
          <a:p>
            <a:pPr lvl="1" eaLnBrk="1" hangingPunct="1"/>
            <a:r>
              <a:rPr lang="en-US" altLang="en-US" sz="2000" cap="none" dirty="0"/>
              <a:t>Optical disk (CDROM, DVD)</a:t>
            </a:r>
          </a:p>
        </p:txBody>
      </p:sp>
      <p:pic>
        <p:nvPicPr>
          <p:cNvPr id="36870" name="Picture 9" descr="hard-disk-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3716338"/>
            <a:ext cx="453707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 descr="flash-memory-explod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3141663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2" descr="dvd-dr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4797426"/>
            <a:ext cx="24542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7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01583" y="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Networks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32598" y="1698563"/>
            <a:ext cx="8270875" cy="2879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cap="none" dirty="0" smtClean="0"/>
              <a:t>Communication, resource sharing, nonlocal access</a:t>
            </a:r>
          </a:p>
          <a:p>
            <a:pPr eaLnBrk="1" hangingPunct="1"/>
            <a:r>
              <a:rPr lang="en-US" altLang="en-US" cap="none" dirty="0" smtClean="0"/>
              <a:t>Local area network (LAN): Ethernet</a:t>
            </a:r>
          </a:p>
          <a:p>
            <a:pPr eaLnBrk="1" hangingPunct="1"/>
            <a:r>
              <a:rPr lang="en-US" altLang="en-US" cap="none" dirty="0" smtClean="0"/>
              <a:t>Wide area network (WAN): the Internet</a:t>
            </a:r>
          </a:p>
          <a:p>
            <a:pPr eaLnBrk="1" hangingPunct="1"/>
            <a:r>
              <a:rPr lang="en-US" altLang="en-US" cap="none" dirty="0" smtClean="0"/>
              <a:t>Wireless network: </a:t>
            </a:r>
            <a:r>
              <a:rPr lang="en-US" altLang="en-US" cap="none" dirty="0" err="1" smtClean="0"/>
              <a:t>WiFi</a:t>
            </a:r>
            <a:r>
              <a:rPr lang="en-US" altLang="en-US" cap="none" dirty="0" smtClean="0"/>
              <a:t>, Bluetooth</a:t>
            </a:r>
          </a:p>
        </p:txBody>
      </p:sp>
      <p:pic>
        <p:nvPicPr>
          <p:cNvPr id="37893" name="Picture 6" descr="ethernet-c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6" y="4365626"/>
            <a:ext cx="228917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 descr="wireless-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3860800"/>
            <a:ext cx="25241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altLang="en-US" dirty="0"/>
              <a:t>The Computer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456267"/>
            <a:ext cx="10131425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Progress in computer technology</a:t>
            </a:r>
          </a:p>
          <a:p>
            <a:pPr lvl="1"/>
            <a:r>
              <a:rPr lang="en-US" altLang="en-US" sz="2800" dirty="0"/>
              <a:t>Underpinned by Moore’s Law </a:t>
            </a:r>
          </a:p>
          <a:p>
            <a:r>
              <a:rPr lang="en-US" altLang="en-US" sz="2800" dirty="0"/>
              <a:t>Makes novel applications feasible</a:t>
            </a:r>
          </a:p>
          <a:p>
            <a:pPr lvl="1"/>
            <a:r>
              <a:rPr lang="en-US" altLang="en-US" sz="2800" dirty="0"/>
              <a:t>Computers in automobiles</a:t>
            </a:r>
          </a:p>
          <a:p>
            <a:pPr lvl="1"/>
            <a:r>
              <a:rPr lang="en-US" altLang="en-US" sz="2800" dirty="0"/>
              <a:t>Cell phones</a:t>
            </a:r>
          </a:p>
          <a:p>
            <a:pPr lvl="1"/>
            <a:r>
              <a:rPr lang="en-US" altLang="en-US" sz="2800" dirty="0"/>
              <a:t>Human genome project</a:t>
            </a:r>
          </a:p>
          <a:p>
            <a:pPr lvl="1"/>
            <a:r>
              <a:rPr lang="en-US" altLang="en-US" sz="2800" dirty="0"/>
              <a:t>World Wide Web</a:t>
            </a:r>
          </a:p>
          <a:p>
            <a:pPr lvl="1"/>
            <a:r>
              <a:rPr lang="en-US" altLang="en-US" sz="2800" dirty="0"/>
              <a:t>Search Engines</a:t>
            </a:r>
          </a:p>
          <a:p>
            <a:r>
              <a:rPr lang="en-US" altLang="en-US" sz="2800" dirty="0"/>
              <a:t>Computers are pervasive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4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62543" y="3175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Technology Trends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8214" y="1125538"/>
            <a:ext cx="3311525" cy="2735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AU" altLang="en-US" sz="2400" cap="none" dirty="0"/>
              <a:t>Electronics technology continues to evolve</a:t>
            </a:r>
          </a:p>
          <a:p>
            <a:pPr lvl="1" eaLnBrk="1" hangingPunct="1"/>
            <a:r>
              <a:rPr lang="en-AU" altLang="en-US" sz="2000" cap="none" dirty="0"/>
              <a:t>Increased capacity and performance</a:t>
            </a:r>
          </a:p>
          <a:p>
            <a:pPr lvl="1" eaLnBrk="1" hangingPunct="1"/>
            <a:r>
              <a:rPr lang="en-AU" altLang="en-US" sz="2000" cap="none" dirty="0"/>
              <a:t>Reduced cost</a:t>
            </a:r>
          </a:p>
        </p:txBody>
      </p:sp>
      <p:graphicFrame>
        <p:nvGraphicFramePr>
          <p:cNvPr id="25813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48073"/>
              </p:ext>
            </p:extLst>
          </p:nvPr>
        </p:nvGraphicFramePr>
        <p:xfrm>
          <a:off x="2163763" y="4418013"/>
          <a:ext cx="7920038" cy="2194284"/>
        </p:xfrm>
        <a:graphic>
          <a:graphicData uri="http://schemas.openxmlformats.org/drawingml/2006/table">
            <a:tbl>
              <a:tblPr/>
              <a:tblGrid>
                <a:gridCol w="865188"/>
                <a:gridCol w="3527425"/>
                <a:gridCol w="2736850"/>
                <a:gridCol w="79057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250,000,000,000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2" name="Text Box 89"/>
          <p:cNvSpPr txBox="1">
            <a:spLocks noChangeArrowheads="1"/>
          </p:cNvSpPr>
          <p:nvPr/>
        </p:nvSpPr>
        <p:spPr bwMode="auto">
          <a:xfrm>
            <a:off x="7391400" y="3259139"/>
            <a:ext cx="14176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DRAM capacity</a:t>
            </a:r>
          </a:p>
        </p:txBody>
      </p:sp>
      <p:pic>
        <p:nvPicPr>
          <p:cNvPr id="38953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1268413"/>
            <a:ext cx="470852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54" name="Text Box 9"/>
          <p:cNvSpPr txBox="1">
            <a:spLocks noChangeArrowheads="1"/>
          </p:cNvSpPr>
          <p:nvPr/>
        </p:nvSpPr>
        <p:spPr bwMode="auto">
          <a:xfrm rot="5400000">
            <a:off x="7584280" y="3388520"/>
            <a:ext cx="58229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§1.5 Technologies for Building Processors and Memory</a:t>
            </a:r>
          </a:p>
        </p:txBody>
      </p:sp>
    </p:spTree>
    <p:extLst>
      <p:ext uri="{BB962C8B-B14F-4D97-AF65-F5344CB8AC3E}">
        <p14:creationId xmlns:p14="http://schemas.microsoft.com/office/powerpoint/2010/main" val="16047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processor_Ch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656" y="380444"/>
            <a:ext cx="9899904" cy="647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46432" y="6488667"/>
            <a:ext cx="15546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Courtesy, Intel </a:t>
            </a:r>
            <a:r>
              <a:rPr lang="en-US" dirty="0">
                <a:solidFill>
                  <a:srgbClr val="FF0000"/>
                </a:solidFill>
              </a:rPr>
              <a:t>®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488238" y="962026"/>
            <a:ext cx="2425700" cy="1200329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Dual Core Itanium with 1.7B transistors</a:t>
            </a:r>
          </a:p>
        </p:txBody>
      </p:sp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Moore’s Law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438401" y="2971800"/>
            <a:ext cx="2974975" cy="1746250"/>
          </a:xfrm>
          <a:prstGeom prst="cloudCallout">
            <a:avLst>
              <a:gd name="adj1" fmla="val 97227"/>
              <a:gd name="adj2" fmla="val 25384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600"/>
              <a:t>feature size</a:t>
            </a:r>
          </a:p>
          <a:p>
            <a:pPr algn="ctr"/>
            <a:r>
              <a:rPr lang="en-US" sz="2600"/>
              <a:t>&amp;</a:t>
            </a:r>
          </a:p>
          <a:p>
            <a:pPr algn="ctr"/>
            <a:r>
              <a:rPr lang="en-US" sz="2600"/>
              <a:t>die size</a:t>
            </a:r>
          </a:p>
        </p:txBody>
      </p:sp>
      <p:sp>
        <p:nvSpPr>
          <p:cNvPr id="9" name="Rectangle 33"/>
          <p:cNvSpPr txBox="1">
            <a:spLocks noChangeArrowheads="1"/>
          </p:cNvSpPr>
          <p:nvPr/>
        </p:nvSpPr>
        <p:spPr bwMode="auto">
          <a:xfrm>
            <a:off x="2209800" y="914401"/>
            <a:ext cx="4648200" cy="1712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Arial" pitchFamily="34" charset="0"/>
              </a:rPr>
              <a:t>In 1965, Intel’s Gordon Moore predicted that the </a:t>
            </a:r>
            <a:r>
              <a:rPr lang="en-US" sz="2400" kern="0" dirty="0">
                <a:solidFill>
                  <a:srgbClr val="0000D0"/>
                </a:solidFill>
                <a:latin typeface="Arial" pitchFamily="34" charset="0"/>
              </a:rPr>
              <a:t>number of transistors that can be integrated on single chip would double about every two years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71812" y="3249889"/>
            <a:ext cx="1210588" cy="369332"/>
          </a:xfrm>
          <a:prstGeom prst="rect">
            <a:avLst/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Log Scale</a:t>
            </a:r>
          </a:p>
        </p:txBody>
      </p:sp>
    </p:spTree>
    <p:extLst>
      <p:ext uri="{BB962C8B-B14F-4D97-AF65-F5344CB8AC3E}">
        <p14:creationId xmlns:p14="http://schemas.microsoft.com/office/powerpoint/2010/main" val="42076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Technology Scaling Road Map (ITRS)</a:t>
            </a:r>
          </a:p>
        </p:txBody>
      </p:sp>
      <p:graphicFrame>
        <p:nvGraphicFramePr>
          <p:cNvPr id="336899" name="Group 3"/>
          <p:cNvGraphicFramePr>
            <a:graphicFrameLocks noGrp="1"/>
          </p:cNvGraphicFramePr>
          <p:nvPr>
            <p:ph sz="half" idx="2"/>
          </p:nvPr>
        </p:nvGraphicFramePr>
        <p:xfrm>
          <a:off x="1981200" y="1635125"/>
          <a:ext cx="8305800" cy="1600200"/>
        </p:xfrm>
        <a:graphic>
          <a:graphicData uri="http://schemas.openxmlformats.org/drawingml/2006/table">
            <a:tbl>
              <a:tblPr/>
              <a:tblGrid>
                <a:gridCol w="2743200"/>
                <a:gridCol w="1066800"/>
                <a:gridCol w="1066800"/>
                <a:gridCol w="1066800"/>
                <a:gridCol w="1143000"/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Feature size (nm)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Intg. Capacity (BT)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D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6929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3602039"/>
            <a:ext cx="7772400" cy="3079177"/>
          </a:xfrm>
          <a:noFill/>
        </p:spPr>
        <p:txBody>
          <a:bodyPr>
            <a:noAutofit/>
          </a:bodyPr>
          <a:lstStyle/>
          <a:p>
            <a:r>
              <a:rPr lang="en-US" cap="none" dirty="0" smtClean="0"/>
              <a:t>Fun facts about 45nm transistors</a:t>
            </a:r>
          </a:p>
          <a:p>
            <a:pPr lvl="1"/>
            <a:r>
              <a:rPr lang="en-US" sz="2000" cap="none" dirty="0" smtClean="0"/>
              <a:t>30 million can fit on the head of a pin</a:t>
            </a:r>
          </a:p>
          <a:p>
            <a:pPr lvl="1"/>
            <a:r>
              <a:rPr lang="en-US" sz="2000" cap="none" dirty="0" smtClean="0"/>
              <a:t>You could fit more than 2,000 across the width of a human hair</a:t>
            </a:r>
          </a:p>
          <a:p>
            <a:pPr lvl="1"/>
            <a:r>
              <a:rPr lang="en-US" sz="2000" cap="none" dirty="0" smtClean="0"/>
              <a:t>If car prices had fallen at the same rate as the price of a single transistor has since 1968, a new car today would cost about 1 cent</a:t>
            </a:r>
          </a:p>
        </p:txBody>
      </p:sp>
      <p:sp>
        <p:nvSpPr>
          <p:cNvPr id="336930" name="Oval 34"/>
          <p:cNvSpPr>
            <a:spLocks noChangeArrowheads="1"/>
          </p:cNvSpPr>
          <p:nvPr/>
        </p:nvSpPr>
        <p:spPr bwMode="auto">
          <a:xfrm>
            <a:off x="6858000" y="1477963"/>
            <a:ext cx="1066800" cy="1871662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0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29" grpId="0" build="p" bldLvl="2"/>
      <p:bldP spid="3369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46761" y="0"/>
            <a:ext cx="10131425" cy="1456267"/>
          </a:xfrm>
        </p:spPr>
        <p:txBody>
          <a:bodyPr/>
          <a:lstStyle/>
          <a:p>
            <a:r>
              <a:rPr lang="en-US" dirty="0" smtClean="0"/>
              <a:t>Classes of Computers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3"/>
          </p:nvPr>
        </p:nvSpPr>
        <p:spPr>
          <a:xfrm>
            <a:off x="746761" y="914401"/>
            <a:ext cx="10131425" cy="59435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Desktop computers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Designed to deliver good performance to a single user at low cost usually executing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party software, usually incorporating a graphics display, a keyboard, and a mouse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Servers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Used to run larger programs for multiple, simultaneous users typically accessed only via a network and that places a greater emphasis on dependability and (often) security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Supercomputers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 high performance, high cost class of servers with hundreds to thousands of processors, </a:t>
            </a:r>
            <a:r>
              <a:rPr lang="en-US" sz="1800" dirty="0" smtClean="0">
                <a:solidFill>
                  <a:schemeClr val="accent1"/>
                </a:solidFill>
              </a:rPr>
              <a:t>terabytes</a:t>
            </a:r>
            <a:r>
              <a:rPr lang="en-US" sz="1800" dirty="0" smtClean="0"/>
              <a:t> of memory and </a:t>
            </a:r>
            <a:r>
              <a:rPr lang="en-US" sz="1800" dirty="0" smtClean="0">
                <a:solidFill>
                  <a:schemeClr val="accent1"/>
                </a:solidFill>
              </a:rPr>
              <a:t>petabytes</a:t>
            </a:r>
            <a:r>
              <a:rPr lang="en-US" sz="1800" dirty="0" smtClean="0"/>
              <a:t> of storage that are used for high-end scientific and engineering applications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Embedded computers (processors)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 computer inside another device used for running one predetermined application</a:t>
            </a:r>
          </a:p>
        </p:txBody>
      </p:sp>
    </p:spTree>
    <p:extLst>
      <p:ext uri="{BB962C8B-B14F-4D97-AF65-F5344CB8AC3E}">
        <p14:creationId xmlns:p14="http://schemas.microsoft.com/office/powerpoint/2010/main" val="41004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79791" y="0"/>
            <a:ext cx="10364451" cy="1596177"/>
          </a:xfrm>
        </p:spPr>
        <p:txBody>
          <a:bodyPr/>
          <a:lstStyle/>
          <a:p>
            <a:r>
              <a:rPr lang="en-US" dirty="0" smtClean="0"/>
              <a:t>Review:  Some Basic Definitions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170432" y="1377696"/>
            <a:ext cx="9473810" cy="5387381"/>
          </a:xfrm>
          <a:prstGeom prst="rect">
            <a:avLst/>
          </a:prstGeom>
        </p:spPr>
        <p:txBody>
          <a:bodyPr/>
          <a:lstStyle/>
          <a:p>
            <a:r>
              <a:rPr lang="en-US" cap="none" dirty="0" smtClean="0"/>
              <a:t>Kilobyte – 2</a:t>
            </a:r>
            <a:r>
              <a:rPr lang="en-US" cap="none" baseline="30000" dirty="0" smtClean="0"/>
              <a:t>10</a:t>
            </a:r>
            <a:r>
              <a:rPr lang="en-US" cap="none" dirty="0" smtClean="0"/>
              <a:t> or 1,024 bytes</a:t>
            </a:r>
          </a:p>
          <a:p>
            <a:r>
              <a:rPr lang="en-US" cap="none" dirty="0" smtClean="0"/>
              <a:t>Megabyte– 2</a:t>
            </a:r>
            <a:r>
              <a:rPr lang="en-US" cap="none" baseline="30000" dirty="0" smtClean="0"/>
              <a:t>20</a:t>
            </a:r>
            <a:r>
              <a:rPr lang="en-US" cap="none" dirty="0" smtClean="0"/>
              <a:t> or 1,048,576 bytes</a:t>
            </a:r>
          </a:p>
          <a:p>
            <a:pPr lvl="1"/>
            <a:r>
              <a:rPr lang="en-US" sz="2000" cap="none" dirty="0" smtClean="0"/>
              <a:t>sometimes “rounded” to 10</a:t>
            </a:r>
            <a:r>
              <a:rPr lang="en-US" sz="2000" cap="none" baseline="30000" dirty="0" smtClean="0"/>
              <a:t>6</a:t>
            </a:r>
            <a:r>
              <a:rPr lang="en-US" sz="2000" cap="none" dirty="0" smtClean="0"/>
              <a:t> or 1,000,000 bytes</a:t>
            </a:r>
          </a:p>
          <a:p>
            <a:r>
              <a:rPr lang="en-US" cap="none" dirty="0" smtClean="0"/>
              <a:t>Gigabyte – 2</a:t>
            </a:r>
            <a:r>
              <a:rPr lang="en-US" cap="none" baseline="30000" dirty="0" smtClean="0"/>
              <a:t>30</a:t>
            </a:r>
            <a:r>
              <a:rPr lang="en-US" cap="none" dirty="0" smtClean="0"/>
              <a:t> or 1,073,741,824 bytes</a:t>
            </a:r>
          </a:p>
          <a:p>
            <a:pPr lvl="1"/>
            <a:r>
              <a:rPr lang="en-US" sz="2000" cap="none" dirty="0" smtClean="0"/>
              <a:t>sometimes rounded to 10</a:t>
            </a:r>
            <a:r>
              <a:rPr lang="en-US" sz="2000" cap="none" baseline="30000" dirty="0" smtClean="0"/>
              <a:t>9</a:t>
            </a:r>
            <a:r>
              <a:rPr lang="en-US" sz="2000" cap="none" dirty="0" smtClean="0"/>
              <a:t> or 1,000,000,000 bytes</a:t>
            </a:r>
          </a:p>
          <a:p>
            <a:r>
              <a:rPr lang="en-US" cap="none" dirty="0" smtClean="0"/>
              <a:t>Terabyte – 2</a:t>
            </a:r>
            <a:r>
              <a:rPr lang="en-US" cap="none" baseline="30000" dirty="0" smtClean="0"/>
              <a:t>40</a:t>
            </a:r>
            <a:r>
              <a:rPr lang="en-US" cap="none" dirty="0" smtClean="0"/>
              <a:t> or 1,099,511,627,776 bytes</a:t>
            </a:r>
          </a:p>
          <a:p>
            <a:pPr lvl="1"/>
            <a:r>
              <a:rPr lang="en-US" sz="2000" cap="none" dirty="0" smtClean="0"/>
              <a:t>sometimes rounded to 10</a:t>
            </a:r>
            <a:r>
              <a:rPr lang="en-US" sz="2000" cap="none" baseline="30000" dirty="0" smtClean="0"/>
              <a:t>12</a:t>
            </a:r>
            <a:r>
              <a:rPr lang="en-US" sz="2000" cap="none" dirty="0" smtClean="0"/>
              <a:t> or 1,000,000,000,000 bytes</a:t>
            </a:r>
          </a:p>
          <a:p>
            <a:r>
              <a:rPr lang="en-US" cap="none" dirty="0" smtClean="0"/>
              <a:t>Petabyte – 2</a:t>
            </a:r>
            <a:r>
              <a:rPr lang="en-US" cap="none" baseline="30000" dirty="0" smtClean="0"/>
              <a:t>50</a:t>
            </a:r>
            <a:r>
              <a:rPr lang="en-US" cap="none" dirty="0" smtClean="0"/>
              <a:t> or 1024 terabytes</a:t>
            </a:r>
          </a:p>
          <a:p>
            <a:pPr lvl="1"/>
            <a:r>
              <a:rPr lang="en-US" sz="2000" cap="none" dirty="0" smtClean="0"/>
              <a:t>sometimes rounded to 10</a:t>
            </a:r>
            <a:r>
              <a:rPr lang="en-US" sz="2000" cap="none" baseline="30000" dirty="0" smtClean="0"/>
              <a:t>15</a:t>
            </a:r>
            <a:r>
              <a:rPr lang="en-US" sz="2000" cap="none" dirty="0" smtClean="0"/>
              <a:t> or 1,000,000,000,000,000 bytes</a:t>
            </a:r>
          </a:p>
          <a:p>
            <a:r>
              <a:rPr lang="en-US" cap="none" dirty="0" smtClean="0"/>
              <a:t>Exabyte – 2</a:t>
            </a:r>
            <a:r>
              <a:rPr lang="en-US" cap="none" baseline="30000" dirty="0" smtClean="0"/>
              <a:t>60</a:t>
            </a:r>
            <a:r>
              <a:rPr lang="en-US" cap="none" dirty="0" smtClean="0"/>
              <a:t> or 1024 petabytes</a:t>
            </a:r>
          </a:p>
          <a:p>
            <a:pPr lvl="1"/>
            <a:r>
              <a:rPr lang="en-US" sz="2000" cap="none" dirty="0" smtClean="0"/>
              <a:t>Sometimes rounded to 10</a:t>
            </a:r>
            <a:r>
              <a:rPr lang="en-US" sz="2000" cap="none" baseline="30000" dirty="0" smtClean="0"/>
              <a:t>18</a:t>
            </a:r>
            <a:r>
              <a:rPr lang="en-US" sz="2000" cap="none" dirty="0" smtClean="0"/>
              <a:t> or 1,000,000,000,000,000,000 bytes</a:t>
            </a:r>
          </a:p>
        </p:txBody>
      </p:sp>
    </p:spTree>
    <p:extLst>
      <p:ext uri="{BB962C8B-B14F-4D97-AF65-F5344CB8AC3E}">
        <p14:creationId xmlns:p14="http://schemas.microsoft.com/office/powerpoint/2010/main" val="12214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PostPC</a:t>
            </a:r>
            <a:r>
              <a:rPr lang="en-US" altLang="en-US" dirty="0" smtClean="0"/>
              <a:t> Era</a:t>
            </a:r>
            <a:endParaRPr lang="en-AU" altLang="en-US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63" y="1596177"/>
            <a:ext cx="9192768" cy="503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6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91855" y="0"/>
            <a:ext cx="10364451" cy="1596177"/>
          </a:xfrm>
        </p:spPr>
        <p:txBody>
          <a:bodyPr/>
          <a:lstStyle/>
          <a:p>
            <a:r>
              <a:rPr lang="en-US" altLang="en-US" smtClean="0"/>
              <a:t>The PostPC Era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6934" y="1354538"/>
            <a:ext cx="8270875" cy="53998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kern="0" dirty="0"/>
              <a:t>Personal Mobile Device (PMD)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Battery operated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Connects to the Internet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Hundreds of dollars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Smart phones, tablets, electronic glasses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0" dirty="0"/>
              <a:t>Cloud computing</a:t>
            </a:r>
            <a:endParaRPr lang="en-US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Warehouse Scale Computers (WSC)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Software as a Service (</a:t>
            </a:r>
            <a:r>
              <a:rPr lang="en-US" kern="0" dirty="0" err="1"/>
              <a:t>SaaS</a:t>
            </a:r>
            <a:r>
              <a:rPr lang="en-US" kern="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Portion of software run on a PMD and a portion run in the Cloud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Amazon and Google</a:t>
            </a:r>
          </a:p>
        </p:txBody>
      </p:sp>
    </p:spTree>
    <p:extLst>
      <p:ext uri="{BB962C8B-B14F-4D97-AF65-F5344CB8AC3E}">
        <p14:creationId xmlns:p14="http://schemas.microsoft.com/office/powerpoint/2010/main" val="7766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06511" y="0"/>
            <a:ext cx="10364451" cy="1596177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What You Will Learn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0246" y="1596177"/>
            <a:ext cx="10130716" cy="51117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AU" altLang="en-US" sz="2800" cap="none" dirty="0" smtClean="0"/>
              <a:t>How programs are translated into the machine language</a:t>
            </a:r>
          </a:p>
          <a:p>
            <a:pPr lvl="1" eaLnBrk="1" hangingPunct="1"/>
            <a:r>
              <a:rPr lang="en-AU" altLang="en-US" sz="2800" cap="none" dirty="0" smtClean="0"/>
              <a:t>And how the hardware executes them</a:t>
            </a:r>
          </a:p>
          <a:p>
            <a:pPr eaLnBrk="1" hangingPunct="1"/>
            <a:r>
              <a:rPr lang="en-AU" altLang="en-US" sz="2800" cap="none" dirty="0" smtClean="0"/>
              <a:t>The hardware/software interface</a:t>
            </a:r>
          </a:p>
          <a:p>
            <a:pPr eaLnBrk="1" hangingPunct="1"/>
            <a:r>
              <a:rPr lang="en-AU" altLang="en-US" sz="2800" cap="none" dirty="0" smtClean="0"/>
              <a:t>What determines program performance</a:t>
            </a:r>
          </a:p>
          <a:p>
            <a:pPr lvl="1" eaLnBrk="1" hangingPunct="1"/>
            <a:r>
              <a:rPr lang="en-AU" altLang="en-US" sz="2800" cap="none" dirty="0" smtClean="0"/>
              <a:t>And how it can be improved</a:t>
            </a:r>
          </a:p>
          <a:p>
            <a:pPr eaLnBrk="1" hangingPunct="1"/>
            <a:r>
              <a:rPr lang="en-AU" altLang="en-US" sz="2800" cap="none" dirty="0" smtClean="0"/>
              <a:t>How hardware designers improve performance</a:t>
            </a:r>
          </a:p>
          <a:p>
            <a:pPr eaLnBrk="1" hangingPunct="1"/>
            <a:r>
              <a:rPr lang="en-AU" altLang="en-US" sz="2800" cap="none" dirty="0" smtClean="0"/>
              <a:t>What is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26993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Understanding Performance</a:t>
            </a:r>
            <a:endParaRPr lang="en-AU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223074"/>
            <a:ext cx="10364451" cy="56349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2800" cap="none" dirty="0"/>
              <a:t>Algorithm</a:t>
            </a:r>
          </a:p>
          <a:p>
            <a:pPr lvl="1" eaLnBrk="1" hangingPunct="1"/>
            <a:r>
              <a:rPr lang="en-US" altLang="en-US" sz="2800" cap="none" dirty="0"/>
              <a:t>Determines number of operations executed</a:t>
            </a:r>
          </a:p>
          <a:p>
            <a:pPr eaLnBrk="1" hangingPunct="1"/>
            <a:r>
              <a:rPr lang="en-US" altLang="en-US" sz="2800" cap="none" dirty="0"/>
              <a:t>Programming language, compiler, architecture</a:t>
            </a:r>
          </a:p>
          <a:p>
            <a:pPr lvl="1" eaLnBrk="1" hangingPunct="1"/>
            <a:r>
              <a:rPr lang="en-US" altLang="en-US" sz="2800" cap="none" dirty="0"/>
              <a:t>Determine number of machine instructions executed per operation</a:t>
            </a:r>
          </a:p>
          <a:p>
            <a:pPr eaLnBrk="1" hangingPunct="1"/>
            <a:r>
              <a:rPr lang="en-US" altLang="en-US" sz="2800" cap="none" dirty="0"/>
              <a:t>Processor and memory system</a:t>
            </a:r>
          </a:p>
          <a:p>
            <a:pPr lvl="1" eaLnBrk="1" hangingPunct="1"/>
            <a:r>
              <a:rPr lang="en-US" altLang="en-US" sz="2800" cap="none" dirty="0"/>
              <a:t>Determine how fast instructions are executed</a:t>
            </a:r>
          </a:p>
          <a:p>
            <a:pPr eaLnBrk="1" hangingPunct="1"/>
            <a:r>
              <a:rPr lang="en-US" altLang="en-US" sz="2800" cap="none" dirty="0"/>
              <a:t>I/O system (including OS)</a:t>
            </a:r>
          </a:p>
          <a:p>
            <a:pPr lvl="1" eaLnBrk="1" hangingPunct="1"/>
            <a:r>
              <a:rPr lang="en-US" altLang="en-US" sz="2800" cap="none" dirty="0"/>
              <a:t>Determines how fast I/O operations are executed</a:t>
            </a:r>
            <a:endParaRPr lang="en-AU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2283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6"/>
          <p:cNvSpPr>
            <a:spLocks noChangeArrowheads="1"/>
          </p:cNvSpPr>
          <p:nvPr/>
        </p:nvSpPr>
        <p:spPr bwMode="auto">
          <a:xfrm>
            <a:off x="4529328" y="1143000"/>
            <a:ext cx="2819400" cy="281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743087" y="4023"/>
            <a:ext cx="10364451" cy="1596177"/>
          </a:xfrm>
        </p:spPr>
        <p:txBody>
          <a:bodyPr/>
          <a:lstStyle/>
          <a:p>
            <a:r>
              <a:rPr lang="en-US" dirty="0" smtClean="0"/>
              <a:t>Below the Program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4294967295"/>
          </p:nvPr>
        </p:nvSpPr>
        <p:spPr>
          <a:xfrm>
            <a:off x="2057400" y="3581401"/>
            <a:ext cx="8153400" cy="32765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cap="none" dirty="0" smtClean="0"/>
              <a:t>System software</a:t>
            </a:r>
          </a:p>
          <a:p>
            <a:pPr lvl="1"/>
            <a:r>
              <a:rPr lang="en-US" sz="2000" cap="none" dirty="0" smtClean="0"/>
              <a:t>Operating system – supervising program that interfaces the user’s program with the hardware (e.g., Linux, </a:t>
            </a:r>
            <a:r>
              <a:rPr lang="en-US" sz="2000" cap="none" dirty="0" err="1" smtClean="0"/>
              <a:t>MacOS</a:t>
            </a:r>
            <a:r>
              <a:rPr lang="en-US" sz="2000" cap="none" dirty="0" smtClean="0"/>
              <a:t>, Windows)</a:t>
            </a:r>
          </a:p>
          <a:p>
            <a:pPr lvl="2"/>
            <a:r>
              <a:rPr lang="en-US" sz="2000" cap="none" dirty="0" smtClean="0"/>
              <a:t>Handles basic input and output operations</a:t>
            </a:r>
          </a:p>
          <a:p>
            <a:pPr lvl="2"/>
            <a:r>
              <a:rPr lang="en-US" sz="2000" cap="none" dirty="0" smtClean="0"/>
              <a:t>Allocates storage and memory</a:t>
            </a:r>
          </a:p>
          <a:p>
            <a:pPr lvl="2"/>
            <a:r>
              <a:rPr lang="en-US" sz="2000" cap="none" dirty="0" smtClean="0"/>
              <a:t>Provides for protected sharing among multiple applications</a:t>
            </a:r>
          </a:p>
          <a:p>
            <a:pPr lvl="1"/>
            <a:r>
              <a:rPr lang="en-US" sz="2000" cap="none" dirty="0" smtClean="0"/>
              <a:t>Compiler – translate programs written in a high-level language (e.g., C, Java) into instructions that the hardware can execute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910328" y="1524000"/>
            <a:ext cx="2057400" cy="205740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7196329" y="1752600"/>
            <a:ext cx="20637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9900"/>
                </a:solidFill>
              </a:rPr>
              <a:t>Systems software</a:t>
            </a:r>
          </a:p>
        </p:txBody>
      </p: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2243328" y="1295400"/>
            <a:ext cx="2536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Applications software</a:t>
            </a:r>
          </a:p>
        </p:txBody>
      </p:sp>
      <p:sp>
        <p:nvSpPr>
          <p:cNvPr id="15368" name="Oval 3"/>
          <p:cNvSpPr>
            <a:spLocks noChangeArrowheads="1"/>
          </p:cNvSpPr>
          <p:nvPr/>
        </p:nvSpPr>
        <p:spPr bwMode="auto">
          <a:xfrm>
            <a:off x="5303520" y="1905000"/>
            <a:ext cx="1295400" cy="1295400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3521" y="2362200"/>
            <a:ext cx="12461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8366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149</TotalTime>
  <Words>1259</Words>
  <Application>Microsoft Office PowerPoint</Application>
  <PresentationFormat>Widescreen</PresentationFormat>
  <Paragraphs>257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Monotype Sorts</vt:lpstr>
      <vt:lpstr>宋体</vt:lpstr>
      <vt:lpstr>Arial</vt:lpstr>
      <vt:lpstr>Calibri</vt:lpstr>
      <vt:lpstr>Courier New</vt:lpstr>
      <vt:lpstr>Times New Roman</vt:lpstr>
      <vt:lpstr>Tw Cen MT</vt:lpstr>
      <vt:lpstr>Wingdings</vt:lpstr>
      <vt:lpstr>Droplet</vt:lpstr>
      <vt:lpstr>Computer Abstractions and Technology</vt:lpstr>
      <vt:lpstr>The Computer Revolution</vt:lpstr>
      <vt:lpstr>Classes of Computers</vt:lpstr>
      <vt:lpstr>Review:  Some Basic Definitions</vt:lpstr>
      <vt:lpstr>The PostPC Era</vt:lpstr>
      <vt:lpstr>The PostPC Era</vt:lpstr>
      <vt:lpstr>What You Will Learn</vt:lpstr>
      <vt:lpstr>Understanding Performance</vt:lpstr>
      <vt:lpstr>Below the Program</vt:lpstr>
      <vt:lpstr>Below the Program, Con’t</vt:lpstr>
      <vt:lpstr>Advantages of Higher-Level Languages ?</vt:lpstr>
      <vt:lpstr>Under the Covers</vt:lpstr>
      <vt:lpstr>Touchscreen</vt:lpstr>
      <vt:lpstr>Opening the Box</vt:lpstr>
      <vt:lpstr>Inside the Processor</vt:lpstr>
      <vt:lpstr>Inside the Processor (CPU)</vt:lpstr>
      <vt:lpstr>Instruction Set Architecture (ISA)</vt:lpstr>
      <vt:lpstr>A Safe Place for Data</vt:lpstr>
      <vt:lpstr>Networks</vt:lpstr>
      <vt:lpstr>Technology Trends</vt:lpstr>
      <vt:lpstr>Moore’s Law</vt:lpstr>
      <vt:lpstr>Technology Scaling Road Map (ITRS)</vt:lpstr>
    </vt:vector>
  </TitlesOfParts>
  <Company>Framingham 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and Technology</dc:title>
  <dc:creator>IT</dc:creator>
  <cp:lastModifiedBy>IT</cp:lastModifiedBy>
  <cp:revision>14</cp:revision>
  <dcterms:created xsi:type="dcterms:W3CDTF">2015-09-02T14:21:22Z</dcterms:created>
  <dcterms:modified xsi:type="dcterms:W3CDTF">2015-09-03T21:17:09Z</dcterms:modified>
</cp:coreProperties>
</file>