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DFDDC-A10D-4BE8-97BD-77BA017EF86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68C72-90ED-43D0-87AD-FA7952C32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8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7F2ACC-54BF-49CE-82E0-97401AC6F54C}" type="datetime4">
              <a:rPr lang="en-US" altLang="en-US" smtClean="0">
                <a:latin typeface="Times New Roman" panose="02020603050405020304" pitchFamily="18" charset="0"/>
              </a:rPr>
              <a:pPr/>
              <a:t>September 10,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A75F3B-7911-48CA-893B-C4D13F69448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812625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Increasing performance requires decreasing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4148030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Many techniques that decrease the number of clock cycles also increase the clock cycle time</a:t>
            </a:r>
          </a:p>
        </p:txBody>
      </p:sp>
    </p:spTree>
    <p:extLst>
      <p:ext uri="{BB962C8B-B14F-4D97-AF65-F5344CB8AC3E}">
        <p14:creationId xmlns:p14="http://schemas.microsoft.com/office/powerpoint/2010/main" val="147192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A clock cycle is the basic unit of time to execute one operation/pipeline stage/etc.</a:t>
            </a:r>
          </a:p>
        </p:txBody>
      </p:sp>
    </p:spTree>
    <p:extLst>
      <p:ext uri="{BB962C8B-B14F-4D97-AF65-F5344CB8AC3E}">
        <p14:creationId xmlns:p14="http://schemas.microsoft.com/office/powerpoint/2010/main" val="289649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BDE61D-FEBA-40B5-8F66-985BF19B2BFC}" type="datetime4">
              <a:rPr lang="en-US" altLang="en-US" smtClean="0">
                <a:latin typeface="Times New Roman" panose="02020603050405020304" pitchFamily="18" charset="0"/>
              </a:rPr>
              <a:pPr/>
              <a:t>September 10,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5240BB-9102-4155-9C28-986D47B93D63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842197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490698-F261-4DEC-AF4A-0C52590F077F}" type="datetime4">
              <a:rPr lang="en-US" altLang="en-US" smtClean="0">
                <a:latin typeface="Times New Roman" panose="02020603050405020304" pitchFamily="18" charset="0"/>
              </a:rPr>
              <a:pPr/>
              <a:t>September 10,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950AFE-518E-4129-96E3-AD1484C066C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12096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965E19-CFC2-4AAE-B422-D8FCB212BA10}" type="datetime4">
              <a:rPr lang="en-US" altLang="en-US" smtClean="0">
                <a:latin typeface="Times New Roman" panose="02020603050405020304" pitchFamily="18" charset="0"/>
              </a:rPr>
              <a:pPr/>
              <a:t>September 10,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23EEA1-6842-43BC-AD5D-6DFF152D313A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780844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53499F-23C4-4FC4-878E-6470A4A3AEE2}" type="datetime4">
              <a:rPr lang="en-US" altLang="en-US" smtClean="0">
                <a:latin typeface="Times New Roman" panose="02020603050405020304" pitchFamily="18" charset="0"/>
              </a:rPr>
              <a:pPr/>
              <a:t>September 10,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1887DF-66F6-4339-888F-2ACB9F8D573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21180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108712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914400"/>
            <a:ext cx="5334000" cy="239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914400"/>
            <a:ext cx="5334000" cy="239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  <p:sldLayoutId id="214748366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Dr. Andrew Jung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21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710185" y="0"/>
            <a:ext cx="10131425" cy="145626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CPI Example</a:t>
            </a:r>
            <a:endParaRPr lang="en-AU" altLang="en-US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1350" y="1332803"/>
            <a:ext cx="8270875" cy="2016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Computer A: Cycle Time = 250ps, CPI = 2.0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Computer B: Cycle Time = 500ps, CPI = 1.2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Same ISA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Which is faster, and by how much?</a:t>
            </a:r>
            <a:endParaRPr lang="en-AU" altLang="en-US" sz="2800" dirty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338688"/>
              </p:ext>
            </p:extLst>
          </p:nvPr>
        </p:nvGraphicFramePr>
        <p:xfrm>
          <a:off x="1773937" y="3348927"/>
          <a:ext cx="7034213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3517900" imgH="1498600" progId="Equation.3">
                  <p:embed/>
                </p:oleObj>
              </mc:Choice>
              <mc:Fallback>
                <p:oleObj name="Equation" r:id="rId4" imgW="3517900" imgH="149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937" y="3348927"/>
                        <a:ext cx="7034213" cy="29972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AutoShape 5"/>
          <p:cNvSpPr>
            <a:spLocks/>
          </p:cNvSpPr>
          <p:nvPr/>
        </p:nvSpPr>
        <p:spPr bwMode="auto">
          <a:xfrm>
            <a:off x="7871525" y="3925190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48019"/>
              <a:gd name="adj4" fmla="val -55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A is faster…</a:t>
            </a:r>
            <a:endParaRPr lang="en-AU" altLang="en-US"/>
          </a:p>
        </p:txBody>
      </p:sp>
      <p:sp>
        <p:nvSpPr>
          <p:cNvPr id="7175" name="AutoShape 6"/>
          <p:cNvSpPr>
            <a:spLocks/>
          </p:cNvSpPr>
          <p:nvPr/>
        </p:nvSpPr>
        <p:spPr bwMode="auto">
          <a:xfrm>
            <a:off x="7871525" y="5725415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22468"/>
              <a:gd name="adj4" fmla="val -1294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…by this much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823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697993" y="0"/>
            <a:ext cx="10131425" cy="145626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CPI in More Detail</a:t>
            </a:r>
            <a:endParaRPr lang="en-AU" altLang="en-US" dirty="0" smtClean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82761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If different instruction classes take different numbers of cycles</a:t>
            </a:r>
            <a:endParaRPr lang="en-AU" altLang="en-US" sz="2400" dirty="0" smtClean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761083"/>
              </p:ext>
            </p:extLst>
          </p:nvPr>
        </p:nvGraphicFramePr>
        <p:xfrm>
          <a:off x="2951957" y="1803424"/>
          <a:ext cx="64277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4" imgW="2921000" imgH="431800" progId="Equation.3">
                  <p:embed/>
                </p:oleObj>
              </mc:Choice>
              <mc:Fallback>
                <p:oleObj name="Equation" r:id="rId4" imgW="2921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957" y="1803424"/>
                        <a:ext cx="6427787" cy="9493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2706689" y="2884511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 dirty="0"/>
              <a:t>Weighted average CPI</a:t>
            </a:r>
            <a:endParaRPr lang="en-AU" altLang="en-US" sz="3200" dirty="0"/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584602"/>
              </p:ext>
            </p:extLst>
          </p:nvPr>
        </p:nvGraphicFramePr>
        <p:xfrm>
          <a:off x="2112962" y="3423456"/>
          <a:ext cx="81057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6" imgW="3683000" imgH="431800" progId="Equation.3">
                  <p:embed/>
                </p:oleObj>
              </mc:Choice>
              <mc:Fallback>
                <p:oleObj name="Equation" r:id="rId6" imgW="3683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2" y="3423456"/>
                        <a:ext cx="8105775" cy="9493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AutoShape 7"/>
          <p:cNvSpPr>
            <a:spLocks/>
          </p:cNvSpPr>
          <p:nvPr/>
        </p:nvSpPr>
        <p:spPr bwMode="auto">
          <a:xfrm rot="5400000">
            <a:off x="8598695" y="3354126"/>
            <a:ext cx="215900" cy="2376488"/>
          </a:xfrm>
          <a:prstGeom prst="rightBrace">
            <a:avLst>
              <a:gd name="adj1" fmla="val 91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7518401" y="4724351"/>
            <a:ext cx="2085975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Relative frequency</a:t>
            </a:r>
            <a:endParaRPr lang="en-AU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993" y="5499400"/>
            <a:ext cx="11336308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 dirty="0"/>
              <a:t>Where </a:t>
            </a:r>
            <a:r>
              <a:rPr lang="en-US" sz="2000" dirty="0" err="1" smtClean="0"/>
              <a:t>Istruction</a:t>
            </a:r>
            <a:r>
              <a:rPr lang="en-US" sz="2000" dirty="0" smtClean="0"/>
              <a:t> </a:t>
            </a:r>
            <a:r>
              <a:rPr lang="en-US" sz="2000" dirty="0" err="1" smtClean="0"/>
              <a:t>Count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is the count (percentage) of the number of instructions of class </a:t>
            </a:r>
            <a:r>
              <a:rPr lang="en-US" sz="2000" dirty="0" err="1"/>
              <a:t>i</a:t>
            </a:r>
            <a:r>
              <a:rPr lang="en-US" sz="2000" dirty="0"/>
              <a:t> executed</a:t>
            </a:r>
          </a:p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 dirty="0" err="1"/>
              <a:t>CPI</a:t>
            </a:r>
            <a:r>
              <a:rPr lang="en-US" sz="2000" baseline="-25000" dirty="0" err="1"/>
              <a:t>i</a:t>
            </a:r>
            <a:r>
              <a:rPr lang="en-US" sz="2000" dirty="0"/>
              <a:t> is the (average) number of clock cycles per instruction for that instruction class</a:t>
            </a:r>
          </a:p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 dirty="0"/>
              <a:t>n is the number of instruction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771145" y="-20637"/>
            <a:ext cx="10131425" cy="145626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CPI Example</a:t>
            </a:r>
            <a:endParaRPr lang="en-AU" altLang="en-US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996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Alternative compiled code sequences using instructions in classes A, B, C</a:t>
            </a:r>
            <a:endParaRPr lang="en-AU" altLang="en-US" sz="2800" dirty="0"/>
          </a:p>
        </p:txBody>
      </p:sp>
      <p:graphicFrame>
        <p:nvGraphicFramePr>
          <p:cNvPr id="321576" name="Group 40"/>
          <p:cNvGraphicFramePr>
            <a:graphicFrameLocks noGrp="1"/>
          </p:cNvGraphicFramePr>
          <p:nvPr/>
        </p:nvGraphicFramePr>
        <p:xfrm>
          <a:off x="3143251" y="2276476"/>
          <a:ext cx="6600825" cy="1592263"/>
        </p:xfrm>
        <a:graphic>
          <a:graphicData uri="http://schemas.openxmlformats.org/drawingml/2006/table">
            <a:tbl>
              <a:tblPr/>
              <a:tblGrid>
                <a:gridCol w="2520950"/>
                <a:gridCol w="1368425"/>
                <a:gridCol w="1368425"/>
                <a:gridCol w="1343025"/>
              </a:tblGrid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CPI for class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12" name="Rectangle 31"/>
          <p:cNvSpPr>
            <a:spLocks noChangeArrowheads="1"/>
          </p:cNvSpPr>
          <p:nvPr/>
        </p:nvSpPr>
        <p:spPr bwMode="auto">
          <a:xfrm>
            <a:off x="2063750" y="4076700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Sequence 1: IC = 5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Clock Cycles</a:t>
            </a:r>
            <a:br>
              <a:rPr lang="en-US" altLang="en-US" sz="2400"/>
            </a:br>
            <a:r>
              <a:rPr lang="en-US" altLang="en-US" sz="2400"/>
              <a:t>= 2×1 + 1×2 + 2×3</a:t>
            </a:r>
            <a:br>
              <a:rPr lang="en-US" altLang="en-US" sz="2400"/>
            </a:br>
            <a:r>
              <a:rPr lang="en-US" altLang="en-US" sz="2400"/>
              <a:t>= 10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Avg. CPI = 10/5 = 2.0</a:t>
            </a:r>
          </a:p>
        </p:txBody>
      </p:sp>
      <p:sp>
        <p:nvSpPr>
          <p:cNvPr id="46113" name="Rectangle 32"/>
          <p:cNvSpPr>
            <a:spLocks noChangeArrowheads="1"/>
          </p:cNvSpPr>
          <p:nvPr/>
        </p:nvSpPr>
        <p:spPr bwMode="auto">
          <a:xfrm>
            <a:off x="6311900" y="4076700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/>
              <a:t>Sequence 2: IC = 6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/>
              <a:t>Clock Cycles</a:t>
            </a:r>
            <a:br>
              <a:rPr lang="en-US" altLang="en-US" sz="2400" dirty="0"/>
            </a:br>
            <a:r>
              <a:rPr lang="en-US" altLang="en-US" sz="2400" dirty="0"/>
              <a:t>= 4×1 + 1×2 + 1×3</a:t>
            </a:r>
            <a:br>
              <a:rPr lang="en-US" altLang="en-US" sz="2400" dirty="0"/>
            </a:br>
            <a:r>
              <a:rPr lang="en-US" altLang="en-US" sz="2400" dirty="0"/>
              <a:t>= 9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/>
              <a:t>Avg. CPI = 9/6 = 1.5</a:t>
            </a:r>
          </a:p>
        </p:txBody>
      </p:sp>
    </p:spTree>
    <p:extLst>
      <p:ext uri="{BB962C8B-B14F-4D97-AF65-F5344CB8AC3E}">
        <p14:creationId xmlns:p14="http://schemas.microsoft.com/office/powerpoint/2010/main" val="5751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Performance Summary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3284538"/>
            <a:ext cx="8270875" cy="2952750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en-US" sz="2800" dirty="0" smtClean="0"/>
              <a:t>Performance depends on</a:t>
            </a:r>
          </a:p>
          <a:p>
            <a:pPr lvl="1" eaLnBrk="1" hangingPunct="1"/>
            <a:r>
              <a:rPr lang="en-AU" altLang="en-US" sz="2800" dirty="0" smtClean="0"/>
              <a:t>Algorithm: affects IC, possibly CPI</a:t>
            </a:r>
          </a:p>
          <a:p>
            <a:pPr lvl="1" eaLnBrk="1" hangingPunct="1"/>
            <a:r>
              <a:rPr lang="en-AU" altLang="en-US" sz="2800" dirty="0" smtClean="0"/>
              <a:t>Programming language: affects IC, CPI</a:t>
            </a:r>
          </a:p>
          <a:p>
            <a:pPr lvl="1" eaLnBrk="1" hangingPunct="1"/>
            <a:r>
              <a:rPr lang="en-AU" altLang="en-US" sz="2800" dirty="0" smtClean="0"/>
              <a:t>Compiler: affects IC, CPI</a:t>
            </a:r>
          </a:p>
          <a:p>
            <a:pPr lvl="1" eaLnBrk="1" hangingPunct="1"/>
            <a:r>
              <a:rPr lang="en-AU" altLang="en-US" sz="2800" dirty="0" smtClean="0"/>
              <a:t>Instruction set architecture: affects IC, CPI, T</a:t>
            </a:r>
            <a:r>
              <a:rPr lang="en-AU" altLang="en-US" sz="2800" baseline="-25000" dirty="0" smtClean="0"/>
              <a:t>c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130559"/>
              </p:ext>
            </p:extLst>
          </p:nvPr>
        </p:nvGraphicFramePr>
        <p:xfrm>
          <a:off x="2208214" y="2159286"/>
          <a:ext cx="7848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4" imgW="3568700" imgH="419100" progId="Equation.3">
                  <p:embed/>
                </p:oleObj>
              </mc:Choice>
              <mc:Fallback>
                <p:oleObj name="Equation" r:id="rId4" imgW="3568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2159286"/>
                        <a:ext cx="7848600" cy="9207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1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8"/>
          <p:cNvSpPr>
            <a:spLocks noGrp="1" noChangeArrowheads="1"/>
          </p:cNvSpPr>
          <p:nvPr>
            <p:ph type="title"/>
          </p:nvPr>
        </p:nvSpPr>
        <p:spPr>
          <a:xfrm>
            <a:off x="673609" y="-1588"/>
            <a:ext cx="10131425" cy="145626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Defining Performance</a:t>
            </a:r>
            <a:endParaRPr lang="en-AU" altLang="en-US" dirty="0" smtClean="0"/>
          </a:p>
        </p:txBody>
      </p:sp>
      <p:sp>
        <p:nvSpPr>
          <p:cNvPr id="205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118885" y="1250953"/>
            <a:ext cx="8270875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 dirty="0"/>
              <a:t>Which airplane has the best performance?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83000"/>
              </p:ext>
            </p:extLst>
          </p:nvPr>
        </p:nvGraphicFramePr>
        <p:xfrm>
          <a:off x="1426464" y="1839914"/>
          <a:ext cx="4164711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Chart" r:id="rId4" imgW="3248143" imgH="2152785" progId="MSGraph.Chart.8">
                  <p:embed followColorScheme="full"/>
                </p:oleObj>
              </mc:Choice>
              <mc:Fallback>
                <p:oleObj name="Chart" r:id="rId4" imgW="3248143" imgH="215278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464" y="1839914"/>
                        <a:ext cx="4164711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59721"/>
              </p:ext>
            </p:extLst>
          </p:nvPr>
        </p:nvGraphicFramePr>
        <p:xfrm>
          <a:off x="5848070" y="1839913"/>
          <a:ext cx="4408958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Chart" r:id="rId6" imgW="3438576" imgH="2152785" progId="MSGraph.Chart.8">
                  <p:embed followColorScheme="full"/>
                </p:oleObj>
              </mc:Choice>
              <mc:Fallback>
                <p:oleObj name="Chart" r:id="rId6" imgW="3438576" imgH="215278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070" y="1839913"/>
                        <a:ext cx="4408958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09989"/>
              </p:ext>
            </p:extLst>
          </p:nvPr>
        </p:nvGraphicFramePr>
        <p:xfrm>
          <a:off x="1426464" y="4065589"/>
          <a:ext cx="4164711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Chart" r:id="rId8" imgW="3248143" imgH="2152785" progId="MSGraph.Chart.8">
                  <p:embed followColorScheme="full"/>
                </p:oleObj>
              </mc:Choice>
              <mc:Fallback>
                <p:oleObj name="Chart" r:id="rId8" imgW="3248143" imgH="215278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464" y="4065589"/>
                        <a:ext cx="4164711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44298"/>
              </p:ext>
            </p:extLst>
          </p:nvPr>
        </p:nvGraphicFramePr>
        <p:xfrm>
          <a:off x="5863953" y="4056064"/>
          <a:ext cx="4444447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Chart" r:id="rId10" imgW="3448016" imgH="2152785" progId="MSGraph.Chart.8">
                  <p:embed followColorScheme="full"/>
                </p:oleObj>
              </mc:Choice>
              <mc:Fallback>
                <p:oleObj name="Chart" r:id="rId10" imgW="3448016" imgH="215278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953" y="4056064"/>
                        <a:ext cx="4444447" cy="21097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453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Throughput versus Response Time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057400" y="1975105"/>
            <a:ext cx="8153400" cy="2390775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Response time (execution time) – the time between the start and the completion of a task</a:t>
            </a:r>
          </a:p>
          <a:p>
            <a:pPr lvl="1"/>
            <a:r>
              <a:rPr lang="en-US" dirty="0" smtClean="0"/>
              <a:t>Important to individual users</a:t>
            </a:r>
          </a:p>
          <a:p>
            <a:r>
              <a:rPr lang="en-US" dirty="0" smtClean="0"/>
              <a:t>Throughput (bandwidth) – the total amount of work done in a given time</a:t>
            </a:r>
          </a:p>
          <a:p>
            <a:pPr lvl="1"/>
            <a:r>
              <a:rPr lang="en-US" dirty="0" smtClean="0"/>
              <a:t>Important to data center managers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057400" y="4642105"/>
            <a:ext cx="8153400" cy="188256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/>
            </a:pPr>
            <a:endParaRPr lang="en-US" sz="2000" kern="0" dirty="0"/>
          </a:p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2400" kern="0" dirty="0"/>
              <a:t>Will need different performance metrics as well as a different set of applications to benchmark </a:t>
            </a:r>
            <a:r>
              <a:rPr lang="en-US" sz="2400" kern="0" dirty="0">
                <a:solidFill>
                  <a:srgbClr val="FF0000"/>
                </a:solidFill>
              </a:rPr>
              <a:t>embedded</a:t>
            </a:r>
            <a:r>
              <a:rPr lang="en-US" sz="2400" kern="0" dirty="0"/>
              <a:t> and </a:t>
            </a:r>
            <a:r>
              <a:rPr lang="en-US" sz="2400" kern="0" dirty="0">
                <a:solidFill>
                  <a:srgbClr val="FF0000"/>
                </a:solidFill>
              </a:rPr>
              <a:t>desktop</a:t>
            </a:r>
            <a:r>
              <a:rPr lang="en-US" sz="2400" kern="0" dirty="0"/>
              <a:t> computers, which are more focused on response time, versus </a:t>
            </a:r>
            <a:r>
              <a:rPr lang="en-US" sz="2400" kern="0" dirty="0">
                <a:solidFill>
                  <a:srgbClr val="FF0000"/>
                </a:solidFill>
              </a:rPr>
              <a:t>servers</a:t>
            </a:r>
            <a:r>
              <a:rPr lang="en-US" sz="2400" kern="0" dirty="0"/>
              <a:t>, which are more focused on throughput</a:t>
            </a:r>
          </a:p>
        </p:txBody>
      </p:sp>
    </p:spTree>
    <p:extLst>
      <p:ext uri="{BB962C8B-B14F-4D97-AF65-F5344CB8AC3E}">
        <p14:creationId xmlns:p14="http://schemas.microsoft.com/office/powerpoint/2010/main" val="176657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(Speed) Performance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048257"/>
            <a:ext cx="8382000" cy="71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maximize performance, need to </a:t>
            </a:r>
            <a:r>
              <a:rPr lang="en-US" sz="2400" dirty="0" smtClean="0">
                <a:solidFill>
                  <a:schemeClr val="accent1"/>
                </a:solidFill>
              </a:rPr>
              <a:t>minimize</a:t>
            </a:r>
            <a:r>
              <a:rPr lang="en-US" sz="2400" dirty="0" smtClean="0"/>
              <a:t> execution time</a:t>
            </a:r>
          </a:p>
        </p:txBody>
      </p:sp>
      <p:sp>
        <p:nvSpPr>
          <p:cNvPr id="904197" name="Rectangle 5"/>
          <p:cNvSpPr>
            <a:spLocks noChangeArrowheads="1"/>
          </p:cNvSpPr>
          <p:nvPr/>
        </p:nvSpPr>
        <p:spPr bwMode="auto">
          <a:xfrm>
            <a:off x="1981200" y="3191257"/>
            <a:ext cx="8153400" cy="383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7338" indent="-287338" algn="ctr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sz="2400" dirty="0" err="1"/>
              <a:t>performance</a:t>
            </a:r>
            <a:r>
              <a:rPr lang="en-US" sz="2400" baseline="-25000" dirty="0" err="1"/>
              <a:t>X</a:t>
            </a:r>
            <a:r>
              <a:rPr lang="en-US" sz="2400" dirty="0"/>
              <a:t> = 1 / </a:t>
            </a:r>
            <a:r>
              <a:rPr lang="en-US" sz="2400" dirty="0" err="1"/>
              <a:t>execution_time</a:t>
            </a:r>
            <a:r>
              <a:rPr lang="en-US" sz="2400" baseline="-25000" dirty="0" err="1"/>
              <a:t>X</a:t>
            </a:r>
            <a:endParaRPr lang="en-US" sz="2400" baseline="-25000" dirty="0"/>
          </a:p>
        </p:txBody>
      </p:sp>
      <p:sp>
        <p:nvSpPr>
          <p:cNvPr id="904198" name="Rectangle 6"/>
          <p:cNvSpPr>
            <a:spLocks noChangeArrowheads="1"/>
          </p:cNvSpPr>
          <p:nvPr/>
        </p:nvSpPr>
        <p:spPr bwMode="auto">
          <a:xfrm>
            <a:off x="1905000" y="4029457"/>
            <a:ext cx="8153400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</a:pPr>
            <a:r>
              <a:rPr lang="en-US" sz="2400"/>
              <a:t>If X is n times faster than Y, then</a:t>
            </a:r>
            <a:endParaRPr lang="en-US" sz="2400" baseline="-250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05000" y="4867658"/>
            <a:ext cx="8229600" cy="841376"/>
            <a:chOff x="240" y="2448"/>
            <a:chExt cx="5184" cy="530"/>
          </a:xfrm>
        </p:grpSpPr>
        <p:sp>
          <p:nvSpPr>
            <p:cNvPr id="31752" name="Rectangle 7"/>
            <p:cNvSpPr>
              <a:spLocks noChangeArrowheads="1"/>
            </p:cNvSpPr>
            <p:nvPr/>
          </p:nvSpPr>
          <p:spPr bwMode="auto">
            <a:xfrm>
              <a:off x="240" y="2448"/>
              <a:ext cx="5136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 algn="ctr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 dirty="0" err="1"/>
                <a:t>performance</a:t>
              </a:r>
              <a:r>
                <a:rPr lang="en-US" sz="2400" baseline="-25000" dirty="0" err="1"/>
                <a:t>X</a:t>
              </a:r>
              <a:r>
                <a:rPr lang="en-US" sz="2400" dirty="0"/>
                <a:t>         </a:t>
              </a:r>
              <a:r>
                <a:rPr lang="en-US" sz="2400" dirty="0" err="1"/>
                <a:t>execution_time</a:t>
              </a:r>
              <a:r>
                <a:rPr lang="en-US" sz="2400" baseline="-25000" dirty="0" err="1"/>
                <a:t>Y</a:t>
              </a:r>
              <a:r>
                <a:rPr lang="en-US" sz="2400" baseline="-25000" dirty="0"/>
                <a:t> </a:t>
              </a:r>
            </a:p>
          </p:txBody>
        </p:sp>
        <p:sp>
          <p:nvSpPr>
            <p:cNvPr id="31753" name="Rectangle 8"/>
            <p:cNvSpPr>
              <a:spLocks noChangeArrowheads="1"/>
            </p:cNvSpPr>
            <p:nvPr/>
          </p:nvSpPr>
          <p:spPr bwMode="auto">
            <a:xfrm>
              <a:off x="288" y="2592"/>
              <a:ext cx="5136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 algn="ctr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/>
                <a:t>    --------------------   =    ---------------------  = n</a:t>
              </a:r>
              <a:endParaRPr lang="en-US" sz="2400" baseline="-25000"/>
            </a:p>
          </p:txBody>
        </p:sp>
        <p:sp>
          <p:nvSpPr>
            <p:cNvPr id="31754" name="Rectangle 9"/>
            <p:cNvSpPr>
              <a:spLocks noChangeArrowheads="1"/>
            </p:cNvSpPr>
            <p:nvPr/>
          </p:nvSpPr>
          <p:spPr bwMode="auto">
            <a:xfrm>
              <a:off x="240" y="2736"/>
              <a:ext cx="5136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 algn="ctr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/>
                <a:t>performance</a:t>
              </a:r>
              <a:r>
                <a:rPr lang="en-US" sz="2400" baseline="-25000"/>
                <a:t>Y</a:t>
              </a:r>
              <a:r>
                <a:rPr lang="en-US" sz="2400"/>
                <a:t>         execution_time</a:t>
              </a:r>
              <a:r>
                <a:rPr lang="en-US" sz="2400" baseline="-25000"/>
                <a:t>X </a:t>
              </a:r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057400" y="6147817"/>
            <a:ext cx="8382000" cy="383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2400" kern="0" dirty="0"/>
              <a:t>Decreasing response time almost always improves throughput</a:t>
            </a:r>
          </a:p>
        </p:txBody>
      </p:sp>
    </p:spTree>
    <p:extLst>
      <p:ext uri="{BB962C8B-B14F-4D97-AF65-F5344CB8AC3E}">
        <p14:creationId xmlns:p14="http://schemas.microsoft.com/office/powerpoint/2010/main" val="5568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7" grpId="0"/>
      <p:bldP spid="90419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Relative Performance Example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2057400" y="1901952"/>
            <a:ext cx="8153400" cy="1047750"/>
          </a:xfrm>
        </p:spPr>
        <p:txBody>
          <a:bodyPr>
            <a:noAutofit/>
          </a:bodyPr>
          <a:lstStyle/>
          <a:p>
            <a:r>
              <a:rPr lang="en-US" sz="2400" dirty="0" smtClean="0"/>
              <a:t>If computer A runs a program in 10 seconds and computer B runs the same program in 15 seconds, how much faster is A than B?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057400" y="3121153"/>
            <a:ext cx="8153400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defRPr/>
            </a:pPr>
            <a:r>
              <a:rPr lang="en-US" sz="2400" kern="0" dirty="0"/>
              <a:t>We know that A is n times faster than B if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83153"/>
            <a:ext cx="8229600" cy="841375"/>
            <a:chOff x="240" y="2448"/>
            <a:chExt cx="5184" cy="530"/>
          </a:xfrm>
        </p:grpSpPr>
        <p:sp>
          <p:nvSpPr>
            <p:cNvPr id="33804" name="Rectangle 7"/>
            <p:cNvSpPr>
              <a:spLocks noChangeArrowheads="1"/>
            </p:cNvSpPr>
            <p:nvPr/>
          </p:nvSpPr>
          <p:spPr bwMode="auto">
            <a:xfrm>
              <a:off x="240" y="2448"/>
              <a:ext cx="5136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 algn="ctr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/>
                <a:t>performance</a:t>
              </a:r>
              <a:r>
                <a:rPr lang="en-US" sz="2400" baseline="-25000"/>
                <a:t>A</a:t>
              </a:r>
              <a:r>
                <a:rPr lang="en-US" sz="2400"/>
                <a:t>         execution_time</a:t>
              </a:r>
              <a:r>
                <a:rPr lang="en-US" sz="2400" baseline="-25000"/>
                <a:t>B </a:t>
              </a:r>
            </a:p>
          </p:txBody>
        </p:sp>
        <p:sp>
          <p:nvSpPr>
            <p:cNvPr id="33805" name="Rectangle 8"/>
            <p:cNvSpPr>
              <a:spLocks noChangeArrowheads="1"/>
            </p:cNvSpPr>
            <p:nvPr/>
          </p:nvSpPr>
          <p:spPr bwMode="auto">
            <a:xfrm>
              <a:off x="288" y="2592"/>
              <a:ext cx="5136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 algn="ctr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/>
                <a:t>    --------------------   =    ---------------------  = n</a:t>
              </a:r>
              <a:endParaRPr lang="en-US" sz="2400" baseline="-25000"/>
            </a:p>
          </p:txBody>
        </p:sp>
        <p:sp>
          <p:nvSpPr>
            <p:cNvPr id="33806" name="Rectangle 9"/>
            <p:cNvSpPr>
              <a:spLocks noChangeArrowheads="1"/>
            </p:cNvSpPr>
            <p:nvPr/>
          </p:nvSpPr>
          <p:spPr bwMode="auto">
            <a:xfrm>
              <a:off x="240" y="2736"/>
              <a:ext cx="5136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 algn="ctr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 dirty="0" err="1"/>
                <a:t>performance</a:t>
              </a:r>
              <a:r>
                <a:rPr lang="en-US" sz="2400" baseline="-25000" dirty="0" err="1"/>
                <a:t>B</a:t>
              </a:r>
              <a:r>
                <a:rPr lang="en-US" sz="2400" dirty="0"/>
                <a:t>         </a:t>
              </a:r>
              <a:r>
                <a:rPr lang="en-US" sz="2400" dirty="0" err="1"/>
                <a:t>execution_time</a:t>
              </a:r>
              <a:r>
                <a:rPr lang="en-US" sz="2400" baseline="-25000" dirty="0" err="1"/>
                <a:t>A</a:t>
              </a:r>
              <a:r>
                <a:rPr lang="en-US" sz="2400" baseline="-25000" dirty="0"/>
                <a:t> 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953000" y="5254753"/>
            <a:ext cx="3733800" cy="841375"/>
            <a:chOff x="240" y="2448"/>
            <a:chExt cx="5184" cy="530"/>
          </a:xfrm>
        </p:grpSpPr>
        <p:sp>
          <p:nvSpPr>
            <p:cNvPr id="33801" name="Rectangle 7"/>
            <p:cNvSpPr>
              <a:spLocks noChangeArrowheads="1"/>
            </p:cNvSpPr>
            <p:nvPr/>
          </p:nvSpPr>
          <p:spPr bwMode="auto">
            <a:xfrm>
              <a:off x="240" y="2448"/>
              <a:ext cx="5136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 algn="ctr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/>
                <a:t>15        </a:t>
              </a:r>
              <a:r>
                <a:rPr lang="en-US" sz="2400" baseline="-25000"/>
                <a:t> </a:t>
              </a:r>
            </a:p>
          </p:txBody>
        </p:sp>
        <p:sp>
          <p:nvSpPr>
            <p:cNvPr id="33802" name="Rectangle 8"/>
            <p:cNvSpPr>
              <a:spLocks noChangeArrowheads="1"/>
            </p:cNvSpPr>
            <p:nvPr/>
          </p:nvSpPr>
          <p:spPr bwMode="auto">
            <a:xfrm>
              <a:off x="288" y="2592"/>
              <a:ext cx="5136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 algn="ctr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/>
                <a:t>         ------   = 1.5</a:t>
              </a:r>
              <a:endParaRPr lang="en-US" sz="2400" baseline="-25000"/>
            </a:p>
          </p:txBody>
        </p:sp>
        <p:sp>
          <p:nvSpPr>
            <p:cNvPr id="33803" name="Rectangle 9"/>
            <p:cNvSpPr>
              <a:spLocks noChangeArrowheads="1"/>
            </p:cNvSpPr>
            <p:nvPr/>
          </p:nvSpPr>
          <p:spPr bwMode="auto">
            <a:xfrm>
              <a:off x="240" y="2736"/>
              <a:ext cx="5136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 algn="ctr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/>
                <a:t>10        </a:t>
              </a:r>
              <a:r>
                <a:rPr lang="en-US" sz="2400" baseline="-25000"/>
                <a:t> 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133600" y="5254753"/>
            <a:ext cx="8153400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defRPr/>
            </a:pPr>
            <a:r>
              <a:rPr lang="en-US" sz="2400" kern="0" dirty="0"/>
              <a:t>The performance ratio is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133600" y="6321553"/>
            <a:ext cx="8153400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defRPr/>
            </a:pPr>
            <a:r>
              <a:rPr lang="en-US" sz="2400" kern="0" dirty="0"/>
              <a:t>So A is 1.5 times faster than B</a:t>
            </a:r>
          </a:p>
        </p:txBody>
      </p:sp>
    </p:spTree>
    <p:extLst>
      <p:ext uri="{BB962C8B-B14F-4D97-AF65-F5344CB8AC3E}">
        <p14:creationId xmlns:p14="http://schemas.microsoft.com/office/powerpoint/2010/main" val="801416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20895"/>
            <a:ext cx="10131425" cy="1456267"/>
          </a:xfrm>
        </p:spPr>
        <p:txBody>
          <a:bodyPr/>
          <a:lstStyle/>
          <a:p>
            <a:r>
              <a:rPr lang="en-US" dirty="0" smtClean="0"/>
              <a:t>Performance Factors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3248"/>
            <a:ext cx="8153400" cy="11001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CPU execution time (CPU time) – time the CPU spends working on a task</a:t>
            </a:r>
          </a:p>
          <a:p>
            <a:pPr lvl="1"/>
            <a:r>
              <a:rPr lang="en-US" sz="2000" dirty="0" smtClean="0"/>
              <a:t>Does not include time waiting for I/O or running other programs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81200" y="2889506"/>
            <a:ext cx="8458200" cy="765176"/>
            <a:chOff x="288" y="2064"/>
            <a:chExt cx="5328" cy="482"/>
          </a:xfrm>
        </p:grpSpPr>
        <p:sp>
          <p:nvSpPr>
            <p:cNvPr id="34827" name="Rectangle 4"/>
            <p:cNvSpPr>
              <a:spLocks noChangeArrowheads="1"/>
            </p:cNvSpPr>
            <p:nvPr/>
          </p:nvSpPr>
          <p:spPr bwMode="auto">
            <a:xfrm>
              <a:off x="288" y="2064"/>
              <a:ext cx="3744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/>
                <a:t>CPU execution time      # CPU clock cycles</a:t>
              </a:r>
            </a:p>
          </p:txBody>
        </p:sp>
        <p:sp>
          <p:nvSpPr>
            <p:cNvPr id="34828" name="Rectangle 5"/>
            <p:cNvSpPr>
              <a:spLocks noChangeArrowheads="1"/>
            </p:cNvSpPr>
            <p:nvPr/>
          </p:nvSpPr>
          <p:spPr bwMode="auto">
            <a:xfrm>
              <a:off x="288" y="2304"/>
              <a:ext cx="3744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/>
                <a:t>     for a program               for a program</a:t>
              </a:r>
            </a:p>
          </p:txBody>
        </p:sp>
        <p:sp>
          <p:nvSpPr>
            <p:cNvPr id="34829" name="Rectangle 6"/>
            <p:cNvSpPr>
              <a:spLocks noChangeArrowheads="1"/>
            </p:cNvSpPr>
            <p:nvPr/>
          </p:nvSpPr>
          <p:spPr bwMode="auto">
            <a:xfrm>
              <a:off x="288" y="2160"/>
              <a:ext cx="5328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 dirty="0"/>
                <a:t>                                 </a:t>
              </a:r>
              <a:r>
                <a:rPr lang="en-US" sz="2400" dirty="0" smtClean="0"/>
                <a:t>    =                                          x  </a:t>
              </a:r>
              <a:r>
                <a:rPr lang="en-US" sz="2400" dirty="0"/>
                <a:t>clock cycle time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133600" y="4337307"/>
            <a:ext cx="8458200" cy="765176"/>
            <a:chOff x="240" y="2736"/>
            <a:chExt cx="5328" cy="482"/>
          </a:xfrm>
        </p:grpSpPr>
        <p:sp>
          <p:nvSpPr>
            <p:cNvPr id="34824" name="Rectangle 10"/>
            <p:cNvSpPr>
              <a:spLocks noChangeArrowheads="1"/>
            </p:cNvSpPr>
            <p:nvPr/>
          </p:nvSpPr>
          <p:spPr bwMode="auto">
            <a:xfrm>
              <a:off x="240" y="2736"/>
              <a:ext cx="5280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/>
                <a:t>CPU execution time      # CPU clock cycles for a program</a:t>
              </a:r>
            </a:p>
          </p:txBody>
        </p:sp>
        <p:sp>
          <p:nvSpPr>
            <p:cNvPr id="34825" name="Rectangle 11"/>
            <p:cNvSpPr>
              <a:spLocks noChangeArrowheads="1"/>
            </p:cNvSpPr>
            <p:nvPr/>
          </p:nvSpPr>
          <p:spPr bwMode="auto">
            <a:xfrm>
              <a:off x="240" y="2976"/>
              <a:ext cx="4416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/>
                <a:t>     for a program                             clock rate   </a:t>
              </a:r>
            </a:p>
          </p:txBody>
        </p:sp>
        <p:sp>
          <p:nvSpPr>
            <p:cNvPr id="34826" name="Rectangle 12"/>
            <p:cNvSpPr>
              <a:spLocks noChangeArrowheads="1"/>
            </p:cNvSpPr>
            <p:nvPr/>
          </p:nvSpPr>
          <p:spPr bwMode="auto">
            <a:xfrm>
              <a:off x="240" y="2832"/>
              <a:ext cx="5328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 dirty="0"/>
                <a:t>                                </a:t>
              </a:r>
              <a:r>
                <a:rPr lang="en-US" sz="2400" dirty="0" smtClean="0"/>
                <a:t>    </a:t>
              </a:r>
              <a:r>
                <a:rPr lang="en-US" sz="2400" dirty="0"/>
                <a:t>=   -------------------------------------------</a:t>
              </a:r>
            </a:p>
          </p:txBody>
        </p:sp>
      </p:grpSp>
      <p:sp>
        <p:nvSpPr>
          <p:cNvPr id="906254" name="Rectangle 14"/>
          <p:cNvSpPr>
            <a:spLocks noChangeArrowheads="1"/>
          </p:cNvSpPr>
          <p:nvPr/>
        </p:nvSpPr>
        <p:spPr bwMode="auto">
          <a:xfrm>
            <a:off x="1981200" y="5516880"/>
            <a:ext cx="8153400" cy="10484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/>
              <a:t>Can improve performance by reducing either the length of the clock cycle or the number of clock cycles required for a program</a:t>
            </a:r>
          </a:p>
        </p:txBody>
      </p:sp>
      <p:sp>
        <p:nvSpPr>
          <p:cNvPr id="906255" name="Rectangle 15"/>
          <p:cNvSpPr>
            <a:spLocks noChangeArrowheads="1"/>
          </p:cNvSpPr>
          <p:nvPr/>
        </p:nvSpPr>
        <p:spPr bwMode="auto">
          <a:xfrm>
            <a:off x="2057400" y="3880104"/>
            <a:ext cx="81534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7338" indent="-287338" algn="ctr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sz="2000"/>
              <a:t> or</a:t>
            </a:r>
          </a:p>
        </p:txBody>
      </p:sp>
    </p:spTree>
    <p:extLst>
      <p:ext uri="{BB962C8B-B14F-4D97-AF65-F5344CB8AC3E}">
        <p14:creationId xmlns:p14="http://schemas.microsoft.com/office/powerpoint/2010/main" val="396997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54" grpId="0"/>
      <p:bldP spid="9062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1"/>
            <a:ext cx="6553200" cy="422275"/>
          </a:xfrm>
        </p:spPr>
        <p:txBody>
          <a:bodyPr>
            <a:normAutofit fontScale="90000"/>
          </a:bodyPr>
          <a:lstStyle/>
          <a:p>
            <a:r>
              <a:rPr lang="en-US" smtClean="0"/>
              <a:t>Review:  Machine Clock Rate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914400"/>
            <a:ext cx="8153400" cy="1289050"/>
          </a:xfrm>
        </p:spPr>
        <p:txBody>
          <a:bodyPr/>
          <a:lstStyle/>
          <a:p>
            <a:r>
              <a:rPr lang="en-US" smtClean="0"/>
              <a:t>Clock rate (clock cycles per second in MHz or GHz) is inverse of clock cycle time (clock period)</a:t>
            </a:r>
            <a:endParaRPr lang="en-US" sz="2000"/>
          </a:p>
          <a:p>
            <a:pPr algn="ctr">
              <a:buFont typeface="Wingdings" pitchFamily="2" charset="2"/>
              <a:buNone/>
            </a:pPr>
            <a:r>
              <a:rPr lang="en-US" smtClean="0"/>
              <a:t>CC   =  1 / CR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3048000" y="2971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V="1">
            <a:off x="5791200" y="2514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3962400" y="2514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V="1">
            <a:off x="3962400" y="2514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4876800" y="2971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 flipV="1">
            <a:off x="4876800" y="2514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5791200" y="2514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V="1">
            <a:off x="6705600" y="2514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6705600" y="2971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V="1">
            <a:off x="7620000" y="2514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7620000" y="2514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flipV="1">
            <a:off x="8534400" y="2514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8534400" y="2971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4876800" y="3124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6705600" y="3124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5029200" y="3124200"/>
            <a:ext cx="1600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one clock period</a:t>
            </a:r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 flipH="1">
            <a:off x="4876800" y="32766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6477000" y="32766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3974" name="Text Box 22"/>
          <p:cNvSpPr txBox="1">
            <a:spLocks noChangeArrowheads="1"/>
          </p:cNvSpPr>
          <p:nvPr/>
        </p:nvSpPr>
        <p:spPr bwMode="auto">
          <a:xfrm>
            <a:off x="3200400" y="3657601"/>
            <a:ext cx="5943600" cy="2862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       10 nsec clock cycle  =&gt;  100 MHz clock rate</a:t>
            </a:r>
          </a:p>
          <a:p>
            <a:pPr>
              <a:spcBef>
                <a:spcPct val="50000"/>
              </a:spcBef>
            </a:pPr>
            <a:r>
              <a:rPr lang="en-US"/>
              <a:t>            5 nsec clock cycle  =&gt;  200 MHz clock rate</a:t>
            </a:r>
          </a:p>
          <a:p>
            <a:pPr>
              <a:spcBef>
                <a:spcPct val="50000"/>
              </a:spcBef>
            </a:pPr>
            <a:r>
              <a:rPr lang="en-US"/>
              <a:t>            2 nsec clock cycle  =&gt;  500 MHz clock rate</a:t>
            </a:r>
          </a:p>
          <a:p>
            <a:pPr>
              <a:spcBef>
                <a:spcPct val="50000"/>
              </a:spcBef>
            </a:pPr>
            <a:r>
              <a:rPr lang="en-US"/>
              <a:t>  1 nsec (10</a:t>
            </a:r>
            <a:r>
              <a:rPr lang="en-US" baseline="30000"/>
              <a:t>-9</a:t>
            </a:r>
            <a:r>
              <a:rPr lang="en-US"/>
              <a:t>) clock cycle   =&gt;  1 GHz (10</a:t>
            </a:r>
            <a:r>
              <a:rPr lang="en-US" baseline="30000"/>
              <a:t>9</a:t>
            </a:r>
            <a:r>
              <a:rPr lang="en-US"/>
              <a:t>) clock rate</a:t>
            </a:r>
          </a:p>
          <a:p>
            <a:pPr>
              <a:spcBef>
                <a:spcPct val="50000"/>
              </a:spcBef>
            </a:pPr>
            <a:r>
              <a:rPr lang="en-US"/>
              <a:t>        500 psec clock cycle  =&gt;   2 GHz clock rate</a:t>
            </a:r>
          </a:p>
          <a:p>
            <a:pPr>
              <a:spcBef>
                <a:spcPct val="50000"/>
              </a:spcBef>
            </a:pPr>
            <a:r>
              <a:rPr lang="en-US"/>
              <a:t>        250 psec clock cycle  =&gt;   4 GHz clock rate</a:t>
            </a:r>
          </a:p>
          <a:p>
            <a:pPr>
              <a:spcBef>
                <a:spcPct val="50000"/>
              </a:spcBef>
            </a:pPr>
            <a:r>
              <a:rPr lang="en-US"/>
              <a:t>        200 psec clock cycle  =&gt;   5 GHz clock rate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23616" y="4114800"/>
            <a:ext cx="3774367" cy="150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dirty="0"/>
              <a:t>Clock period: duration of a clock cycle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dirty="0"/>
              <a:t>e.g., 250ps = 0.25ns = 250×10</a:t>
            </a:r>
            <a:r>
              <a:rPr lang="en-US" altLang="en-US" sz="1600" baseline="30000" dirty="0"/>
              <a:t>–12</a:t>
            </a:r>
            <a:r>
              <a:rPr lang="en-US" altLang="en-US" sz="1600" dirty="0"/>
              <a:t>s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dirty="0"/>
              <a:t>Clock frequency (rate): cycles per second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dirty="0"/>
              <a:t>e.g., 4.0GHz = 4000MHz = 4.0×10</a:t>
            </a:r>
            <a:r>
              <a:rPr lang="en-US" altLang="en-US" sz="1600" baseline="30000" dirty="0"/>
              <a:t>9</a:t>
            </a:r>
            <a:r>
              <a:rPr lang="en-US" altLang="en-US" sz="1600" dirty="0"/>
              <a:t>Hz</a:t>
            </a:r>
            <a:endParaRPr lang="en-AU" alt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4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98158" y="78238"/>
            <a:ext cx="10131425" cy="1456267"/>
          </a:xfrm>
        </p:spPr>
        <p:txBody>
          <a:bodyPr/>
          <a:lstStyle/>
          <a:p>
            <a:r>
              <a:rPr lang="en-US" dirty="0" smtClean="0"/>
              <a:t>Improving Performance Example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057400" y="1260397"/>
            <a:ext cx="8153400" cy="1712913"/>
          </a:xfrm>
        </p:spPr>
        <p:txBody>
          <a:bodyPr>
            <a:noAutofit/>
          </a:bodyPr>
          <a:lstStyle/>
          <a:p>
            <a:r>
              <a:rPr lang="en-US" sz="2400" dirty="0" smtClean="0"/>
              <a:t>A program runs on computer A with a 2 GHz clock in 10 seconds.  What clock rate must computer B run at to run this program in 6 seconds?  Unfortunately, to accomplish this, computer B will require 1.2 times as many clock cycles as computer A to run the program.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05000" y="3165397"/>
            <a:ext cx="8458200" cy="765175"/>
            <a:chOff x="240" y="2736"/>
            <a:chExt cx="5328" cy="482"/>
          </a:xfrm>
        </p:grpSpPr>
        <p:sp>
          <p:nvSpPr>
            <p:cNvPr id="37902" name="Rectangle 10"/>
            <p:cNvSpPr>
              <a:spLocks noChangeArrowheads="1"/>
            </p:cNvSpPr>
            <p:nvPr/>
          </p:nvSpPr>
          <p:spPr bwMode="auto">
            <a:xfrm>
              <a:off x="288" y="2736"/>
              <a:ext cx="5280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/>
                <a:t>               CPU time</a:t>
              </a:r>
              <a:r>
                <a:rPr lang="en-US" sz="2400" baseline="-25000"/>
                <a:t>A</a:t>
              </a:r>
              <a:r>
                <a:rPr lang="en-US" sz="2400"/>
                <a:t>         CPU clock cycles</a:t>
              </a:r>
              <a:r>
                <a:rPr lang="en-US" sz="2400" baseline="-25000"/>
                <a:t>A</a:t>
              </a:r>
            </a:p>
          </p:txBody>
        </p:sp>
        <p:sp>
          <p:nvSpPr>
            <p:cNvPr id="37903" name="Rectangle 11"/>
            <p:cNvSpPr>
              <a:spLocks noChangeArrowheads="1"/>
            </p:cNvSpPr>
            <p:nvPr/>
          </p:nvSpPr>
          <p:spPr bwMode="auto">
            <a:xfrm>
              <a:off x="240" y="2976"/>
              <a:ext cx="4416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/>
                <a:t>                                               clock rate</a:t>
              </a:r>
              <a:r>
                <a:rPr lang="en-US" sz="2400" baseline="-25000"/>
                <a:t>A</a:t>
              </a:r>
              <a:r>
                <a:rPr lang="en-US" sz="2400"/>
                <a:t>   </a:t>
              </a:r>
            </a:p>
          </p:txBody>
        </p:sp>
        <p:sp>
          <p:nvSpPr>
            <p:cNvPr id="37904" name="Rectangle 12"/>
            <p:cNvSpPr>
              <a:spLocks noChangeArrowheads="1"/>
            </p:cNvSpPr>
            <p:nvPr/>
          </p:nvSpPr>
          <p:spPr bwMode="auto">
            <a:xfrm>
              <a:off x="240" y="2832"/>
              <a:ext cx="5328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/>
                <a:t>                                   =   -------------------------------</a:t>
              </a:r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33600" y="4155997"/>
            <a:ext cx="8153400" cy="715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defRPr/>
            </a:pPr>
            <a:r>
              <a:rPr lang="en-US" sz="2400" kern="0" dirty="0"/>
              <a:t>CPU clock </a:t>
            </a:r>
            <a:r>
              <a:rPr lang="en-US" sz="2400" kern="0" dirty="0" err="1"/>
              <a:t>cycles</a:t>
            </a:r>
            <a:r>
              <a:rPr lang="en-US" sz="2400" kern="0" baseline="-25000" dirty="0" err="1"/>
              <a:t>A</a:t>
            </a:r>
            <a:r>
              <a:rPr lang="en-US" sz="2400" kern="0" dirty="0"/>
              <a:t> = 10 sec x 2 x 10</a:t>
            </a:r>
            <a:r>
              <a:rPr lang="en-US" sz="2400" kern="0" baseline="30000" dirty="0"/>
              <a:t>9</a:t>
            </a:r>
            <a:r>
              <a:rPr lang="en-US" sz="2400" kern="0" dirty="0"/>
              <a:t> cycles/sec 							= 20 x 10</a:t>
            </a:r>
            <a:r>
              <a:rPr lang="en-US" sz="2400" kern="0" baseline="30000" dirty="0"/>
              <a:t>9</a:t>
            </a:r>
            <a:r>
              <a:rPr lang="en-US" sz="2400" kern="0" dirty="0"/>
              <a:t> cycles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981200" y="5070397"/>
            <a:ext cx="8458200" cy="765175"/>
            <a:chOff x="240" y="2736"/>
            <a:chExt cx="5328" cy="482"/>
          </a:xfrm>
        </p:grpSpPr>
        <p:sp>
          <p:nvSpPr>
            <p:cNvPr id="37899" name="Rectangle 10"/>
            <p:cNvSpPr>
              <a:spLocks noChangeArrowheads="1"/>
            </p:cNvSpPr>
            <p:nvPr/>
          </p:nvSpPr>
          <p:spPr bwMode="auto">
            <a:xfrm>
              <a:off x="288" y="2736"/>
              <a:ext cx="5280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/>
                <a:t>               CPU time</a:t>
              </a:r>
              <a:r>
                <a:rPr lang="en-US" sz="2400" baseline="-25000"/>
                <a:t>B</a:t>
              </a:r>
              <a:r>
                <a:rPr lang="en-US" sz="2400"/>
                <a:t>         1.2 x 20 x 10</a:t>
              </a:r>
              <a:r>
                <a:rPr lang="en-US" sz="2400" baseline="30000"/>
                <a:t>9</a:t>
              </a:r>
              <a:r>
                <a:rPr lang="en-US" sz="2400"/>
                <a:t> cycles</a:t>
              </a:r>
              <a:endParaRPr lang="en-US" sz="2400" baseline="-25000"/>
            </a:p>
          </p:txBody>
        </p:sp>
        <p:sp>
          <p:nvSpPr>
            <p:cNvPr id="37900" name="Rectangle 11"/>
            <p:cNvSpPr>
              <a:spLocks noChangeArrowheads="1"/>
            </p:cNvSpPr>
            <p:nvPr/>
          </p:nvSpPr>
          <p:spPr bwMode="auto">
            <a:xfrm>
              <a:off x="240" y="2976"/>
              <a:ext cx="4416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/>
                <a:t>                                                clock rate</a:t>
              </a:r>
              <a:r>
                <a:rPr lang="en-US" sz="2400" baseline="-25000"/>
                <a:t>B</a:t>
              </a:r>
              <a:r>
                <a:rPr lang="en-US" sz="2400"/>
                <a:t>   </a:t>
              </a:r>
            </a:p>
          </p:txBody>
        </p:sp>
        <p:sp>
          <p:nvSpPr>
            <p:cNvPr id="37901" name="Rectangle 12"/>
            <p:cNvSpPr>
              <a:spLocks noChangeArrowheads="1"/>
            </p:cNvSpPr>
            <p:nvPr/>
          </p:nvSpPr>
          <p:spPr bwMode="auto">
            <a:xfrm>
              <a:off x="240" y="2832"/>
              <a:ext cx="5328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/>
                <a:t>                                   =   -------------------------------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5984797"/>
            <a:ext cx="8458200" cy="765175"/>
            <a:chOff x="240" y="2736"/>
            <a:chExt cx="5328" cy="482"/>
          </a:xfrm>
        </p:grpSpPr>
        <p:sp>
          <p:nvSpPr>
            <p:cNvPr id="37896" name="Rectangle 10"/>
            <p:cNvSpPr>
              <a:spLocks noChangeArrowheads="1"/>
            </p:cNvSpPr>
            <p:nvPr/>
          </p:nvSpPr>
          <p:spPr bwMode="auto">
            <a:xfrm>
              <a:off x="288" y="2736"/>
              <a:ext cx="5280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/>
                <a:t>               clock rate</a:t>
              </a:r>
              <a:r>
                <a:rPr lang="en-US" sz="2400" baseline="-25000"/>
                <a:t>B</a:t>
              </a:r>
              <a:r>
                <a:rPr lang="en-US" sz="2400"/>
                <a:t>         1.2 x 20 x 10</a:t>
              </a:r>
              <a:r>
                <a:rPr lang="en-US" sz="2400" baseline="30000"/>
                <a:t>9</a:t>
              </a:r>
              <a:r>
                <a:rPr lang="en-US" sz="2400"/>
                <a:t> cycles</a:t>
              </a:r>
              <a:endParaRPr lang="en-US" sz="2400" baseline="-25000"/>
            </a:p>
          </p:txBody>
        </p:sp>
        <p:sp>
          <p:nvSpPr>
            <p:cNvPr id="37897" name="Rectangle 11"/>
            <p:cNvSpPr>
              <a:spLocks noChangeArrowheads="1"/>
            </p:cNvSpPr>
            <p:nvPr/>
          </p:nvSpPr>
          <p:spPr bwMode="auto">
            <a:xfrm>
              <a:off x="240" y="2976"/>
              <a:ext cx="4416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/>
                <a:t>                                                 6 seconds</a:t>
              </a:r>
            </a:p>
          </p:txBody>
        </p:sp>
        <p:sp>
          <p:nvSpPr>
            <p:cNvPr id="37898" name="Rectangle 12"/>
            <p:cNvSpPr>
              <a:spLocks noChangeArrowheads="1"/>
            </p:cNvSpPr>
            <p:nvPr/>
          </p:nvSpPr>
          <p:spPr bwMode="auto">
            <a:xfrm>
              <a:off x="240" y="2832"/>
              <a:ext cx="5328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/>
                <a:t>                                   =   ------------------------------- = 4 GHz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12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Clock Cycles per Instruction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838200"/>
            <a:ext cx="8229600" cy="162403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Not all instructions take the same amount of time to execute</a:t>
            </a:r>
          </a:p>
          <a:p>
            <a:pPr lvl="1"/>
            <a:r>
              <a:rPr lang="en-US" sz="2000" dirty="0" smtClean="0"/>
              <a:t>One way to think about execution time is that it equals the number of instructions executed multiplied by the average time per instruction</a:t>
            </a:r>
          </a:p>
        </p:txBody>
      </p:sp>
      <p:sp>
        <p:nvSpPr>
          <p:cNvPr id="908293" name="Rectangle 5"/>
          <p:cNvSpPr>
            <a:spLocks noChangeArrowheads="1"/>
          </p:cNvSpPr>
          <p:nvPr/>
        </p:nvSpPr>
        <p:spPr bwMode="auto">
          <a:xfrm>
            <a:off x="1905000" y="5067300"/>
            <a:ext cx="8153400" cy="11008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/>
              <a:t>Clock cycles per instruction (CPI) – the </a:t>
            </a:r>
            <a:r>
              <a:rPr lang="en-US" sz="2400" dirty="0"/>
              <a:t>average number </a:t>
            </a:r>
            <a:r>
              <a:rPr lang="en-US" sz="2400" dirty="0"/>
              <a:t>of clock cycles each instruction takes to execute</a:t>
            </a:r>
          </a:p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 dirty="0"/>
              <a:t>A way to compare two different implementations of the same ISA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05000" y="2590800"/>
            <a:ext cx="8534400" cy="762000"/>
            <a:chOff x="288" y="1776"/>
            <a:chExt cx="5376" cy="480"/>
          </a:xfrm>
        </p:grpSpPr>
        <p:sp>
          <p:nvSpPr>
            <p:cNvPr id="38937" name="Rectangle 7"/>
            <p:cNvSpPr>
              <a:spLocks noChangeArrowheads="1"/>
            </p:cNvSpPr>
            <p:nvPr/>
          </p:nvSpPr>
          <p:spPr bwMode="auto">
            <a:xfrm>
              <a:off x="384" y="1776"/>
              <a:ext cx="5280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 dirty="0"/>
                <a:t># CPU clock cycles      # Instructions     </a:t>
              </a:r>
              <a:r>
                <a:rPr lang="en-US" sz="2400" dirty="0" smtClean="0"/>
                <a:t>   Average </a:t>
              </a:r>
              <a:r>
                <a:rPr lang="en-US" sz="2400" dirty="0"/>
                <a:t>clock cycles</a:t>
              </a:r>
            </a:p>
          </p:txBody>
        </p:sp>
        <p:sp>
          <p:nvSpPr>
            <p:cNvPr id="38938" name="Rectangle 8"/>
            <p:cNvSpPr>
              <a:spLocks noChangeArrowheads="1"/>
            </p:cNvSpPr>
            <p:nvPr/>
          </p:nvSpPr>
          <p:spPr bwMode="auto">
            <a:xfrm>
              <a:off x="336" y="2016"/>
              <a:ext cx="5136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 dirty="0"/>
                <a:t>     for a program           for a program         </a:t>
              </a:r>
              <a:r>
                <a:rPr lang="en-US" sz="2400" dirty="0" smtClean="0"/>
                <a:t>   </a:t>
              </a:r>
              <a:r>
                <a:rPr lang="en-US" sz="2400" dirty="0"/>
                <a:t>per </a:t>
              </a:r>
              <a:r>
                <a:rPr lang="en-US" sz="2400" dirty="0" smtClean="0"/>
                <a:t>instruction(CPI)   </a:t>
              </a:r>
              <a:endParaRPr lang="en-US" sz="2400" dirty="0"/>
            </a:p>
          </p:txBody>
        </p:sp>
        <p:sp>
          <p:nvSpPr>
            <p:cNvPr id="38939" name="Rectangle 9"/>
            <p:cNvSpPr>
              <a:spLocks noChangeArrowheads="1"/>
            </p:cNvSpPr>
            <p:nvPr/>
          </p:nvSpPr>
          <p:spPr bwMode="auto">
            <a:xfrm>
              <a:off x="288" y="1920"/>
              <a:ext cx="5328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</a:pPr>
              <a:r>
                <a:rPr lang="en-US" sz="2400" dirty="0"/>
                <a:t>                                  =                        </a:t>
              </a:r>
              <a:r>
                <a:rPr lang="en-US" sz="2400" dirty="0" smtClean="0"/>
                <a:t>         </a:t>
              </a:r>
              <a:r>
                <a:rPr lang="en-US" sz="2400" dirty="0"/>
                <a:t>x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147973" y="3560741"/>
            <a:ext cx="68848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CPU Time = # Instructions X CPI X Clock Cycle Time</a:t>
            </a:r>
          </a:p>
          <a:p>
            <a:endParaRPr lang="en-US" sz="2400" dirty="0" smtClean="0"/>
          </a:p>
          <a:p>
            <a:pPr>
              <a:lnSpc>
                <a:spcPts val="1200"/>
              </a:lnSpc>
            </a:pPr>
            <a:r>
              <a:rPr lang="en-US" sz="2400" dirty="0"/>
              <a:t>	</a:t>
            </a:r>
            <a:r>
              <a:rPr lang="en-US" sz="2400" dirty="0" smtClean="0"/>
              <a:t>	 = # Instructions X CPI</a:t>
            </a:r>
          </a:p>
          <a:p>
            <a:pPr>
              <a:lnSpc>
                <a:spcPts val="12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              ---------------------------</a:t>
            </a:r>
          </a:p>
          <a:p>
            <a:pPr>
              <a:lnSpc>
                <a:spcPts val="12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                     Clock 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582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96</TotalTime>
  <Words>955</Words>
  <Application>Microsoft Office PowerPoint</Application>
  <PresentationFormat>Widescreen</PresentationFormat>
  <Paragraphs>150</Paragraphs>
  <Slides>14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Monotype Sorts</vt:lpstr>
      <vt:lpstr>Arial</vt:lpstr>
      <vt:lpstr>Calibri</vt:lpstr>
      <vt:lpstr>Calibri Light</vt:lpstr>
      <vt:lpstr>Times New Roman</vt:lpstr>
      <vt:lpstr>Wingdings</vt:lpstr>
      <vt:lpstr>Celestial</vt:lpstr>
      <vt:lpstr>Microsoft Graph Chart</vt:lpstr>
      <vt:lpstr>Microsoft Equation 3.0</vt:lpstr>
      <vt:lpstr>Performance Metrics</vt:lpstr>
      <vt:lpstr>Defining Performance</vt:lpstr>
      <vt:lpstr>Throughput versus Response Time</vt:lpstr>
      <vt:lpstr>Defining (Speed) Performance</vt:lpstr>
      <vt:lpstr>Relative Performance Example</vt:lpstr>
      <vt:lpstr>Performance Factors</vt:lpstr>
      <vt:lpstr>Review:  Machine Clock Rate</vt:lpstr>
      <vt:lpstr>Improving Performance Example</vt:lpstr>
      <vt:lpstr>Clock Cycles per Instruction</vt:lpstr>
      <vt:lpstr>CPI Example</vt:lpstr>
      <vt:lpstr>CPI in More Detail</vt:lpstr>
      <vt:lpstr>CPI Example</vt:lpstr>
      <vt:lpstr>Performance Summary</vt:lpstr>
      <vt:lpstr>Exercises</vt:lpstr>
    </vt:vector>
  </TitlesOfParts>
  <Company>Framingham State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Metrics</dc:title>
  <dc:creator>IT</dc:creator>
  <cp:lastModifiedBy>IT</cp:lastModifiedBy>
  <cp:revision>12</cp:revision>
  <dcterms:created xsi:type="dcterms:W3CDTF">2015-09-10T14:44:20Z</dcterms:created>
  <dcterms:modified xsi:type="dcterms:W3CDTF">2015-09-10T16:20:40Z</dcterms:modified>
</cp:coreProperties>
</file>