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4" r:id="rId11"/>
    <p:sldId id="285" r:id="rId12"/>
    <p:sldId id="286" r:id="rId13"/>
    <p:sldId id="28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8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E3CBF-2334-421A-84A7-7C56D4B23EBD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A5D05-3D10-451C-AD4E-39EEC61C6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A677A3-477F-4F83-9B54-C38044FA475C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0CB60-B9CC-4B6B-AF33-165FA8AA61CF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1701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FEDB8-64D0-4EEC-8ACF-1B56CE1E421B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AED1F-C6E5-44E7-9B56-66508AE6A6C6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8535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CA8D64-993B-40D3-B445-3DF8BD869840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06893A-8770-4FE7-9209-FB453D944BD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8849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7CF3FB-C541-4182-BCAD-F2CF70C020AD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524E3-99F1-4753-A385-0C89D2DE2BD8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9122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25D15A-4781-4B35-AEF5-1B2068C2E4B7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8EA75-BD97-4DA6-AF0B-2366719B013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31752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90571-B477-414F-93D6-F0398F7557CC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6D446-8803-46EF-980E-6925FFAB61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3935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D227E-E685-4556-B8F5-DBF52893BF23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C28995-F546-45AC-BD95-6A00F22E124C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6628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9EBB4B-622B-4ED5-9A4B-E546FABC815F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C2FD2D-D929-4526-9594-7DD30CE021C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8088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FED1E9-1B4E-4E41-979A-E45F5D4F12A2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4403C-DACE-4BCF-BF8E-62DAD78BDED1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0165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A0D31E-8390-456D-B747-D945E8E7749F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885A5F-E2E9-4EC8-A6DA-FBA5621F0DD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0474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C23DF4-CCF3-4832-AD95-2018739C79E5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BE7F2-3610-4247-AB35-ED65025163E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22379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D11CBE-FC08-4252-9629-3060B554A99B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59D6F4-F8B1-4D4F-A409-935CE10673F2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3349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735247-A22F-465A-A9E9-B27837E04B93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A6E1A-7878-4B29-A728-85BD644F453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330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9D2A8-8A21-40A3-847A-3AEEC4F5A139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7EC65-B7B4-4C54-BD54-0C6BD84F812C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4726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F7192F-1CBB-4301-AEF6-14E907789873}" type="datetime3">
              <a:rPr lang="en-US" altLang="en-US" smtClean="0">
                <a:latin typeface="Times New Roman" panose="02020603050405020304" pitchFamily="18" charset="0"/>
              </a:rPr>
              <a:pPr/>
              <a:t>22 September 2016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217FF-93B5-4D6D-A39A-C5B23F9336C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594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ip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Instructions-Computer Language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40" y="0"/>
            <a:ext cx="10131425" cy="1456267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10978"/>
            <a:ext cx="10131425" cy="58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"/>
                <a:cs typeface="Courier"/>
              </a:rPr>
              <a:t>Registers have both numeric and symbolic names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$0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     $zero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- special register for constant</a:t>
            </a:r>
            <a:br>
              <a:rPr lang="en-US" sz="2100" dirty="0" smtClean="0">
                <a:latin typeface="Courier"/>
                <a:cs typeface="Courier"/>
              </a:rPr>
            </a:br>
            <a:r>
              <a:rPr lang="en-US" sz="2100" dirty="0" smtClean="0">
                <a:latin typeface="Courier"/>
                <a:cs typeface="Courier"/>
              </a:rPr>
              <a:t>                        zero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$1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     $at       - assembler temporary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$2 - $3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$v0 - $v1 - values for function returns and</a:t>
            </a:r>
            <a:br>
              <a:rPr lang="en-US" sz="2100" dirty="0" smtClean="0">
                <a:latin typeface="Courier"/>
                <a:cs typeface="Courier"/>
              </a:rPr>
            </a:br>
            <a:r>
              <a:rPr lang="en-US" sz="2100" dirty="0" smtClean="0">
                <a:latin typeface="Courier"/>
                <a:cs typeface="Courier"/>
              </a:rPr>
              <a:t>                        expression evaluation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$4 - $7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$a0 - $a3 - arguments for functions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$8 - $15    $t0 - $t7 - temporary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$16 - $23   $s0 - $s7 - saved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$24 - $25   $t8 - $t9 - more temporary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$26 - $27   $k0 - $k1 - reserved for OS kernel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$28         $</a:t>
            </a:r>
            <a:r>
              <a:rPr lang="en-US" sz="2100" dirty="0" err="1" smtClean="0">
                <a:latin typeface="Courier"/>
                <a:cs typeface="Courier"/>
              </a:rPr>
              <a:t>gp</a:t>
            </a:r>
            <a:r>
              <a:rPr lang="en-US" sz="2100" dirty="0" smtClean="0">
                <a:latin typeface="Courier"/>
                <a:cs typeface="Courier"/>
              </a:rPr>
              <a:t>       - global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$29         $</a:t>
            </a:r>
            <a:r>
              <a:rPr lang="en-US" sz="2100" dirty="0" err="1" smtClean="0">
                <a:latin typeface="Courier"/>
                <a:cs typeface="Courier"/>
              </a:rPr>
              <a:t>sp</a:t>
            </a:r>
            <a:r>
              <a:rPr lang="en-US" sz="2100" dirty="0" smtClean="0">
                <a:latin typeface="Courier"/>
                <a:cs typeface="Courier"/>
              </a:rPr>
              <a:t>       - stack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$30         $</a:t>
            </a:r>
            <a:r>
              <a:rPr lang="en-US" sz="2100" dirty="0" err="1" smtClean="0">
                <a:latin typeface="Courier"/>
                <a:cs typeface="Courier"/>
              </a:rPr>
              <a:t>fp</a:t>
            </a:r>
            <a:r>
              <a:rPr lang="en-US" sz="2100" dirty="0" smtClean="0">
                <a:latin typeface="Courier"/>
                <a:cs typeface="Courier"/>
              </a:rPr>
              <a:t>       - frame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$31         $</a:t>
            </a:r>
            <a:r>
              <a:rPr lang="en-US" sz="2100" dirty="0" err="1" smtClean="0">
                <a:latin typeface="Courier"/>
                <a:cs typeface="Courier"/>
              </a:rPr>
              <a:t>ra</a:t>
            </a:r>
            <a:r>
              <a:rPr lang="en-US" sz="2100" dirty="0" smtClean="0">
                <a:latin typeface="Courier"/>
                <a:cs typeface="Courier"/>
              </a:rPr>
              <a:t>       - return address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062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78" y="0"/>
            <a:ext cx="10131425" cy="1456267"/>
          </a:xfrm>
        </p:spPr>
        <p:txBody>
          <a:bodyPr/>
          <a:lstStyle/>
          <a:p>
            <a:r>
              <a:rPr lang="en-US" dirty="0" smtClean="0"/>
              <a:t>More Complex </a:t>
            </a:r>
            <a:r>
              <a:rPr lang="en-US" dirty="0"/>
              <a:t>M</a:t>
            </a:r>
            <a:r>
              <a:rPr lang="en-US" dirty="0" smtClean="0"/>
              <a:t>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35635"/>
            <a:ext cx="10131425" cy="5683664"/>
          </a:xfrm>
        </p:spPr>
        <p:txBody>
          <a:bodyPr/>
          <a:lstStyle/>
          <a:p>
            <a:r>
              <a:rPr lang="en-US" sz="3200" dirty="0" smtClean="0"/>
              <a:t>Operations must be performed in the appropriate order, storing temporary results</a:t>
            </a:r>
          </a:p>
          <a:p>
            <a:r>
              <a:rPr lang="en-US" sz="3200" dirty="0" smtClean="0"/>
              <a:t>The compiler does this for us.</a:t>
            </a:r>
          </a:p>
          <a:p>
            <a:r>
              <a:rPr lang="en-US" sz="3200" dirty="0" smtClean="0"/>
              <a:t>What if we want to represent the following statement in assembly?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 = b + (c - d) * (e - f) + 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9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5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Convert   </a:t>
            </a:r>
            <a:r>
              <a:rPr lang="en-US" sz="2800" dirty="0" smtClean="0">
                <a:latin typeface="Courier"/>
                <a:cs typeface="Courier"/>
              </a:rPr>
              <a:t>a = b + (c - d) * (e - f) + g</a:t>
            </a:r>
            <a:r>
              <a:rPr lang="en-US" dirty="0" smtClean="0"/>
              <a:t>  to assembly.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663" y="2938880"/>
            <a:ext cx="25397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Assume: </a:t>
            </a:r>
          </a:p>
          <a:p>
            <a:endParaRPr lang="en-US" sz="2600" dirty="0" smtClean="0"/>
          </a:p>
          <a:p>
            <a:r>
              <a:rPr lang="en-US" sz="2600" dirty="0" smtClean="0"/>
              <a:t>b is in $s0</a:t>
            </a:r>
          </a:p>
          <a:p>
            <a:r>
              <a:rPr lang="en-US" sz="2600" dirty="0" smtClean="0"/>
              <a:t>c is in $s1</a:t>
            </a:r>
          </a:p>
          <a:p>
            <a:r>
              <a:rPr lang="en-US" sz="2600" dirty="0" smtClean="0"/>
              <a:t>d is in $s2</a:t>
            </a:r>
          </a:p>
          <a:p>
            <a:r>
              <a:rPr lang="en-US" sz="2600" dirty="0" smtClean="0"/>
              <a:t>e is in $s3</a:t>
            </a:r>
          </a:p>
          <a:p>
            <a:r>
              <a:rPr lang="en-US" sz="2600" dirty="0" smtClean="0"/>
              <a:t>f is in $s4</a:t>
            </a:r>
          </a:p>
          <a:p>
            <a:r>
              <a:rPr lang="en-US" sz="2600" dirty="0" smtClean="0"/>
              <a:t>g is in $s5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189511" y="2953648"/>
            <a:ext cx="4183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We need to break the problem into smaller parts.</a:t>
            </a:r>
          </a:p>
          <a:p>
            <a:r>
              <a:rPr lang="en-US" sz="2600" dirty="0" smtClean="0"/>
              <a:t>		x = c - d</a:t>
            </a:r>
          </a:p>
          <a:p>
            <a:r>
              <a:rPr lang="en-US" sz="2600" dirty="0" smtClean="0"/>
              <a:t>		y = e - f</a:t>
            </a:r>
          </a:p>
          <a:p>
            <a:r>
              <a:rPr lang="en-US" sz="2600" dirty="0" smtClean="0"/>
              <a:t>		z = x * y</a:t>
            </a:r>
          </a:p>
          <a:p>
            <a:r>
              <a:rPr lang="en-US" sz="2600" dirty="0" smtClean="0"/>
              <a:t>		h = b + z</a:t>
            </a:r>
          </a:p>
          <a:p>
            <a:r>
              <a:rPr lang="en-US" sz="2600" dirty="0" smtClean="0"/>
              <a:t>		a = h + g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7714135" y="2687819"/>
            <a:ext cx="42022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P</a:t>
            </a:r>
            <a:r>
              <a:rPr lang="en-US" sz="2600" dirty="0" smtClean="0"/>
              <a:t>ick unused registers to complete our computation.</a:t>
            </a:r>
          </a:p>
          <a:p>
            <a:endParaRPr lang="en-US" sz="2600" dirty="0" smtClean="0"/>
          </a:p>
          <a:p>
            <a:r>
              <a:rPr lang="en-US" sz="2600" dirty="0" smtClean="0"/>
              <a:t>		let x be $t1</a:t>
            </a:r>
          </a:p>
          <a:p>
            <a:r>
              <a:rPr lang="en-US" sz="2600" dirty="0" smtClean="0"/>
              <a:t>		let y be $t2</a:t>
            </a:r>
          </a:p>
          <a:p>
            <a:r>
              <a:rPr lang="en-US" sz="2600" dirty="0" smtClean="0"/>
              <a:t>		let z be $t3</a:t>
            </a:r>
          </a:p>
          <a:p>
            <a:r>
              <a:rPr lang="en-US" sz="2600" dirty="0" smtClean="0"/>
              <a:t>		let h be $t4</a:t>
            </a:r>
          </a:p>
          <a:p>
            <a:r>
              <a:rPr lang="en-US" sz="2600" dirty="0" smtClean="0"/>
              <a:t>		let a be $s6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370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78" y="0"/>
            <a:ext cx="10131425" cy="1456267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72623"/>
            <a:ext cx="10131425" cy="5695992"/>
          </a:xfrm>
        </p:spPr>
        <p:txBody>
          <a:bodyPr/>
          <a:lstStyle/>
          <a:p>
            <a:pPr marL="0" indent="0">
              <a:buNone/>
            </a:pPr>
            <a:r>
              <a:rPr lang="ro-RO" sz="3200" dirty="0" smtClean="0">
                <a:latin typeface="Courier"/>
                <a:cs typeface="Courier"/>
              </a:rPr>
              <a:t>sub $t1, $s1, $s2   #x = c – d</a:t>
            </a:r>
          </a:p>
          <a:p>
            <a:pPr marL="0" indent="0">
              <a:buNone/>
            </a:pPr>
            <a:r>
              <a:rPr lang="ro-RO" sz="3200" dirty="0" smtClean="0">
                <a:latin typeface="Courier"/>
                <a:cs typeface="Courier"/>
              </a:rPr>
              <a:t>sub $t2, $s3, $s4   #y = e – f</a:t>
            </a:r>
          </a:p>
          <a:p>
            <a:pPr marL="0" indent="0">
              <a:buNone/>
            </a:pPr>
            <a:r>
              <a:rPr lang="ro-RO" sz="3200" dirty="0" smtClean="0">
                <a:latin typeface="Courier"/>
                <a:cs typeface="Courier"/>
              </a:rPr>
              <a:t>mul $t3, $t1, $t2   #z = x * y</a:t>
            </a:r>
          </a:p>
          <a:p>
            <a:pPr marL="0" indent="0">
              <a:buNone/>
            </a:pPr>
            <a:r>
              <a:rPr lang="ro-RO" sz="3200" dirty="0" smtClean="0">
                <a:latin typeface="Courier"/>
                <a:cs typeface="Courier"/>
              </a:rPr>
              <a:t>add $t4, $s0, $t3   #h = b + z</a:t>
            </a:r>
          </a:p>
          <a:p>
            <a:pPr marL="0" indent="0">
              <a:buNone/>
            </a:pPr>
            <a:r>
              <a:rPr lang="ro-RO" sz="3200" dirty="0" smtClean="0">
                <a:latin typeface="Courier"/>
                <a:cs typeface="Courier"/>
              </a:rPr>
              <a:t>add $s6, $t4, $s5   #a = h + 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9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Operands</a:t>
            </a:r>
            <a:endParaRPr lang="en-AU" altLang="en-US" dirty="0" smtClean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Load values from memory into </a:t>
            </a:r>
            <a:r>
              <a:rPr lang="en-US" altLang="en-US" sz="2600" dirty="0" smtClean="0"/>
              <a:t>registers (</a:t>
            </a:r>
            <a:r>
              <a:rPr lang="en-US" altLang="en-US" sz="2600" dirty="0" err="1" smtClean="0"/>
              <a:t>lw</a:t>
            </a:r>
            <a:r>
              <a:rPr lang="en-US" altLang="en-US" sz="2600" dirty="0" smtClean="0"/>
              <a:t>)</a:t>
            </a:r>
            <a:endParaRPr lang="en-US" altLang="en-US" sz="2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Store result from register to </a:t>
            </a:r>
            <a:r>
              <a:rPr lang="en-US" altLang="en-US" sz="2600" dirty="0" smtClean="0"/>
              <a:t>memory (</a:t>
            </a:r>
            <a:r>
              <a:rPr lang="en-US" altLang="en-US" sz="2600" dirty="0" err="1" smtClean="0"/>
              <a:t>sw</a:t>
            </a:r>
            <a:r>
              <a:rPr lang="en-US" altLang="en-US" sz="2600" dirty="0" smtClean="0"/>
              <a:t>)</a:t>
            </a: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600" i="1" dirty="0"/>
              <a:t>c.f.</a:t>
            </a:r>
            <a:r>
              <a:rPr lang="en-AU" altLang="en-US" sz="2600" dirty="0"/>
              <a:t> Little Endian: least-significant byte at least address</a:t>
            </a:r>
          </a:p>
        </p:txBody>
      </p:sp>
    </p:spTree>
    <p:extLst>
      <p:ext uri="{BB962C8B-B14F-4D97-AF65-F5344CB8AC3E}">
        <p14:creationId xmlns:p14="http://schemas.microsoft.com/office/powerpoint/2010/main" val="159230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</a:t>
            </a:r>
            <a:r>
              <a:rPr lang="en-US" sz="2800" dirty="0" smtClean="0"/>
              <a:t> = h + A[8]</a:t>
            </a:r>
          </a:p>
          <a:p>
            <a:pPr lvl="1"/>
            <a:r>
              <a:rPr lang="en-US" sz="2800" dirty="0" smtClean="0"/>
              <a:t>A is an array. Base address of array is $s3.</a:t>
            </a:r>
          </a:p>
          <a:p>
            <a:pPr lvl="1"/>
            <a:r>
              <a:rPr lang="en-US" sz="2800" dirty="0" smtClean="0"/>
              <a:t>G, and h with register $s1, and $s2.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lw</a:t>
            </a:r>
            <a:r>
              <a:rPr lang="en-US" sz="2800" dirty="0" smtClean="0"/>
              <a:t>		$t0, 8($s3)	//temporary register $t0 gets A[8]</a:t>
            </a:r>
          </a:p>
          <a:p>
            <a:pPr marL="0" indent="0">
              <a:buNone/>
            </a:pPr>
            <a:r>
              <a:rPr lang="en-US" sz="2800" dirty="0" smtClean="0"/>
              <a:t>	add	$s1, $s2, $t0   // </a:t>
            </a:r>
            <a:r>
              <a:rPr lang="en-US" sz="2800" dirty="0"/>
              <a:t>g = h + A[8</a:t>
            </a:r>
            <a:r>
              <a:rPr lang="en-US" sz="2800" dirty="0" smtClean="0"/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4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Operands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654167"/>
              </p:ext>
            </p:extLst>
          </p:nvPr>
        </p:nvGraphicFramePr>
        <p:xfrm>
          <a:off x="3148032" y="2451512"/>
          <a:ext cx="2466474" cy="247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74"/>
              </a:tblGrid>
              <a:tr h="61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6505" y="534684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8651" y="571617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4485" y="444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4485" y="386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485" y="3210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4485" y="2535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460875"/>
              </p:ext>
            </p:extLst>
          </p:nvPr>
        </p:nvGraphicFramePr>
        <p:xfrm>
          <a:off x="6858209" y="2451512"/>
          <a:ext cx="2466474" cy="247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74"/>
              </a:tblGrid>
              <a:tr h="61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62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16682" y="534684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8828" y="571617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4662" y="444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4662" y="386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662" y="3210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92073" y="25356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3325" y="4977513"/>
            <a:ext cx="14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82710" y="502621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1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Operand Example 1</a:t>
            </a:r>
            <a:endParaRPr lang="en-AU" altLang="en-US" dirty="0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986589"/>
            <a:ext cx="10131425" cy="51856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/>
            <a:r>
              <a:rPr lang="en-US" altLang="en-US" sz="2800" dirty="0" smtClean="0"/>
              <a:t>g in $s1, h in $s2, base address of A in $s3</a:t>
            </a:r>
          </a:p>
          <a:p>
            <a:pPr eaLnBrk="1" hangingPunct="1"/>
            <a:r>
              <a:rPr lang="en-US" altLang="en-US" sz="2800" dirty="0" smtClean="0"/>
              <a:t>Compiled MIPS code:</a:t>
            </a:r>
          </a:p>
          <a:p>
            <a:pPr lvl="1" eaLnBrk="1" hangingPunct="1"/>
            <a:r>
              <a:rPr lang="en-US" altLang="en-US" sz="2800" dirty="0" smtClean="0"/>
              <a:t>Index 8 requires offset of 32</a:t>
            </a:r>
          </a:p>
          <a:p>
            <a:pPr lvl="2" eaLnBrk="1" hangingPunct="1"/>
            <a:r>
              <a:rPr lang="en-US" altLang="en-US" sz="2800" dirty="0" smtClean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lw</a:t>
            </a:r>
            <a:r>
              <a:rPr lang="en-US" altLang="en-US" sz="28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$s1, $s2, $t0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1567113" y="5867400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dirty="0"/>
              <a:t>offset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4095750" y="5867400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81082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 Example 2</a:t>
            </a:r>
            <a:endParaRPr lang="en-AU" altLang="en-US" smtClean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6196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sz="2800" dirty="0" smtClean="0"/>
              <a:t>h in $s2, base address of A in $s3</a:t>
            </a:r>
          </a:p>
          <a:p>
            <a:pPr eaLnBrk="1" hangingPunct="1"/>
            <a:r>
              <a:rPr lang="en-US" altLang="en-US" sz="2800" dirty="0" smtClean="0"/>
              <a:t>Compiled MIPS code:</a:t>
            </a:r>
          </a:p>
          <a:p>
            <a:pPr lvl="1" eaLnBrk="1" hangingPunct="1"/>
            <a:r>
              <a:rPr lang="en-US" altLang="en-US" sz="2800" dirty="0" smtClean="0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lw</a:t>
            </a:r>
            <a:r>
              <a:rPr lang="en-US" altLang="en-US" sz="28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$t0, $s2, $t0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 err="1">
                <a:latin typeface="Lucida Console" panose="020B0609040504020204" pitchFamily="49" charset="0"/>
              </a:rPr>
              <a:t>sw</a:t>
            </a:r>
            <a:r>
              <a:rPr lang="en-US" altLang="en-US" sz="2800" dirty="0">
                <a:latin typeface="Lucida Console" panose="020B0609040504020204" pitchFamily="49" charset="0"/>
              </a:rPr>
              <a:t>  $t0, 48($s3)    # store word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6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Registers vs. Memory</a:t>
            </a:r>
            <a:endParaRPr lang="en-AU" altLang="en-US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6317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Register optimization is important!</a:t>
            </a:r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33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Set</a:t>
            </a:r>
            <a:endParaRPr lang="en-AU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5234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vocabulary of commands understood by a given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Many modern computers also have simple instruction sets</a:t>
            </a:r>
          </a:p>
        </p:txBody>
      </p:sp>
    </p:spTree>
    <p:extLst>
      <p:ext uri="{BB962C8B-B14F-4D97-AF65-F5344CB8AC3E}">
        <p14:creationId xmlns:p14="http://schemas.microsoft.com/office/powerpoint/2010/main" val="121864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Immediate Operands</a:t>
            </a:r>
            <a:endParaRPr lang="en-AU" altLang="en-US" smtClean="0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60764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$s3, $s3, 4</a:t>
            </a:r>
          </a:p>
          <a:p>
            <a:pPr eaLnBrk="1" hangingPunct="1"/>
            <a:r>
              <a:rPr lang="en-US" altLang="en-US" sz="2800" dirty="0" smtClean="0"/>
              <a:t>No subtract immediate instruction</a:t>
            </a:r>
          </a:p>
          <a:p>
            <a:pPr lvl="1" eaLnBrk="1" hangingPunct="1"/>
            <a:r>
              <a:rPr lang="en-US" altLang="en-US" sz="2800" dirty="0" smtClean="0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$s2, $s1, -1</a:t>
            </a:r>
          </a:p>
          <a:p>
            <a:pPr eaLnBrk="1" hangingPunct="1"/>
            <a:r>
              <a:rPr lang="en-US" altLang="en-US" sz="2800" i="1" dirty="0" smtClean="0"/>
              <a:t>Design Principle 3:</a:t>
            </a:r>
            <a:r>
              <a:rPr lang="en-US" altLang="en-US" sz="2800" dirty="0" smtClean="0"/>
              <a:t> Make the common case fast</a:t>
            </a:r>
          </a:p>
          <a:p>
            <a:pPr lvl="1" eaLnBrk="1" hangingPunct="1"/>
            <a:r>
              <a:rPr lang="en-US" altLang="en-US" sz="2800" dirty="0" smtClean="0"/>
              <a:t>Small constants are common</a:t>
            </a:r>
          </a:p>
          <a:p>
            <a:pPr lvl="1" eaLnBrk="1" hangingPunct="1"/>
            <a:r>
              <a:rPr lang="en-US" altLang="en-US" sz="2800" dirty="0" smtClean="0"/>
              <a:t>Immediate operand avoids a load instruction</a:t>
            </a:r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407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Constant Zero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583586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800" dirty="0" smtClean="0"/>
              <a:t>MIPS register 0 ($zero) is the constant 0</a:t>
            </a:r>
          </a:p>
          <a:p>
            <a:pPr lvl="1" eaLnBrk="1" hangingPunct="1"/>
            <a:r>
              <a:rPr lang="en-AU" altLang="en-US" sz="2800" dirty="0" smtClean="0"/>
              <a:t>Cannot be overwritten</a:t>
            </a:r>
          </a:p>
          <a:p>
            <a:pPr eaLnBrk="1" hangingPunct="1"/>
            <a:r>
              <a:rPr lang="en-AU" altLang="en-US" sz="2800" dirty="0" smtClean="0"/>
              <a:t>Useful for common operations</a:t>
            </a:r>
          </a:p>
          <a:p>
            <a:pPr lvl="1" eaLnBrk="1" hangingPunct="1"/>
            <a:r>
              <a:rPr lang="en-AU" altLang="en-US" sz="2800" dirty="0" smtClean="0"/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800" dirty="0" smtClean="0">
                <a:latin typeface="Lucida Console" panose="020B0609040504020204" pitchFamily="49" charset="0"/>
              </a:rPr>
              <a:t>	add $t2, $s1, $zero</a:t>
            </a:r>
          </a:p>
        </p:txBody>
      </p:sp>
    </p:spTree>
    <p:extLst>
      <p:ext uri="{BB962C8B-B14F-4D97-AF65-F5344CB8AC3E}">
        <p14:creationId xmlns:p14="http://schemas.microsoft.com/office/powerpoint/2010/main" val="63527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Page 164, problem 2-1</a:t>
            </a:r>
          </a:p>
          <a:p>
            <a:r>
              <a:rPr lang="en-US" sz="2800" dirty="0" smtClean="0"/>
              <a:t>Page 164, problem 2-2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64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>
          <a:xfrm>
            <a:off x="721895" y="1323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Unsigned Binary Integers</a:t>
            </a:r>
            <a:endParaRPr lang="en-AU" altLang="en-US" dirty="0" smtClean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771" y="1457590"/>
            <a:ext cx="82708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Given an n-bit number</a:t>
            </a:r>
            <a:endParaRPr lang="en-AU" altLang="en-US" sz="28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02867"/>
              </p:ext>
            </p:extLst>
          </p:nvPr>
        </p:nvGraphicFramePr>
        <p:xfrm>
          <a:off x="2782469" y="2422191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469" y="2422191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039772" y="3130886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Range: 0 to +2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0000 0000 0000 0000 0000 0000 0000 1011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= 0 + … + 1×2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+ 0×2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+1×2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+1×2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= 0 + … + 8 + 0 + 2 + 1 = 11</a:t>
            </a:r>
            <a:r>
              <a:rPr lang="en-US" altLang="en-US" sz="2400" baseline="-25000" dirty="0"/>
              <a:t>10</a:t>
            </a:r>
            <a:endParaRPr lang="en-US" altLang="en-US" sz="24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0 to +4,294,967,295</a:t>
            </a:r>
          </a:p>
        </p:txBody>
      </p:sp>
    </p:spTree>
    <p:extLst>
      <p:ext uri="{BB962C8B-B14F-4D97-AF65-F5344CB8AC3E}">
        <p14:creationId xmlns:p14="http://schemas.microsoft.com/office/powerpoint/2010/main" val="72744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Unsigned Binary Integers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62470"/>
              </p:ext>
            </p:extLst>
          </p:nvPr>
        </p:nvGraphicFramePr>
        <p:xfrm>
          <a:off x="1021348" y="3145809"/>
          <a:ext cx="979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  <a:gridCol w="3061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52760" y="3516649"/>
            <a:ext cx="15240" cy="12839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3516649"/>
            <a:ext cx="15240" cy="12839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47029" y="4800600"/>
            <a:ext cx="2641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Least significant bit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4949" y="4800600"/>
            <a:ext cx="2638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Most significant bit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2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908051"/>
            <a:ext cx="10131425" cy="56789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Bit 31 is sign bit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1 for negative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0 for non-negative numbers</a:t>
            </a:r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 smtClean="0"/>
              <a:t>Non-negative </a:t>
            </a:r>
            <a:r>
              <a:rPr lang="en-US" altLang="en-US" sz="2800" dirty="0"/>
              <a:t>numbers have the same unsigned and 2s-complement representation</a:t>
            </a:r>
            <a:endParaRPr lang="en-AU" altLang="en-US" sz="2800" dirty="0"/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Some specific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  0:	0000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 dirty="0"/>
              <a:t>–1:	1111 1111 … 1111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Most-negative:	1000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 dirty="0"/>
              <a:t>Most-positive:	0111 1111 … 1111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725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2s-Complement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8891"/>
          </a:xfrm>
        </p:spPr>
        <p:txBody>
          <a:bodyPr/>
          <a:lstStyle/>
          <a:p>
            <a:r>
              <a:rPr lang="en-US" sz="2800" dirty="0" smtClean="0"/>
              <a:t>What is the decimal number of this 32 bit two’s complement number?</a:t>
            </a:r>
          </a:p>
          <a:p>
            <a:r>
              <a:rPr lang="en-US" sz="2800" dirty="0" smtClean="0"/>
              <a:t>1111	1111	1111	1111	1111	1111	1111	1100</a:t>
            </a:r>
            <a:r>
              <a:rPr lang="en-US" sz="2800" baseline="-25000" dirty="0" smtClean="0"/>
              <a:t>2</a:t>
            </a:r>
          </a:p>
          <a:p>
            <a:pPr marL="285750" lvl="1"/>
            <a:r>
              <a:rPr lang="en-US" altLang="en-US" sz="2800" dirty="0"/>
              <a:t>= </a:t>
            </a:r>
            <a:r>
              <a:rPr lang="en-US" altLang="en-US" sz="2800" dirty="0" smtClean="0"/>
              <a:t>1× -2</a:t>
            </a:r>
            <a:r>
              <a:rPr lang="en-US" altLang="en-US" sz="2800" baseline="30000" dirty="0" smtClean="0"/>
              <a:t>31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+ 1×2</a:t>
            </a:r>
            <a:r>
              <a:rPr lang="en-US" altLang="en-US" sz="2800" baseline="30000" dirty="0"/>
              <a:t>30</a:t>
            </a:r>
            <a:r>
              <a:rPr lang="en-US" altLang="en-US" sz="2800" dirty="0"/>
              <a:t> + … + 1×2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+0×2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+0×2</a:t>
            </a:r>
            <a:r>
              <a:rPr lang="en-US" altLang="en-US" sz="2800" baseline="30000" dirty="0"/>
              <a:t>0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= –2,147,483,648 + 2,147,483,644 = –4</a:t>
            </a:r>
            <a:r>
              <a:rPr lang="en-US" altLang="en-US" sz="2800" baseline="-25000" dirty="0"/>
              <a:t>10</a:t>
            </a:r>
            <a:endParaRPr lang="en-US" altLang="en-US" sz="2800" dirty="0"/>
          </a:p>
          <a:p>
            <a:endParaRPr lang="en-US" baseline="-25000" dirty="0" smtClean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7989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2s-Complement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 2</a:t>
            </a:r>
            <a:r>
              <a:rPr lang="en-US" baseline="-25000" dirty="0" smtClean="0"/>
              <a:t>ten</a:t>
            </a:r>
            <a:r>
              <a:rPr lang="en-US" dirty="0" smtClean="0"/>
              <a:t> , and then check the result by negating -2</a:t>
            </a:r>
            <a:r>
              <a:rPr lang="en-US" baseline="-25000" dirty="0" smtClean="0"/>
              <a:t>ten</a:t>
            </a:r>
          </a:p>
          <a:p>
            <a:pPr lvl="1"/>
            <a:r>
              <a:rPr lang="en-US" dirty="0" smtClean="0"/>
              <a:t>0000	0000		0000		0000		0000		0000		0000		0010</a:t>
            </a:r>
            <a:r>
              <a:rPr lang="en-US" baseline="-25000" dirty="0" smtClean="0"/>
              <a:t>2</a:t>
            </a:r>
          </a:p>
          <a:p>
            <a:r>
              <a:rPr lang="en-US" baseline="-25000" dirty="0" smtClean="0"/>
              <a:t>	</a:t>
            </a:r>
            <a:r>
              <a:rPr lang="en-US" dirty="0" smtClean="0"/>
              <a:t>negating number by inverting the bits and adding 1</a:t>
            </a:r>
          </a:p>
          <a:p>
            <a:pPr lvl="1"/>
            <a:r>
              <a:rPr lang="en-US" sz="1800" dirty="0" smtClean="0"/>
              <a:t>1111	1111	1111	1111	1111	1111	1111	1101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	</a:t>
            </a:r>
            <a:r>
              <a:rPr lang="en-US" sz="1800" baseline="-25000" dirty="0" smtClean="0"/>
              <a:t>																		</a:t>
            </a:r>
            <a:r>
              <a:rPr lang="en-US" sz="1800" dirty="0" smtClean="0"/>
              <a:t>       1</a:t>
            </a:r>
            <a:r>
              <a:rPr lang="en-US" sz="1800" baseline="-25000" dirty="0" smtClean="0"/>
              <a:t>2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        </a:t>
            </a:r>
            <a:r>
              <a:rPr lang="en-US" dirty="0" smtClean="0"/>
              <a:t>1111	1111	1111	1111	1111	1111	1111	1110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36320" y="4740772"/>
            <a:ext cx="737616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015" y="434066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</a:t>
            </a:r>
            <a:r>
              <a:rPr lang="en-US" baseline="-250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9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 Extension</a:t>
            </a:r>
            <a:endParaRPr lang="en-AU" altLang="en-US" dirty="0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>
                <a:latin typeface="Lucida Console" panose="020B0609040504020204" pitchFamily="49" charset="0"/>
              </a:rPr>
              <a:t>lb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lh</a:t>
            </a:r>
            <a:r>
              <a:rPr lang="en-US" altLang="en-US" sz="2800" dirty="0"/>
              <a:t>: extend loaded byte/</a:t>
            </a:r>
            <a:r>
              <a:rPr lang="en-US" altLang="en-US" sz="2800" dirty="0" err="1"/>
              <a:t>halfword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bne</a:t>
            </a:r>
            <a:r>
              <a:rPr lang="en-US" altLang="en-US" sz="2800" dirty="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+2: </a:t>
            </a:r>
            <a:r>
              <a:rPr lang="en-US" altLang="en-US" sz="2800" dirty="0">
                <a:solidFill>
                  <a:schemeClr val="hlink"/>
                </a:solidFill>
              </a:rPr>
              <a:t>0</a:t>
            </a:r>
            <a:r>
              <a:rPr lang="en-US" altLang="en-US" sz="2800" dirty="0"/>
              <a:t>000 0010 =&gt; </a:t>
            </a:r>
            <a:r>
              <a:rPr lang="en-US" altLang="en-US" sz="2800" dirty="0">
                <a:solidFill>
                  <a:schemeClr val="hlink"/>
                </a:solidFill>
              </a:rPr>
              <a:t>0000 0000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0</a:t>
            </a:r>
            <a:r>
              <a:rPr lang="en-US" altLang="en-US" sz="28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dirty="0"/>
              <a:t>–2: </a:t>
            </a:r>
            <a:r>
              <a:rPr lang="en-AU" altLang="en-US" sz="2800" dirty="0">
                <a:solidFill>
                  <a:schemeClr val="hlink"/>
                </a:solidFill>
              </a:rPr>
              <a:t>1</a:t>
            </a:r>
            <a:r>
              <a:rPr lang="en-AU" altLang="en-US" sz="2800" dirty="0"/>
              <a:t>111 1110 =&gt; </a:t>
            </a:r>
            <a:r>
              <a:rPr lang="en-AU" altLang="en-US" sz="2800" dirty="0">
                <a:solidFill>
                  <a:schemeClr val="hlink"/>
                </a:solidFill>
              </a:rPr>
              <a:t>1111 1111</a:t>
            </a:r>
            <a:r>
              <a:rPr lang="en-AU" altLang="en-US" sz="2800" dirty="0"/>
              <a:t> </a:t>
            </a:r>
            <a:r>
              <a:rPr lang="en-AU" altLang="en-US" sz="2800" dirty="0">
                <a:solidFill>
                  <a:schemeClr val="hlink"/>
                </a:solidFill>
              </a:rPr>
              <a:t>1</a:t>
            </a:r>
            <a:r>
              <a:rPr lang="en-AU" altLang="en-US" sz="2800" dirty="0"/>
              <a:t>111 1110</a:t>
            </a:r>
          </a:p>
        </p:txBody>
      </p:sp>
    </p:spTree>
    <p:extLst>
      <p:ext uri="{BB962C8B-B14F-4D97-AF65-F5344CB8AC3E}">
        <p14:creationId xmlns:p14="http://schemas.microsoft.com/office/powerpoint/2010/main" val="274921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Sign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 16-bit binary versions of 8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and -8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to 32-bit binary number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MIPS Instruction Set</a:t>
            </a:r>
            <a:endParaRPr lang="en-AU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6031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</p:spTree>
    <p:extLst>
      <p:ext uri="{BB962C8B-B14F-4D97-AF65-F5344CB8AC3E}">
        <p14:creationId xmlns:p14="http://schemas.microsoft.com/office/powerpoint/2010/main" val="1644668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Blackboard…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Operations</a:t>
            </a:r>
            <a:endParaRPr lang="en-AU" altLang="en-US" dirty="0" smtClean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59561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Add and subtract, three operands</a:t>
            </a:r>
          </a:p>
          <a:p>
            <a:pPr lvl="1" eaLnBrk="1" hangingPunct="1"/>
            <a:r>
              <a:rPr lang="en-US" altLang="en-US" sz="2800" dirty="0" smtClean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US" altLang="en-US" sz="2800" dirty="0" smtClean="0"/>
              <a:t>All arithmetic operations have this form</a:t>
            </a:r>
          </a:p>
          <a:p>
            <a:pPr eaLnBrk="1" hangingPunct="1"/>
            <a:r>
              <a:rPr lang="en-US" altLang="en-US" sz="2800" i="1" dirty="0" smtClean="0"/>
              <a:t>Design Principle 1:</a:t>
            </a:r>
            <a:r>
              <a:rPr lang="en-US" altLang="en-US" sz="2800" dirty="0" smtClean="0"/>
              <a:t> Simplicity favors regularity</a:t>
            </a:r>
          </a:p>
          <a:p>
            <a:pPr lvl="1" eaLnBrk="1" hangingPunct="1"/>
            <a:r>
              <a:rPr lang="en-US" altLang="en-US" sz="2800" dirty="0" smtClean="0"/>
              <a:t>Regularity makes implementation simpler</a:t>
            </a:r>
          </a:p>
          <a:p>
            <a:pPr lvl="1" eaLnBrk="1" hangingPunct="1"/>
            <a:r>
              <a:rPr lang="en-US" altLang="en-US" sz="2800" dirty="0" smtClean="0"/>
              <a:t>Simplicity enables higher performance at lower cost</a:t>
            </a:r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89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3270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= b + c  + d + e</a:t>
            </a:r>
          </a:p>
          <a:p>
            <a:pPr marL="457200" lvl="1" indent="0">
              <a:buNone/>
            </a:pPr>
            <a:r>
              <a:rPr lang="en-US" sz="2800" dirty="0" smtClean="0"/>
              <a:t>	add a, b, c  		//The sum of b and c is placed in a</a:t>
            </a:r>
          </a:p>
          <a:p>
            <a:pPr marL="457200" lvl="1" indent="0">
              <a:buNone/>
            </a:pPr>
            <a:r>
              <a:rPr lang="en-US" sz="2800" dirty="0" smtClean="0"/>
              <a:t>	add a, a, d		//The sum of b, c, and d is now in a</a:t>
            </a:r>
          </a:p>
          <a:p>
            <a:pPr marL="457200" lvl="1" indent="0">
              <a:buNone/>
            </a:pPr>
            <a:r>
              <a:rPr lang="en-US" sz="2800" dirty="0" smtClean="0"/>
              <a:t>	add a, a, e		//The sum of b, c, d, and e is now in a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228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= b + c;</a:t>
            </a:r>
          </a:p>
          <a:p>
            <a:r>
              <a:rPr lang="en-US" sz="3200" dirty="0" smtClean="0"/>
              <a:t>d = a – e;</a:t>
            </a:r>
          </a:p>
          <a:p>
            <a:pPr marL="457200" lvl="1" indent="0">
              <a:buNone/>
            </a:pPr>
            <a:r>
              <a:rPr lang="en-US" sz="3200" dirty="0" smtClean="0"/>
              <a:t>	add </a:t>
            </a:r>
            <a:r>
              <a:rPr lang="en-US" sz="3200" dirty="0"/>
              <a:t>a, b, </a:t>
            </a:r>
            <a:r>
              <a:rPr lang="en-US" sz="3200" dirty="0" smtClean="0"/>
              <a:t>c</a:t>
            </a:r>
          </a:p>
          <a:p>
            <a:pPr marL="457200" lvl="1" indent="0">
              <a:buNone/>
            </a:pPr>
            <a:r>
              <a:rPr lang="en-US" sz="3200" dirty="0" smtClean="0"/>
              <a:t>	sub d, a, 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902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Example</a:t>
            </a:r>
            <a:endParaRPr lang="en-AU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4632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f = (g + h) - (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sz="2800" dirty="0" smtClean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add t0, g, h   # temp t0 = g + h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t1,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, j   # temp t1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+ j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sub f, t0, t1  # f = t0 - t1</a:t>
            </a:r>
            <a:endParaRPr lang="en-AU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582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 Operands</a:t>
            </a:r>
            <a:endParaRPr lang="en-AU" altLang="en-US" dirty="0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2:</a:t>
            </a:r>
            <a:r>
              <a:rPr lang="en-US" altLang="en-US" sz="2800" dirty="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c.f. main memory: millions of locations</a:t>
            </a:r>
          </a:p>
        </p:txBody>
      </p:sp>
    </p:spTree>
    <p:extLst>
      <p:ext uri="{BB962C8B-B14F-4D97-AF65-F5344CB8AC3E}">
        <p14:creationId xmlns:p14="http://schemas.microsoft.com/office/powerpoint/2010/main" val="14284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Operand Example</a:t>
            </a:r>
            <a:endParaRPr lang="en-AU" altLang="en-US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5715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f = (g + h) - (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sz="2800" dirty="0" smtClean="0"/>
              <a:t>f, …, j in $s0, …, $s4</a:t>
            </a:r>
          </a:p>
          <a:p>
            <a:pPr eaLnBrk="1" hangingPunct="1"/>
            <a:r>
              <a:rPr lang="en-US" altLang="en-US" sz="2800" dirty="0" smtClean="0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$t1, $s3, $s4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sub $s0, $t0, $t1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8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603</TotalTime>
  <Words>1201</Words>
  <Application>Microsoft Macintosh PowerPoint</Application>
  <PresentationFormat>Custom</PresentationFormat>
  <Paragraphs>333</Paragraphs>
  <Slides>30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Celestial</vt:lpstr>
      <vt:lpstr>Equation</vt:lpstr>
      <vt:lpstr>Instructions-Computer Language I</vt:lpstr>
      <vt:lpstr>Instruction Set</vt:lpstr>
      <vt:lpstr>The MIPS Instruction Set</vt:lpstr>
      <vt:lpstr>Arithmetic Operations</vt:lpstr>
      <vt:lpstr>Arithmetic Operations</vt:lpstr>
      <vt:lpstr>Arithmetic Operations</vt:lpstr>
      <vt:lpstr>Arithmetic Example</vt:lpstr>
      <vt:lpstr>Register Operands</vt:lpstr>
      <vt:lpstr>Register Operand Example</vt:lpstr>
      <vt:lpstr>Registers</vt:lpstr>
      <vt:lpstr>More Complex Mathematics</vt:lpstr>
      <vt:lpstr>Example</vt:lpstr>
      <vt:lpstr>Solution</vt:lpstr>
      <vt:lpstr>Memory Operands</vt:lpstr>
      <vt:lpstr>Memory Operands</vt:lpstr>
      <vt:lpstr>Memory Operands</vt:lpstr>
      <vt:lpstr>Memory Operand Example 1</vt:lpstr>
      <vt:lpstr>Memory Operand Example 2</vt:lpstr>
      <vt:lpstr>Registers vs. Memory</vt:lpstr>
      <vt:lpstr>Immediate Operands</vt:lpstr>
      <vt:lpstr>The Constant Zero</vt:lpstr>
      <vt:lpstr>Exercise</vt:lpstr>
      <vt:lpstr>Unsigned Binary Integers</vt:lpstr>
      <vt:lpstr>Unsigned Binary Integers</vt:lpstr>
      <vt:lpstr>2s-Complement Signed Integers</vt:lpstr>
      <vt:lpstr>2s-Complement Signed Integers</vt:lpstr>
      <vt:lpstr>2s-Complement Signed Integers</vt:lpstr>
      <vt:lpstr>Sign Extension</vt:lpstr>
      <vt:lpstr>Sign Extension</vt:lpstr>
      <vt:lpstr>Activity</vt:lpstr>
    </vt:vector>
  </TitlesOfParts>
  <Company>Framingham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Instructions-Computer Language</dc:title>
  <dc:creator>IT</dc:creator>
  <cp:lastModifiedBy>Changyong Jung</cp:lastModifiedBy>
  <cp:revision>28</cp:revision>
  <dcterms:created xsi:type="dcterms:W3CDTF">2015-09-17T15:00:07Z</dcterms:created>
  <dcterms:modified xsi:type="dcterms:W3CDTF">2016-09-22T18:12:29Z</dcterms:modified>
</cp:coreProperties>
</file>