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5AF87B0-D4BD-824C-A2C9-B67BC12AB5F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CAAE42-7AF6-C448-BD1A-E7959B9E4A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ourses.missouristate.edu/KenVollmar/mars/" TargetMode="External"/><Relationship Id="rId3" Type="http://schemas.openxmlformats.org/officeDocument/2006/relationships/hyperlink" Target="http://courses.missouristate.edu/KenVollmar/mars/Help/MarsHelpIntro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MARS Simulator - Basic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Dr. Andrew 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 for MIPS assembly Language Programming.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IPS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ssembler and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untime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imulator</a:t>
            </a:r>
          </a:p>
          <a:p>
            <a:r>
              <a:rPr lang="en-US" dirty="0" smtClean="0"/>
              <a:t>Developed by Pete Sanderson and Ken </a:t>
            </a:r>
            <a:r>
              <a:rPr lang="en-US" dirty="0" err="1" smtClean="0"/>
              <a:t>Vollmar</a:t>
            </a:r>
            <a:r>
              <a:rPr lang="en-US" dirty="0" smtClean="0"/>
              <a:t> – Missouri State </a:t>
            </a:r>
            <a:r>
              <a:rPr lang="en-US" dirty="0" err="1" smtClean="0"/>
              <a:t>Univerisity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Download MARS 4.5.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://courses.missouristate.edu/KenVollmar/mars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info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http://courses.missouristate.edu/KenVollmar/mars/Help/</a:t>
            </a:r>
            <a:r>
              <a:rPr lang="en-US" dirty="0" smtClean="0">
                <a:hlinkClick r:id="rId3"/>
              </a:rPr>
              <a:t>MarsHelpIntro.html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1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 .</a:t>
            </a:r>
            <a:r>
              <a:rPr lang="en-US" dirty="0" err="1" smtClean="0"/>
              <a:t>asm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75" y="1044575"/>
            <a:ext cx="8747125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#Program: Hello, World!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.data #data declaration section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Greeting: .</a:t>
            </a:r>
            <a:r>
              <a:rPr lang="en-US" sz="1600" dirty="0" err="1" smtClean="0">
                <a:latin typeface="Courier"/>
                <a:cs typeface="Courier"/>
              </a:rPr>
              <a:t>asciiz</a:t>
            </a:r>
            <a:r>
              <a:rPr lang="en-US" sz="1600" dirty="0" smtClean="0">
                <a:latin typeface="Courier"/>
                <a:cs typeface="Courier"/>
              </a:rPr>
              <a:t> "\</a:t>
            </a:r>
            <a:r>
              <a:rPr lang="en-US" sz="1600" dirty="0" err="1" smtClean="0">
                <a:latin typeface="Courier"/>
                <a:cs typeface="Courier"/>
              </a:rPr>
              <a:t>nHello</a:t>
            </a:r>
            <a:r>
              <a:rPr lang="en-US" sz="1600" dirty="0" smtClean="0">
                <a:latin typeface="Courier"/>
                <a:cs typeface="Courier"/>
              </a:rPr>
              <a:t>, World!\n"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.text #start of code section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main:  #execution begins with the label "main"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li  $v0, 4           #system call code for printing string = 4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la  $a0, Greeting    # load address of string to be printed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                       # into $a0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</a:t>
            </a:r>
            <a:r>
              <a:rPr lang="en-US" sz="1600" dirty="0" err="1" smtClean="0">
                <a:latin typeface="Courier"/>
                <a:cs typeface="Courier"/>
              </a:rPr>
              <a:t>syscall</a:t>
            </a:r>
            <a:r>
              <a:rPr lang="en-US" sz="1600" dirty="0" smtClean="0">
                <a:latin typeface="Courier"/>
                <a:cs typeface="Courier"/>
              </a:rPr>
              <a:t>              # call operating system to perform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                       # operation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                     # v0 specifies the system function called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                     # </a:t>
            </a:r>
            <a:r>
              <a:rPr lang="en-US" sz="1600" dirty="0" err="1" smtClean="0">
                <a:latin typeface="Courier"/>
                <a:cs typeface="Courier"/>
              </a:rPr>
              <a:t>syscall</a:t>
            </a:r>
            <a:r>
              <a:rPr lang="en-US" sz="1600" dirty="0" smtClean="0">
                <a:latin typeface="Courier"/>
                <a:cs typeface="Courier"/>
              </a:rPr>
              <a:t> takes $v0 (and opt arguments)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li  $v0, 10		#system call code for exit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syscall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872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.data</a:t>
            </a:r>
            <a:r>
              <a:rPr lang="en-US" dirty="0" smtClean="0"/>
              <a:t>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"/>
                <a:cs typeface="Courier"/>
              </a:rPr>
              <a:t>.data</a:t>
            </a:r>
            <a:r>
              <a:rPr lang="en-US" dirty="0" smtClean="0"/>
              <a:t> is where data stored in memory will be declared.</a:t>
            </a:r>
          </a:p>
          <a:p>
            <a:r>
              <a:rPr lang="en-US" dirty="0" smtClean="0"/>
              <a:t>The memory for this data is statically allocated.  That is, it is allocated before the program runs.</a:t>
            </a:r>
          </a:p>
          <a:p>
            <a:r>
              <a:rPr lang="en-US" dirty="0" smtClean="0"/>
              <a:t>We use labels to refer to sections of memory.</a:t>
            </a:r>
          </a:p>
          <a:p>
            <a:r>
              <a:rPr lang="en-US" dirty="0" smtClean="0"/>
              <a:t>Labels consist of a name followed by a colon.</a:t>
            </a:r>
          </a:p>
          <a:p>
            <a:r>
              <a:rPr lang="en-US" dirty="0" smtClean="0"/>
              <a:t>We can allocate a string by using a directive.</a:t>
            </a:r>
          </a:p>
          <a:p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asciiz</a:t>
            </a:r>
            <a:r>
              <a:rPr lang="en-US" dirty="0" smtClean="0"/>
              <a:t> is a directive that tells the assembler we would like a string.</a:t>
            </a:r>
          </a:p>
          <a:p>
            <a:r>
              <a:rPr lang="en-US" dirty="0" smtClean="0"/>
              <a:t>The z in 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asciiz</a:t>
            </a:r>
            <a:r>
              <a:rPr lang="en-US" dirty="0" smtClean="0"/>
              <a:t> refers to the fact that strings must be </a:t>
            </a:r>
            <a:r>
              <a:rPr lang="en-US" dirty="0" smtClean="0">
                <a:latin typeface="Courier"/>
                <a:cs typeface="Courier"/>
              </a:rPr>
              <a:t>NULL</a:t>
            </a:r>
            <a:r>
              <a:rPr lang="en-US" dirty="0" smtClean="0"/>
              <a:t> terminated.</a:t>
            </a:r>
          </a:p>
          <a:p>
            <a:r>
              <a:rPr lang="en-US" dirty="0" smtClean="0"/>
              <a:t>They must end in a </a:t>
            </a:r>
            <a:r>
              <a:rPr lang="en-US" dirty="0" smtClean="0">
                <a:latin typeface="Courier"/>
                <a:cs typeface="Courier"/>
              </a:rPr>
              <a:t>NULL</a:t>
            </a:r>
            <a:r>
              <a:rPr lang="en-US" dirty="0" smtClean="0"/>
              <a:t> or </a:t>
            </a:r>
            <a:r>
              <a:rPr lang="en-US" dirty="0" smtClean="0">
                <a:latin typeface="Courier"/>
                <a:cs typeface="Courier"/>
              </a:rPr>
              <a:t>'\0'</a:t>
            </a:r>
            <a:r>
              <a:rPr lang="en-US" dirty="0" smtClean="0"/>
              <a:t> character.</a:t>
            </a:r>
          </a:p>
          <a:p>
            <a:r>
              <a:rPr lang="en-US" dirty="0" smtClean="0"/>
              <a:t>Strings are denoted after a directive using double quotes.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Label_name</a:t>
            </a:r>
            <a:r>
              <a:rPr lang="en-US" dirty="0" smtClean="0">
                <a:latin typeface="Courier"/>
                <a:cs typeface="Courier"/>
              </a:rPr>
              <a:t>: .directive </a:t>
            </a:r>
            <a:r>
              <a:rPr lang="en-US" dirty="0" err="1" smtClean="0">
                <a:latin typeface="Courier"/>
                <a:cs typeface="Courier"/>
              </a:rPr>
              <a:t>data_to_be_allocated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8765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.text</a:t>
            </a:r>
            <a:r>
              <a:rPr lang="en-US" dirty="0" smtClean="0"/>
              <a:t>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/>
                <a:cs typeface="Courier"/>
              </a:rPr>
              <a:t>.text</a:t>
            </a:r>
            <a:r>
              <a:rPr lang="en-US" dirty="0" smtClean="0"/>
              <a:t> is where your instructions are written</a:t>
            </a:r>
          </a:p>
          <a:p>
            <a:r>
              <a:rPr lang="en-US" dirty="0" smtClean="0"/>
              <a:t>Programs always start with the </a:t>
            </a:r>
            <a:r>
              <a:rPr lang="en-US" dirty="0" smtClean="0">
                <a:latin typeface="Courier"/>
                <a:cs typeface="Courier"/>
              </a:rPr>
              <a:t>main:</a:t>
            </a:r>
            <a:r>
              <a:rPr lang="en-US" dirty="0" smtClean="0"/>
              <a:t> label</a:t>
            </a:r>
          </a:p>
          <a:p>
            <a:r>
              <a:rPr lang="en-US" dirty="0" smtClean="0"/>
              <a:t>Procedures may be denoted with other names such as </a:t>
            </a:r>
            <a:r>
              <a:rPr lang="en-US" dirty="0" err="1" smtClean="0">
                <a:latin typeface="Courier"/>
                <a:cs typeface="Courier"/>
              </a:rPr>
              <a:t>my_procedure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r>
              <a:rPr lang="en-US" dirty="0" smtClean="0"/>
              <a:t>Instructions follow each label.</a:t>
            </a:r>
          </a:p>
          <a:p>
            <a:r>
              <a:rPr lang="en-US" dirty="0" smtClean="0"/>
              <a:t>The program is terminated using a system call with the code 10.	</a:t>
            </a:r>
          </a:p>
          <a:p>
            <a:r>
              <a:rPr lang="en-US" dirty="0" smtClean="0"/>
              <a:t>Notice that there are two types of instructions used in the Hello, world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1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 -&gt; load immediate</a:t>
            </a:r>
          </a:p>
          <a:p>
            <a:r>
              <a:rPr lang="en-US" dirty="0" smtClean="0"/>
              <a:t>Immediately load a fixed value such as a constant integer into a register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l</a:t>
            </a:r>
            <a:r>
              <a:rPr lang="en-US" dirty="0" smtClean="0">
                <a:latin typeface="Courier"/>
                <a:cs typeface="Courier"/>
              </a:rPr>
              <a:t>i $t3, 8</a:t>
            </a:r>
          </a:p>
          <a:p>
            <a:pPr lvl="1"/>
            <a:r>
              <a:rPr lang="en-US" dirty="0" smtClean="0"/>
              <a:t>Loads the integer 8 into $t3</a:t>
            </a:r>
          </a:p>
          <a:p>
            <a:pPr lvl="1"/>
            <a:r>
              <a:rPr lang="en-US" dirty="0" smtClean="0"/>
              <a:t>Note that $v0 is a special register.  In this case it is used to specify a system call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8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 -&gt; load address</a:t>
            </a:r>
          </a:p>
          <a:p>
            <a:r>
              <a:rPr lang="en-US" dirty="0" smtClean="0"/>
              <a:t>Load the address of a memory location into a register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la $a0, Greetings</a:t>
            </a:r>
          </a:p>
          <a:p>
            <a:pPr lvl="1"/>
            <a:r>
              <a:rPr lang="en-US" dirty="0" smtClean="0"/>
              <a:t>Loads the address represented by the label Greetings into the argument register $a0 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la </a:t>
            </a:r>
            <a:r>
              <a:rPr lang="en-US" dirty="0" err="1" smtClean="0">
                <a:latin typeface="Courier"/>
                <a:cs typeface="Courier"/>
              </a:rPr>
              <a:t>destination_register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an_address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Note that </a:t>
            </a:r>
            <a:r>
              <a:rPr lang="en-US" dirty="0" err="1" smtClean="0">
                <a:latin typeface="Courier"/>
                <a:cs typeface="Courier"/>
              </a:rPr>
              <a:t>an_address</a:t>
            </a:r>
            <a:r>
              <a:rPr lang="en-US" dirty="0" smtClean="0"/>
              <a:t> may be a label.</a:t>
            </a:r>
          </a:p>
          <a:p>
            <a:pPr lvl="1"/>
            <a:r>
              <a:rPr lang="en-US" dirty="0" smtClean="0"/>
              <a:t>Such labels may refer to strings, arrays, or variables stored in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4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used to request a system service such as input, output, or program termination.</a:t>
            </a:r>
          </a:p>
          <a:p>
            <a:r>
              <a:rPr lang="en-US" dirty="0" smtClean="0"/>
              <a:t>A value must be loaded into </a:t>
            </a:r>
            <a:r>
              <a:rPr lang="en-US" dirty="0" smtClean="0">
                <a:latin typeface="Courier"/>
                <a:cs typeface="Courier"/>
              </a:rPr>
              <a:t>$v0</a:t>
            </a:r>
            <a:r>
              <a:rPr lang="en-US" dirty="0" smtClean="0"/>
              <a:t> to specify the type of system call.</a:t>
            </a:r>
          </a:p>
          <a:p>
            <a:r>
              <a:rPr lang="en-US" dirty="0" smtClean="0"/>
              <a:t>Sometimes system calls have arguments.</a:t>
            </a:r>
          </a:p>
          <a:p>
            <a:r>
              <a:rPr lang="en-US" dirty="0" smtClean="0"/>
              <a:t>Arguments are often (but not always) loaded into </a:t>
            </a:r>
            <a:r>
              <a:rPr lang="en-US" dirty="0" smtClean="0">
                <a:latin typeface="Courier"/>
                <a:cs typeface="Courier"/>
              </a:rPr>
              <a:t>$a0</a:t>
            </a:r>
            <a:r>
              <a:rPr lang="en-US" dirty="0" smtClean="0"/>
              <a:t>, an argument register.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li $v0, A_NUMBER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   #note that A_NUMBER must be a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#numerical value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#load any arguments here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"/>
                <a:cs typeface="Courier"/>
              </a:rPr>
              <a:t>syscall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81279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558</Words>
  <Application>Microsoft Macintosh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Clarity</vt:lpstr>
      <vt:lpstr>1_Clarity</vt:lpstr>
      <vt:lpstr>MARS Simulator - Basic</vt:lpstr>
      <vt:lpstr>MARS Simulator</vt:lpstr>
      <vt:lpstr>A .asm program</vt:lpstr>
      <vt:lpstr>.data Section</vt:lpstr>
      <vt:lpstr>.text Section</vt:lpstr>
      <vt:lpstr>Load Instructions</vt:lpstr>
      <vt:lpstr>Load Instructions</vt:lpstr>
      <vt:lpstr>System Calls</vt:lpstr>
      <vt:lpstr>System Call Syntax</vt:lpstr>
    </vt:vector>
  </TitlesOfParts>
  <Company>Framingham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 Simulator - Basic</dc:title>
  <dc:creator>Changyong Jung</dc:creator>
  <cp:lastModifiedBy>Changyong Jung</cp:lastModifiedBy>
  <cp:revision>3</cp:revision>
  <dcterms:created xsi:type="dcterms:W3CDTF">2016-09-22T18:13:06Z</dcterms:created>
  <dcterms:modified xsi:type="dcterms:W3CDTF">2016-09-22T18:35:15Z</dcterms:modified>
</cp:coreProperties>
</file>