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5" d="100"/>
          <a:sy n="95" d="100"/>
        </p:scale>
        <p:origin x="-203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9E4CCAC-9F9D-8E45-91D8-34A78E119188}" type="datetimeFigureOut">
              <a:rPr lang="en-US" smtClean="0"/>
              <a:t>11/3/16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78B56-E0C5-C44B-9070-D71691B08760}"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E4CCAC-9F9D-8E45-91D8-34A78E119188}" type="datetimeFigureOut">
              <a:rPr lang="en-US" smtClean="0"/>
              <a:t>11/3/16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78B56-E0C5-C44B-9070-D71691B0876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E4CCAC-9F9D-8E45-91D8-34A78E119188}" type="datetimeFigureOut">
              <a:rPr lang="en-US" smtClean="0"/>
              <a:t>11/3/16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78B56-E0C5-C44B-9070-D71691B0876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E4CCAC-9F9D-8E45-91D8-34A78E119188}" type="datetimeFigureOut">
              <a:rPr lang="en-US" smtClean="0"/>
              <a:t>11/3/16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78B56-E0C5-C44B-9070-D71691B0876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E4CCAC-9F9D-8E45-91D8-34A78E119188}" type="datetimeFigureOut">
              <a:rPr lang="en-US" smtClean="0"/>
              <a:t>11/3/16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78B56-E0C5-C44B-9070-D71691B08760}"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9E4CCAC-9F9D-8E45-91D8-34A78E119188}" type="datetimeFigureOut">
              <a:rPr lang="en-US" smtClean="0"/>
              <a:t>11/3/16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F78B56-E0C5-C44B-9070-D71691B0876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9E4CCAC-9F9D-8E45-91D8-34A78E119188}" type="datetimeFigureOut">
              <a:rPr lang="en-US" smtClean="0"/>
              <a:t>11/3/16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F78B56-E0C5-C44B-9070-D71691B08760}"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E4CCAC-9F9D-8E45-91D8-34A78E119188}" type="datetimeFigureOut">
              <a:rPr lang="en-US" smtClean="0"/>
              <a:t>11/3/16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F78B56-E0C5-C44B-9070-D71691B0876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E4CCAC-9F9D-8E45-91D8-34A78E119188}" type="datetimeFigureOut">
              <a:rPr lang="en-US" smtClean="0"/>
              <a:t>11/3/16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F78B56-E0C5-C44B-9070-D71691B0876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E4CCAC-9F9D-8E45-91D8-34A78E119188}" type="datetimeFigureOut">
              <a:rPr lang="en-US" smtClean="0"/>
              <a:t>11/3/16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F78B56-E0C5-C44B-9070-D71691B08760}"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E4CCAC-9F9D-8E45-91D8-34A78E119188}" type="datetimeFigureOut">
              <a:rPr lang="en-US" smtClean="0"/>
              <a:t>11/3/16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F78B56-E0C5-C44B-9070-D71691B0876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9E4CCAC-9F9D-8E45-91D8-34A78E119188}" type="datetimeFigureOut">
              <a:rPr lang="en-US" smtClean="0"/>
              <a:t>11/3/16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BF78B56-E0C5-C44B-9070-D71691B0876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Program Counter(PC), Stack, Function, </a:t>
            </a:r>
            <a:r>
              <a:rPr lang="en-US" sz="4400" dirty="0" err="1" smtClean="0"/>
              <a:t>OPcode</a:t>
            </a:r>
            <a:endParaRPr lang="en-US" sz="4400" dirty="0"/>
          </a:p>
        </p:txBody>
      </p:sp>
      <p:sp>
        <p:nvSpPr>
          <p:cNvPr id="3" name="Subtitle 2"/>
          <p:cNvSpPr>
            <a:spLocks noGrp="1"/>
          </p:cNvSpPr>
          <p:nvPr>
            <p:ph type="subTitle" idx="1"/>
          </p:nvPr>
        </p:nvSpPr>
        <p:spPr/>
        <p:txBody>
          <a:bodyPr/>
          <a:lstStyle/>
          <a:p>
            <a:r>
              <a:rPr lang="en-US" dirty="0" smtClean="0"/>
              <a:t>Prepared by Dr. Andrew Jung</a:t>
            </a:r>
            <a:endParaRPr lang="en-US" dirty="0"/>
          </a:p>
        </p:txBody>
      </p:sp>
    </p:spTree>
    <p:extLst>
      <p:ext uri="{BB962C8B-B14F-4D97-AF65-F5344CB8AC3E}">
        <p14:creationId xmlns:p14="http://schemas.microsoft.com/office/powerpoint/2010/main" val="2896586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44228"/>
          </a:xfrm>
        </p:spPr>
        <p:txBody>
          <a:bodyPr>
            <a:normAutofit fontScale="90000"/>
          </a:bodyPr>
          <a:lstStyle/>
          <a:p>
            <a:r>
              <a:rPr lang="en-US" dirty="0" smtClean="0"/>
              <a:t>Functions Contd.</a:t>
            </a:r>
            <a:endParaRPr lang="en-US" dirty="0"/>
          </a:p>
        </p:txBody>
      </p:sp>
      <p:sp>
        <p:nvSpPr>
          <p:cNvPr id="3" name="Content Placeholder 2"/>
          <p:cNvSpPr>
            <a:spLocks noGrp="1"/>
          </p:cNvSpPr>
          <p:nvPr>
            <p:ph idx="1"/>
          </p:nvPr>
        </p:nvSpPr>
        <p:spPr>
          <a:xfrm>
            <a:off x="457200" y="1282535"/>
            <a:ext cx="8229600" cy="5009082"/>
          </a:xfrm>
        </p:spPr>
        <p:txBody>
          <a:bodyPr>
            <a:normAutofit lnSpcReduction="10000"/>
          </a:bodyPr>
          <a:lstStyle/>
          <a:p>
            <a:r>
              <a:rPr lang="en-US" dirty="0"/>
              <a:t>You need to find another solution if you need more than 4 arguments or 2 return </a:t>
            </a:r>
            <a:r>
              <a:rPr lang="en-US" dirty="0" smtClean="0"/>
              <a:t>values.</a:t>
            </a:r>
          </a:p>
          <a:p>
            <a:r>
              <a:rPr lang="en-US" dirty="0" smtClean="0"/>
              <a:t>Think </a:t>
            </a:r>
            <a:r>
              <a:rPr lang="en-US" dirty="0"/>
              <a:t>about saved registers and memory.        </a:t>
            </a:r>
            <a:endParaRPr lang="en-US" dirty="0" smtClean="0"/>
          </a:p>
          <a:p>
            <a:r>
              <a:rPr lang="en-US" dirty="0" smtClean="0"/>
              <a:t>You </a:t>
            </a:r>
            <a:r>
              <a:rPr lang="en-US" dirty="0"/>
              <a:t>should never expect the temporary registers to remain the same after function </a:t>
            </a:r>
            <a:r>
              <a:rPr lang="en-US" dirty="0" smtClean="0"/>
              <a:t>calls.</a:t>
            </a:r>
          </a:p>
          <a:p>
            <a:r>
              <a:rPr lang="en-US" dirty="0" smtClean="0"/>
              <a:t>You </a:t>
            </a:r>
            <a:r>
              <a:rPr lang="en-US" dirty="0"/>
              <a:t>should always expect the saved registers to remain the same, but you </a:t>
            </a:r>
            <a:r>
              <a:rPr lang="en-US" dirty="0" smtClean="0"/>
              <a:t>might </a:t>
            </a:r>
            <a:r>
              <a:rPr lang="en-US" dirty="0"/>
              <a:t>have to return them to their original values.    </a:t>
            </a:r>
            <a:endParaRPr lang="en-US" dirty="0" smtClean="0"/>
          </a:p>
          <a:p>
            <a:r>
              <a:rPr lang="en-US" dirty="0" smtClean="0"/>
              <a:t>Making </a:t>
            </a:r>
            <a:r>
              <a:rPr lang="en-US" dirty="0"/>
              <a:t>a function call        </a:t>
            </a:r>
            <a:endParaRPr lang="en-US" dirty="0" smtClean="0"/>
          </a:p>
          <a:p>
            <a:pPr lvl="1"/>
            <a:r>
              <a:rPr lang="en-US" dirty="0" smtClean="0"/>
              <a:t>Use </a:t>
            </a:r>
            <a:r>
              <a:rPr lang="en-US" dirty="0" err="1">
                <a:latin typeface="Courier"/>
                <a:cs typeface="Courier"/>
              </a:rPr>
              <a:t>jal</a:t>
            </a:r>
            <a:r>
              <a:rPr lang="en-US" dirty="0"/>
              <a:t> - Jump and Link to call a function and save the return address.        </a:t>
            </a:r>
            <a:endParaRPr lang="en-US" dirty="0" smtClean="0"/>
          </a:p>
          <a:p>
            <a:pPr lvl="1"/>
            <a:r>
              <a:rPr lang="en-US" dirty="0" err="1" smtClean="0">
                <a:latin typeface="Courier"/>
                <a:cs typeface="Courier"/>
              </a:rPr>
              <a:t>jal</a:t>
            </a:r>
            <a:r>
              <a:rPr lang="en-US" dirty="0" smtClean="0"/>
              <a:t> </a:t>
            </a:r>
            <a:r>
              <a:rPr lang="en-US" dirty="0"/>
              <a:t>saves the return address so the Program Counter (PC) can be reset to the </a:t>
            </a:r>
            <a:r>
              <a:rPr lang="en-US" dirty="0" smtClean="0"/>
              <a:t>proper </a:t>
            </a:r>
            <a:r>
              <a:rPr lang="en-US" dirty="0"/>
              <a:t>value once you return from the function</a:t>
            </a:r>
          </a:p>
        </p:txBody>
      </p:sp>
    </p:spTree>
    <p:extLst>
      <p:ext uri="{BB962C8B-B14F-4D97-AF65-F5344CB8AC3E}">
        <p14:creationId xmlns:p14="http://schemas.microsoft.com/office/powerpoint/2010/main" val="3745528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44228"/>
          </a:xfrm>
        </p:spPr>
        <p:txBody>
          <a:bodyPr>
            <a:normAutofit fontScale="90000"/>
          </a:bodyPr>
          <a:lstStyle/>
          <a:p>
            <a:r>
              <a:rPr lang="en-US" dirty="0"/>
              <a:t>Creating a function</a:t>
            </a:r>
          </a:p>
        </p:txBody>
      </p:sp>
      <p:sp>
        <p:nvSpPr>
          <p:cNvPr id="3" name="Content Placeholder 2"/>
          <p:cNvSpPr>
            <a:spLocks noGrp="1"/>
          </p:cNvSpPr>
          <p:nvPr>
            <p:ph idx="1"/>
          </p:nvPr>
        </p:nvSpPr>
        <p:spPr>
          <a:xfrm>
            <a:off x="457200" y="1282535"/>
            <a:ext cx="8229600" cy="5009082"/>
          </a:xfrm>
        </p:spPr>
        <p:txBody>
          <a:bodyPr>
            <a:normAutofit lnSpcReduction="10000"/>
          </a:bodyPr>
          <a:lstStyle/>
          <a:p>
            <a:r>
              <a:rPr lang="en-US" dirty="0"/>
              <a:t>Use a label to name a function</a:t>
            </a:r>
            <a:r>
              <a:rPr lang="en-US" dirty="0" smtClean="0"/>
              <a:t>. This </a:t>
            </a:r>
            <a:r>
              <a:rPr lang="en-US" dirty="0"/>
              <a:t>is done in the </a:t>
            </a:r>
            <a:r>
              <a:rPr lang="en-US" dirty="0" smtClean="0"/>
              <a:t>same manner </a:t>
            </a:r>
            <a:r>
              <a:rPr lang="en-US" dirty="0"/>
              <a:t>as a loop.        </a:t>
            </a:r>
            <a:endParaRPr lang="en-US" dirty="0" smtClean="0"/>
          </a:p>
          <a:p>
            <a:r>
              <a:rPr lang="en-US" dirty="0" smtClean="0">
                <a:latin typeface="Courier"/>
                <a:cs typeface="Courier"/>
              </a:rPr>
              <a:t>label</a:t>
            </a:r>
            <a:r>
              <a:rPr lang="en-US" dirty="0">
                <a:latin typeface="Courier"/>
                <a:cs typeface="Courier"/>
              </a:rPr>
              <a:t>:  #The code for your function goes here.</a:t>
            </a:r>
            <a:r>
              <a:rPr lang="en-US" dirty="0"/>
              <a:t>        </a:t>
            </a:r>
            <a:endParaRPr lang="en-US" dirty="0" smtClean="0"/>
          </a:p>
          <a:p>
            <a:r>
              <a:rPr lang="en-US" dirty="0" smtClean="0"/>
              <a:t>Once </a:t>
            </a:r>
            <a:r>
              <a:rPr lang="en-US" dirty="0"/>
              <a:t>you've finished writing your code, be sure to restore any saved registers </a:t>
            </a:r>
            <a:r>
              <a:rPr lang="en-US" dirty="0" smtClean="0"/>
              <a:t>to </a:t>
            </a:r>
            <a:r>
              <a:rPr lang="en-US" dirty="0"/>
              <a:t>their original values.        </a:t>
            </a:r>
            <a:endParaRPr lang="en-US" dirty="0" smtClean="0"/>
          </a:p>
          <a:p>
            <a:r>
              <a:rPr lang="en-US" dirty="0" smtClean="0"/>
              <a:t>Be </a:t>
            </a:r>
            <a:r>
              <a:rPr lang="en-US" dirty="0"/>
              <a:t>sure to return from the function, too.        </a:t>
            </a:r>
            <a:endParaRPr lang="en-US" dirty="0" smtClean="0"/>
          </a:p>
          <a:p>
            <a:r>
              <a:rPr lang="en-US" dirty="0" smtClean="0"/>
              <a:t>To </a:t>
            </a:r>
            <a:r>
              <a:rPr lang="en-US" dirty="0"/>
              <a:t>return to the right position in the calling program, call the </a:t>
            </a:r>
            <a:r>
              <a:rPr lang="en-US" dirty="0" err="1">
                <a:latin typeface="Courier"/>
                <a:cs typeface="Courier"/>
              </a:rPr>
              <a:t>jr</a:t>
            </a:r>
            <a:r>
              <a:rPr lang="en-US" dirty="0"/>
              <a:t> instruction.        </a:t>
            </a:r>
            <a:endParaRPr lang="en-US" dirty="0" smtClean="0"/>
          </a:p>
          <a:p>
            <a:r>
              <a:rPr lang="en-US" dirty="0" err="1" smtClean="0">
                <a:latin typeface="Courier"/>
                <a:cs typeface="Courier"/>
              </a:rPr>
              <a:t>jr</a:t>
            </a:r>
            <a:r>
              <a:rPr lang="en-US" dirty="0" smtClean="0"/>
              <a:t> </a:t>
            </a:r>
            <a:r>
              <a:rPr lang="en-US" dirty="0"/>
              <a:t>returns to the address provided in the "return address" register        </a:t>
            </a:r>
            <a:endParaRPr lang="en-US" dirty="0" smtClean="0"/>
          </a:p>
          <a:p>
            <a:r>
              <a:rPr lang="en-US" dirty="0" smtClean="0">
                <a:latin typeface="Courier"/>
                <a:cs typeface="Courier"/>
              </a:rPr>
              <a:t>$</a:t>
            </a:r>
            <a:r>
              <a:rPr lang="en-US" dirty="0" err="1">
                <a:latin typeface="Courier"/>
                <a:cs typeface="Courier"/>
              </a:rPr>
              <a:t>ra</a:t>
            </a:r>
            <a:r>
              <a:rPr lang="en-US" dirty="0"/>
              <a:t> is the return address register and works to return to the instruction just </a:t>
            </a:r>
            <a:r>
              <a:rPr lang="en-US" dirty="0" smtClean="0"/>
              <a:t>after </a:t>
            </a:r>
            <a:r>
              <a:rPr lang="en-US" dirty="0"/>
              <a:t>the function call.</a:t>
            </a:r>
          </a:p>
        </p:txBody>
      </p:sp>
    </p:spTree>
    <p:extLst>
      <p:ext uri="{BB962C8B-B14F-4D97-AF65-F5344CB8AC3E}">
        <p14:creationId xmlns:p14="http://schemas.microsoft.com/office/powerpoint/2010/main" val="397346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44228"/>
          </a:xfrm>
        </p:spPr>
        <p:txBody>
          <a:bodyPr>
            <a:normAutofit fontScale="90000"/>
          </a:bodyPr>
          <a:lstStyle/>
          <a:p>
            <a:r>
              <a:rPr lang="en-US" dirty="0" smtClean="0"/>
              <a:t>Functions</a:t>
            </a:r>
            <a:endParaRPr lang="en-US" dirty="0"/>
          </a:p>
        </p:txBody>
      </p:sp>
      <p:sp>
        <p:nvSpPr>
          <p:cNvPr id="3" name="Content Placeholder 2"/>
          <p:cNvSpPr>
            <a:spLocks noGrp="1"/>
          </p:cNvSpPr>
          <p:nvPr>
            <p:ph idx="1"/>
          </p:nvPr>
        </p:nvSpPr>
        <p:spPr>
          <a:xfrm>
            <a:off x="457200" y="1282535"/>
            <a:ext cx="8229600" cy="5009082"/>
          </a:xfrm>
        </p:spPr>
        <p:txBody>
          <a:bodyPr>
            <a:normAutofit/>
          </a:bodyPr>
          <a:lstStyle/>
          <a:p>
            <a:r>
              <a:rPr lang="en-US" dirty="0"/>
              <a:t>Use </a:t>
            </a:r>
            <a:r>
              <a:rPr lang="en-US" dirty="0" err="1">
                <a:latin typeface="Courier"/>
                <a:cs typeface="Courier"/>
              </a:rPr>
              <a:t>jr</a:t>
            </a:r>
            <a:r>
              <a:rPr lang="en-US" dirty="0"/>
              <a:t> in the following manner:          </a:t>
            </a:r>
            <a:endParaRPr lang="en-US" dirty="0" smtClean="0"/>
          </a:p>
          <a:p>
            <a:pPr marL="0" indent="0">
              <a:buNone/>
            </a:pPr>
            <a:r>
              <a:rPr lang="en-US" dirty="0" err="1" smtClean="0">
                <a:latin typeface="Courier"/>
                <a:cs typeface="Courier"/>
              </a:rPr>
              <a:t>jr</a:t>
            </a:r>
            <a:r>
              <a:rPr lang="en-US" dirty="0" smtClean="0">
                <a:latin typeface="Courier"/>
                <a:cs typeface="Courier"/>
              </a:rPr>
              <a:t> </a:t>
            </a:r>
            <a:r>
              <a:rPr lang="en-US" dirty="0">
                <a:latin typeface="Courier"/>
                <a:cs typeface="Courier"/>
              </a:rPr>
              <a:t>$</a:t>
            </a:r>
            <a:r>
              <a:rPr lang="en-US" dirty="0" err="1" smtClean="0">
                <a:latin typeface="Courier"/>
                <a:cs typeface="Courier"/>
              </a:rPr>
              <a:t>ra</a:t>
            </a:r>
            <a:r>
              <a:rPr lang="en-US" dirty="0">
                <a:latin typeface="Courier"/>
                <a:cs typeface="Courier"/>
              </a:rPr>
              <a:t> </a:t>
            </a:r>
            <a:r>
              <a:rPr lang="en-US" dirty="0" smtClean="0">
                <a:latin typeface="Courier"/>
                <a:cs typeface="Courier"/>
              </a:rPr>
              <a:t> #</a:t>
            </a:r>
            <a:r>
              <a:rPr lang="en-US" dirty="0">
                <a:latin typeface="Courier"/>
                <a:cs typeface="Courier"/>
              </a:rPr>
              <a:t>return to the calling method </a:t>
            </a:r>
            <a:r>
              <a:rPr lang="en-US" dirty="0" smtClean="0">
                <a:latin typeface="Courier"/>
                <a:cs typeface="Courier"/>
              </a:rPr>
              <a:t>or</a:t>
            </a:r>
          </a:p>
          <a:p>
            <a:pPr marL="0" indent="0">
              <a:buNone/>
            </a:pPr>
            <a:r>
              <a:rPr lang="en-US" dirty="0">
                <a:latin typeface="Courier"/>
                <a:cs typeface="Courier"/>
              </a:rPr>
              <a:t> </a:t>
            </a:r>
            <a:r>
              <a:rPr lang="en-US" dirty="0" smtClean="0">
                <a:latin typeface="Courier"/>
                <a:cs typeface="Courier"/>
              </a:rPr>
              <a:t>       #function</a:t>
            </a:r>
            <a:endParaRPr lang="en-US" dirty="0" smtClean="0"/>
          </a:p>
          <a:p>
            <a:r>
              <a:rPr lang="en-US" dirty="0" smtClean="0"/>
              <a:t>Let's </a:t>
            </a:r>
            <a:r>
              <a:rPr lang="en-US" dirty="0"/>
              <a:t>look at an example of a function </a:t>
            </a:r>
            <a:r>
              <a:rPr lang="en-US" dirty="0" smtClean="0"/>
              <a:t>       </a:t>
            </a:r>
          </a:p>
          <a:p>
            <a:pPr marL="400050" lvl="1" indent="0">
              <a:buNone/>
            </a:pPr>
            <a:endParaRPr lang="en-US" sz="1200" dirty="0" smtClean="0"/>
          </a:p>
          <a:p>
            <a:pPr marL="400050" lvl="1" indent="0">
              <a:buNone/>
            </a:pPr>
            <a:r>
              <a:rPr lang="en-US" dirty="0" smtClean="0">
                <a:latin typeface="Courier"/>
                <a:cs typeface="Courier"/>
              </a:rPr>
              <a:t>//</a:t>
            </a:r>
            <a:r>
              <a:rPr lang="en-US" dirty="0">
                <a:latin typeface="Courier"/>
                <a:cs typeface="Courier"/>
              </a:rPr>
              <a:t>A function to add four arguments        </a:t>
            </a:r>
            <a:endParaRPr lang="en-US" dirty="0" smtClean="0">
              <a:latin typeface="Courier"/>
              <a:cs typeface="Courier"/>
            </a:endParaRPr>
          </a:p>
          <a:p>
            <a:pPr marL="400050" lvl="1" indent="0">
              <a:buNone/>
            </a:pPr>
            <a:r>
              <a:rPr lang="en-US" dirty="0" err="1" smtClean="0">
                <a:latin typeface="Courier"/>
                <a:cs typeface="Courier"/>
              </a:rPr>
              <a:t>int</a:t>
            </a:r>
            <a:r>
              <a:rPr lang="en-US" dirty="0" smtClean="0">
                <a:latin typeface="Courier"/>
                <a:cs typeface="Courier"/>
              </a:rPr>
              <a:t> </a:t>
            </a:r>
            <a:r>
              <a:rPr lang="en-US" dirty="0" err="1">
                <a:latin typeface="Courier"/>
                <a:cs typeface="Courier"/>
              </a:rPr>
              <a:t>addFour</a:t>
            </a:r>
            <a:r>
              <a:rPr lang="en-US" dirty="0">
                <a:latin typeface="Courier"/>
                <a:cs typeface="Courier"/>
              </a:rPr>
              <a:t>(</a:t>
            </a:r>
            <a:r>
              <a:rPr lang="en-US" dirty="0" err="1">
                <a:latin typeface="Courier"/>
                <a:cs typeface="Courier"/>
              </a:rPr>
              <a:t>int</a:t>
            </a:r>
            <a:r>
              <a:rPr lang="en-US" dirty="0">
                <a:latin typeface="Courier"/>
                <a:cs typeface="Courier"/>
              </a:rPr>
              <a:t> a, </a:t>
            </a:r>
            <a:r>
              <a:rPr lang="en-US" dirty="0" err="1">
                <a:latin typeface="Courier"/>
                <a:cs typeface="Courier"/>
              </a:rPr>
              <a:t>int</a:t>
            </a:r>
            <a:r>
              <a:rPr lang="en-US" dirty="0">
                <a:latin typeface="Courier"/>
                <a:cs typeface="Courier"/>
              </a:rPr>
              <a:t> b, </a:t>
            </a:r>
            <a:r>
              <a:rPr lang="en-US" dirty="0" err="1">
                <a:latin typeface="Courier"/>
                <a:cs typeface="Courier"/>
              </a:rPr>
              <a:t>int</a:t>
            </a:r>
            <a:r>
              <a:rPr lang="en-US" dirty="0">
                <a:latin typeface="Courier"/>
                <a:cs typeface="Courier"/>
              </a:rPr>
              <a:t> c, </a:t>
            </a:r>
            <a:r>
              <a:rPr lang="en-US" dirty="0" err="1">
                <a:latin typeface="Courier"/>
                <a:cs typeface="Courier"/>
              </a:rPr>
              <a:t>int</a:t>
            </a:r>
            <a:r>
              <a:rPr lang="en-US" dirty="0">
                <a:latin typeface="Courier"/>
                <a:cs typeface="Courier"/>
              </a:rPr>
              <a:t> d</a:t>
            </a:r>
            <a:r>
              <a:rPr lang="en-US" dirty="0" smtClean="0">
                <a:latin typeface="Courier"/>
                <a:cs typeface="Courier"/>
              </a:rPr>
              <a:t>){          </a:t>
            </a:r>
          </a:p>
          <a:p>
            <a:pPr marL="400050" lvl="1" indent="0">
              <a:buNone/>
            </a:pPr>
            <a:r>
              <a:rPr lang="en-US" dirty="0" smtClean="0">
                <a:latin typeface="Courier"/>
                <a:cs typeface="Courier"/>
              </a:rPr>
              <a:t>  return </a:t>
            </a:r>
            <a:r>
              <a:rPr lang="en-US" dirty="0">
                <a:latin typeface="Courier"/>
                <a:cs typeface="Courier"/>
              </a:rPr>
              <a:t>a + b + c + d;        </a:t>
            </a:r>
            <a:endParaRPr lang="en-US" dirty="0" smtClean="0">
              <a:latin typeface="Courier"/>
              <a:cs typeface="Courier"/>
            </a:endParaRPr>
          </a:p>
          <a:p>
            <a:pPr marL="400050" lvl="1" indent="0">
              <a:buNone/>
            </a:pPr>
            <a:r>
              <a:rPr lang="en-US" dirty="0" smtClean="0">
                <a:latin typeface="Courier"/>
                <a:cs typeface="Courier"/>
              </a:rPr>
              <a:t>}        </a:t>
            </a:r>
          </a:p>
          <a:p>
            <a:pPr marL="400050" lvl="1" indent="0">
              <a:buNone/>
            </a:pPr>
            <a:r>
              <a:rPr lang="en-US" dirty="0" smtClean="0">
                <a:latin typeface="Courier"/>
                <a:cs typeface="Courier"/>
              </a:rPr>
              <a:t>//</a:t>
            </a:r>
            <a:r>
              <a:rPr lang="en-US" dirty="0">
                <a:latin typeface="Courier"/>
                <a:cs typeface="Courier"/>
              </a:rPr>
              <a:t>This function could be called from your </a:t>
            </a:r>
            <a:r>
              <a:rPr lang="en-US" dirty="0" smtClean="0">
                <a:latin typeface="Courier"/>
                <a:cs typeface="Courier"/>
              </a:rPr>
              <a:t>main</a:t>
            </a:r>
          </a:p>
          <a:p>
            <a:pPr marL="400050" lvl="1" indent="0">
              <a:buNone/>
            </a:pPr>
            <a:r>
              <a:rPr lang="en-US" dirty="0" smtClean="0">
                <a:latin typeface="Courier"/>
                <a:cs typeface="Courier"/>
              </a:rPr>
              <a:t>//method </a:t>
            </a:r>
            <a:r>
              <a:rPr lang="en-US" dirty="0">
                <a:latin typeface="Courier"/>
                <a:cs typeface="Courier"/>
              </a:rPr>
              <a:t>as </a:t>
            </a:r>
            <a:r>
              <a:rPr lang="en-US" dirty="0" smtClean="0">
                <a:latin typeface="Courier"/>
                <a:cs typeface="Courier"/>
              </a:rPr>
              <a:t>follows.</a:t>
            </a:r>
          </a:p>
          <a:p>
            <a:pPr marL="400050" lvl="1" indent="0">
              <a:buNone/>
            </a:pPr>
            <a:r>
              <a:rPr lang="en-US" dirty="0" err="1" smtClean="0">
                <a:latin typeface="Courier"/>
                <a:cs typeface="Courier"/>
              </a:rPr>
              <a:t>int</a:t>
            </a:r>
            <a:r>
              <a:rPr lang="en-US" dirty="0" smtClean="0">
                <a:latin typeface="Courier"/>
                <a:cs typeface="Courier"/>
              </a:rPr>
              <a:t> </a:t>
            </a:r>
            <a:r>
              <a:rPr lang="en-US" dirty="0">
                <a:latin typeface="Courier"/>
                <a:cs typeface="Courier"/>
              </a:rPr>
              <a:t>x = </a:t>
            </a:r>
            <a:r>
              <a:rPr lang="en-US" dirty="0" err="1">
                <a:latin typeface="Courier"/>
                <a:cs typeface="Courier"/>
              </a:rPr>
              <a:t>addFour</a:t>
            </a:r>
            <a:r>
              <a:rPr lang="en-US" dirty="0">
                <a:latin typeface="Courier"/>
                <a:cs typeface="Courier"/>
              </a:rPr>
              <a:t>(1, 2, 3, 4);</a:t>
            </a:r>
          </a:p>
        </p:txBody>
      </p:sp>
    </p:spTree>
    <p:extLst>
      <p:ext uri="{BB962C8B-B14F-4D97-AF65-F5344CB8AC3E}">
        <p14:creationId xmlns:p14="http://schemas.microsoft.com/office/powerpoint/2010/main" val="60481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44228"/>
          </a:xfrm>
        </p:spPr>
        <p:txBody>
          <a:bodyPr>
            <a:normAutofit fontScale="90000"/>
          </a:bodyPr>
          <a:lstStyle/>
          <a:p>
            <a:r>
              <a:rPr lang="en-US" dirty="0" smtClean="0"/>
              <a:t>Example in MIPS</a:t>
            </a:r>
            <a:endParaRPr lang="en-US" dirty="0"/>
          </a:p>
        </p:txBody>
      </p:sp>
      <p:sp>
        <p:nvSpPr>
          <p:cNvPr id="3" name="Content Placeholder 2"/>
          <p:cNvSpPr>
            <a:spLocks noGrp="1"/>
          </p:cNvSpPr>
          <p:nvPr>
            <p:ph idx="1"/>
          </p:nvPr>
        </p:nvSpPr>
        <p:spPr>
          <a:xfrm>
            <a:off x="457200" y="961902"/>
            <a:ext cx="8229600" cy="5617028"/>
          </a:xfrm>
        </p:spPr>
        <p:txBody>
          <a:bodyPr>
            <a:normAutofit fontScale="92500" lnSpcReduction="10000"/>
          </a:bodyPr>
          <a:lstStyle/>
          <a:p>
            <a:pPr marL="0" indent="0">
              <a:buNone/>
            </a:pPr>
            <a:r>
              <a:rPr lang="en-US" dirty="0">
                <a:latin typeface="Courier"/>
                <a:cs typeface="Courier"/>
              </a:rPr>
              <a:t>#in MIPS the code for your function would be coded as follows        </a:t>
            </a:r>
            <a:endParaRPr lang="en-US" dirty="0" smtClean="0">
              <a:latin typeface="Courier"/>
              <a:cs typeface="Courier"/>
            </a:endParaRPr>
          </a:p>
          <a:p>
            <a:pPr marL="0" indent="0">
              <a:buNone/>
            </a:pPr>
            <a:endParaRPr lang="en-US" sz="1300" dirty="0" smtClean="0">
              <a:latin typeface="Courier"/>
              <a:cs typeface="Courier"/>
            </a:endParaRPr>
          </a:p>
          <a:p>
            <a:pPr marL="0" indent="0">
              <a:buNone/>
            </a:pPr>
            <a:r>
              <a:rPr lang="en-US" dirty="0" err="1" smtClean="0">
                <a:latin typeface="Courier"/>
                <a:cs typeface="Courier"/>
              </a:rPr>
              <a:t>addFour</a:t>
            </a:r>
            <a:r>
              <a:rPr lang="en-US" dirty="0">
                <a:latin typeface="Courier"/>
                <a:cs typeface="Courier"/>
              </a:rPr>
              <a:t>:          </a:t>
            </a:r>
            <a:endParaRPr lang="en-US" dirty="0" smtClean="0">
              <a:latin typeface="Courier"/>
              <a:cs typeface="Courier"/>
            </a:endParaRPr>
          </a:p>
          <a:p>
            <a:pPr marL="400050" lvl="1" indent="0">
              <a:buNone/>
            </a:pPr>
            <a:r>
              <a:rPr lang="en-US" dirty="0" smtClean="0">
                <a:latin typeface="Courier"/>
                <a:cs typeface="Courier"/>
              </a:rPr>
              <a:t>add </a:t>
            </a:r>
            <a:r>
              <a:rPr lang="en-US" dirty="0">
                <a:latin typeface="Courier"/>
                <a:cs typeface="Courier"/>
              </a:rPr>
              <a:t>$v0, $a0, $a1          </a:t>
            </a:r>
            <a:endParaRPr lang="en-US" dirty="0" smtClean="0">
              <a:latin typeface="Courier"/>
              <a:cs typeface="Courier"/>
            </a:endParaRPr>
          </a:p>
          <a:p>
            <a:pPr marL="400050" lvl="1" indent="0">
              <a:buNone/>
            </a:pPr>
            <a:r>
              <a:rPr lang="en-US" dirty="0" smtClean="0">
                <a:latin typeface="Courier"/>
                <a:cs typeface="Courier"/>
              </a:rPr>
              <a:t>add </a:t>
            </a:r>
            <a:r>
              <a:rPr lang="en-US" dirty="0">
                <a:latin typeface="Courier"/>
                <a:cs typeface="Courier"/>
              </a:rPr>
              <a:t>$v0, $v0, $a2          </a:t>
            </a:r>
            <a:endParaRPr lang="en-US" dirty="0" smtClean="0">
              <a:latin typeface="Courier"/>
              <a:cs typeface="Courier"/>
            </a:endParaRPr>
          </a:p>
          <a:p>
            <a:pPr marL="400050" lvl="1" indent="0">
              <a:buNone/>
            </a:pPr>
            <a:r>
              <a:rPr lang="en-US" dirty="0" smtClean="0">
                <a:latin typeface="Courier"/>
                <a:cs typeface="Courier"/>
              </a:rPr>
              <a:t>add </a:t>
            </a:r>
            <a:r>
              <a:rPr lang="en-US" dirty="0">
                <a:latin typeface="Courier"/>
                <a:cs typeface="Courier"/>
              </a:rPr>
              <a:t>$v0, $v0, $a3          </a:t>
            </a:r>
            <a:endParaRPr lang="en-US" dirty="0" smtClean="0">
              <a:latin typeface="Courier"/>
              <a:cs typeface="Courier"/>
            </a:endParaRPr>
          </a:p>
          <a:p>
            <a:pPr marL="400050" lvl="1" indent="0">
              <a:buNone/>
            </a:pPr>
            <a:r>
              <a:rPr lang="en-US" dirty="0" err="1" smtClean="0">
                <a:latin typeface="Courier"/>
                <a:cs typeface="Courier"/>
              </a:rPr>
              <a:t>jr</a:t>
            </a:r>
            <a:r>
              <a:rPr lang="en-US" dirty="0" smtClean="0">
                <a:latin typeface="Courier"/>
                <a:cs typeface="Courier"/>
              </a:rPr>
              <a:t> </a:t>
            </a:r>
            <a:r>
              <a:rPr lang="en-US" dirty="0">
                <a:latin typeface="Courier"/>
                <a:cs typeface="Courier"/>
              </a:rPr>
              <a:t>$</a:t>
            </a:r>
            <a:r>
              <a:rPr lang="en-US" dirty="0" err="1">
                <a:latin typeface="Courier"/>
                <a:cs typeface="Courier"/>
              </a:rPr>
              <a:t>ra</a:t>
            </a:r>
            <a:r>
              <a:rPr lang="en-US" dirty="0">
                <a:latin typeface="Courier"/>
                <a:cs typeface="Courier"/>
              </a:rPr>
              <a:t>        </a:t>
            </a:r>
            <a:endParaRPr lang="en-US" dirty="0" smtClean="0">
              <a:latin typeface="Courier"/>
              <a:cs typeface="Courier"/>
            </a:endParaRPr>
          </a:p>
          <a:p>
            <a:pPr marL="0" indent="0">
              <a:buNone/>
            </a:pPr>
            <a:r>
              <a:rPr lang="en-US" dirty="0" smtClean="0">
                <a:latin typeface="Courier"/>
                <a:cs typeface="Courier"/>
              </a:rPr>
              <a:t>#</a:t>
            </a:r>
            <a:r>
              <a:rPr lang="en-US" dirty="0">
                <a:latin typeface="Courier"/>
                <a:cs typeface="Courier"/>
              </a:rPr>
              <a:t>in the main method you might make your function call and </a:t>
            </a:r>
            <a:r>
              <a:rPr lang="en-US" dirty="0" smtClean="0">
                <a:latin typeface="Courier"/>
                <a:cs typeface="Courier"/>
              </a:rPr>
              <a:t>initializations as </a:t>
            </a:r>
            <a:r>
              <a:rPr lang="en-US" dirty="0">
                <a:latin typeface="Courier"/>
                <a:cs typeface="Courier"/>
              </a:rPr>
              <a:t>follows        </a:t>
            </a:r>
            <a:endParaRPr lang="en-US" dirty="0" smtClean="0">
              <a:latin typeface="Courier"/>
              <a:cs typeface="Courier"/>
            </a:endParaRPr>
          </a:p>
          <a:p>
            <a:pPr marL="0" indent="0">
              <a:buNone/>
            </a:pPr>
            <a:r>
              <a:rPr lang="en-US" dirty="0" smtClean="0">
                <a:latin typeface="Courier"/>
                <a:cs typeface="Courier"/>
              </a:rPr>
              <a:t>main</a:t>
            </a:r>
            <a:r>
              <a:rPr lang="en-US" dirty="0">
                <a:latin typeface="Courier"/>
                <a:cs typeface="Courier"/>
              </a:rPr>
              <a:t>:          </a:t>
            </a:r>
            <a:endParaRPr lang="en-US" dirty="0" smtClean="0">
              <a:latin typeface="Courier"/>
              <a:cs typeface="Courier"/>
            </a:endParaRPr>
          </a:p>
          <a:p>
            <a:pPr marL="400050" lvl="1" indent="0">
              <a:buNone/>
            </a:pPr>
            <a:r>
              <a:rPr lang="en-US" dirty="0" smtClean="0">
                <a:latin typeface="Courier"/>
                <a:cs typeface="Courier"/>
              </a:rPr>
              <a:t>li </a:t>
            </a:r>
            <a:r>
              <a:rPr lang="en-US" dirty="0">
                <a:latin typeface="Courier"/>
                <a:cs typeface="Courier"/>
              </a:rPr>
              <a:t>$a0, 1          </a:t>
            </a:r>
            <a:endParaRPr lang="en-US" dirty="0" smtClean="0">
              <a:latin typeface="Courier"/>
              <a:cs typeface="Courier"/>
            </a:endParaRPr>
          </a:p>
          <a:p>
            <a:pPr marL="400050" lvl="1" indent="0">
              <a:buNone/>
            </a:pPr>
            <a:r>
              <a:rPr lang="en-US" dirty="0" smtClean="0">
                <a:latin typeface="Courier"/>
                <a:cs typeface="Courier"/>
              </a:rPr>
              <a:t>li </a:t>
            </a:r>
            <a:r>
              <a:rPr lang="en-US" dirty="0">
                <a:latin typeface="Courier"/>
                <a:cs typeface="Courier"/>
              </a:rPr>
              <a:t>$a1, 2          </a:t>
            </a:r>
            <a:endParaRPr lang="en-US" dirty="0" smtClean="0">
              <a:latin typeface="Courier"/>
              <a:cs typeface="Courier"/>
            </a:endParaRPr>
          </a:p>
          <a:p>
            <a:pPr marL="400050" lvl="1" indent="0">
              <a:buNone/>
            </a:pPr>
            <a:r>
              <a:rPr lang="en-US" dirty="0" smtClean="0">
                <a:latin typeface="Courier"/>
                <a:cs typeface="Courier"/>
              </a:rPr>
              <a:t>li </a:t>
            </a:r>
            <a:r>
              <a:rPr lang="en-US" dirty="0">
                <a:latin typeface="Courier"/>
                <a:cs typeface="Courier"/>
              </a:rPr>
              <a:t>$a2, 3          </a:t>
            </a:r>
            <a:endParaRPr lang="en-US" dirty="0" smtClean="0">
              <a:latin typeface="Courier"/>
              <a:cs typeface="Courier"/>
            </a:endParaRPr>
          </a:p>
          <a:p>
            <a:pPr marL="400050" lvl="1" indent="0">
              <a:buNone/>
            </a:pPr>
            <a:r>
              <a:rPr lang="en-US" dirty="0" smtClean="0">
                <a:latin typeface="Courier"/>
                <a:cs typeface="Courier"/>
              </a:rPr>
              <a:t>li </a:t>
            </a:r>
            <a:r>
              <a:rPr lang="en-US" dirty="0">
                <a:latin typeface="Courier"/>
                <a:cs typeface="Courier"/>
              </a:rPr>
              <a:t>$a3, 4          </a:t>
            </a:r>
            <a:endParaRPr lang="en-US" dirty="0" smtClean="0">
              <a:latin typeface="Courier"/>
              <a:cs typeface="Courier"/>
            </a:endParaRPr>
          </a:p>
          <a:p>
            <a:pPr marL="400050" lvl="1" indent="0">
              <a:buNone/>
            </a:pPr>
            <a:r>
              <a:rPr lang="en-US" dirty="0" err="1" smtClean="0">
                <a:latin typeface="Courier"/>
                <a:cs typeface="Courier"/>
              </a:rPr>
              <a:t>jal</a:t>
            </a:r>
            <a:r>
              <a:rPr lang="en-US" dirty="0" smtClean="0">
                <a:latin typeface="Courier"/>
                <a:cs typeface="Courier"/>
              </a:rPr>
              <a:t> </a:t>
            </a:r>
            <a:r>
              <a:rPr lang="en-US" dirty="0" err="1">
                <a:latin typeface="Courier"/>
                <a:cs typeface="Courier"/>
              </a:rPr>
              <a:t>addFour</a:t>
            </a:r>
            <a:r>
              <a:rPr lang="en-US" dirty="0">
                <a:latin typeface="Courier"/>
                <a:cs typeface="Courier"/>
              </a:rPr>
              <a:t>          </a:t>
            </a:r>
            <a:endParaRPr lang="en-US" dirty="0" smtClean="0">
              <a:latin typeface="Courier"/>
              <a:cs typeface="Courier"/>
            </a:endParaRPr>
          </a:p>
          <a:p>
            <a:pPr marL="400050" lvl="1" indent="0">
              <a:buNone/>
            </a:pPr>
            <a:r>
              <a:rPr lang="en-US" dirty="0" smtClean="0">
                <a:latin typeface="Courier"/>
                <a:cs typeface="Courier"/>
              </a:rPr>
              <a:t>move </a:t>
            </a:r>
            <a:r>
              <a:rPr lang="en-US" dirty="0">
                <a:latin typeface="Courier"/>
                <a:cs typeface="Courier"/>
              </a:rPr>
              <a:t>$s2, $v0 #assume x is stored in $s2</a:t>
            </a:r>
          </a:p>
        </p:txBody>
      </p:sp>
    </p:spTree>
    <p:extLst>
      <p:ext uri="{BB962C8B-B14F-4D97-AF65-F5344CB8AC3E}">
        <p14:creationId xmlns:p14="http://schemas.microsoft.com/office/powerpoint/2010/main" val="187576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7267"/>
            <a:ext cx="8229600" cy="354754"/>
          </a:xfrm>
        </p:spPr>
        <p:txBody>
          <a:bodyPr>
            <a:normAutofit fontScale="90000"/>
          </a:bodyPr>
          <a:lstStyle/>
          <a:p>
            <a:r>
              <a:rPr lang="en-US" dirty="0" err="1" smtClean="0"/>
              <a:t>Opcodes</a:t>
            </a:r>
            <a:endParaRPr lang="en-US" dirty="0"/>
          </a:p>
        </p:txBody>
      </p:sp>
      <p:sp>
        <p:nvSpPr>
          <p:cNvPr id="3" name="Content Placeholder 2"/>
          <p:cNvSpPr>
            <a:spLocks noGrp="1"/>
          </p:cNvSpPr>
          <p:nvPr>
            <p:ph idx="1"/>
          </p:nvPr>
        </p:nvSpPr>
        <p:spPr>
          <a:xfrm>
            <a:off x="106947" y="935183"/>
            <a:ext cx="8930105" cy="5572495"/>
          </a:xfrm>
        </p:spPr>
        <p:txBody>
          <a:bodyPr>
            <a:normAutofit fontScale="92500" lnSpcReduction="10000"/>
          </a:bodyPr>
          <a:lstStyle/>
          <a:p>
            <a:r>
              <a:rPr lang="en-US" dirty="0"/>
              <a:t>Review of converting instructions to machine code  </a:t>
            </a:r>
            <a:endParaRPr lang="en-US" dirty="0" smtClean="0"/>
          </a:p>
          <a:p>
            <a:r>
              <a:rPr lang="en-US" dirty="0" smtClean="0"/>
              <a:t>In </a:t>
            </a:r>
            <a:r>
              <a:rPr lang="en-US" dirty="0"/>
              <a:t>class exercise to review converting instructions from text to binary  </a:t>
            </a:r>
            <a:endParaRPr lang="en-US" dirty="0" smtClean="0"/>
          </a:p>
          <a:p>
            <a:r>
              <a:rPr lang="en-US" dirty="0" smtClean="0"/>
              <a:t>Recall </a:t>
            </a:r>
            <a:r>
              <a:rPr lang="en-US" dirty="0"/>
              <a:t>that R-type instructions consist of an instruction name and three registers.  </a:t>
            </a:r>
            <a:endParaRPr lang="en-US" dirty="0" smtClean="0"/>
          </a:p>
          <a:p>
            <a:r>
              <a:rPr lang="en-US" dirty="0" smtClean="0"/>
              <a:t>For </a:t>
            </a:r>
            <a:r>
              <a:rPr lang="en-US" dirty="0"/>
              <a:t>example the following instruction allows us to add the contents of two registers and store the  result in another register.  </a:t>
            </a:r>
            <a:endParaRPr lang="en-US" dirty="0" smtClean="0"/>
          </a:p>
          <a:p>
            <a:pPr marL="0" indent="0">
              <a:buNone/>
            </a:pPr>
            <a:r>
              <a:rPr lang="en-US" dirty="0" smtClean="0"/>
              <a:t>		add </a:t>
            </a:r>
            <a:r>
              <a:rPr lang="en-US" dirty="0"/>
              <a:t>$t1, $t2, $t3  </a:t>
            </a:r>
            <a:endParaRPr lang="en-US" dirty="0" smtClean="0"/>
          </a:p>
          <a:p>
            <a:r>
              <a:rPr lang="en-US" dirty="0" smtClean="0"/>
              <a:t>Remember</a:t>
            </a:r>
            <a:r>
              <a:rPr lang="en-US" dirty="0"/>
              <a:t>, all instructions are 32-bit and R-format instructions are divided into multiple  components as follows:  </a:t>
            </a:r>
            <a:endParaRPr lang="en-US" dirty="0" smtClean="0"/>
          </a:p>
          <a:p>
            <a:pPr marL="400050" lvl="1" indent="0">
              <a:buNone/>
            </a:pPr>
            <a:r>
              <a:rPr lang="en-US" dirty="0" err="1" smtClean="0"/>
              <a:t>opcode</a:t>
            </a:r>
            <a:r>
              <a:rPr lang="en-US" dirty="0" smtClean="0"/>
              <a:t>  	</a:t>
            </a:r>
            <a:r>
              <a:rPr lang="en-US" dirty="0" err="1" smtClean="0"/>
              <a:t>rs</a:t>
            </a:r>
            <a:r>
              <a:rPr lang="en-US" dirty="0" smtClean="0"/>
              <a:t>  </a:t>
            </a:r>
            <a:r>
              <a:rPr lang="en-US" dirty="0" smtClean="0"/>
              <a:t>	</a:t>
            </a:r>
            <a:r>
              <a:rPr lang="en-US" dirty="0" err="1" smtClean="0"/>
              <a:t>rt</a:t>
            </a:r>
            <a:r>
              <a:rPr lang="en-US" dirty="0" smtClean="0"/>
              <a:t>  </a:t>
            </a:r>
            <a:r>
              <a:rPr lang="en-US" dirty="0" smtClean="0"/>
              <a:t>	</a:t>
            </a:r>
            <a:r>
              <a:rPr lang="en-US" dirty="0" err="1" smtClean="0"/>
              <a:t>rd</a:t>
            </a:r>
            <a:r>
              <a:rPr lang="en-US" dirty="0" smtClean="0"/>
              <a:t>  </a:t>
            </a:r>
            <a:r>
              <a:rPr lang="en-US" dirty="0" smtClean="0"/>
              <a:t>	</a:t>
            </a:r>
            <a:r>
              <a:rPr lang="en-US" dirty="0" err="1" smtClean="0"/>
              <a:t>shamt</a:t>
            </a:r>
            <a:r>
              <a:rPr lang="en-US" dirty="0" smtClean="0"/>
              <a:t>  </a:t>
            </a:r>
            <a:r>
              <a:rPr lang="en-US" dirty="0" smtClean="0"/>
              <a:t>		</a:t>
            </a:r>
            <a:r>
              <a:rPr lang="en-US" dirty="0" err="1" smtClean="0"/>
              <a:t>funct</a:t>
            </a:r>
            <a:r>
              <a:rPr lang="en-US" dirty="0" smtClean="0"/>
              <a:t>  </a:t>
            </a:r>
          </a:p>
          <a:p>
            <a:pPr marL="400050" lvl="1" indent="0">
              <a:buNone/>
            </a:pPr>
            <a:r>
              <a:rPr lang="en-US" dirty="0" smtClean="0"/>
              <a:t>6-bits  	</a:t>
            </a:r>
            <a:r>
              <a:rPr lang="en-US" dirty="0" smtClean="0"/>
              <a:t>5</a:t>
            </a:r>
            <a:r>
              <a:rPr lang="en-US" dirty="0" smtClean="0"/>
              <a:t>-bits  	</a:t>
            </a:r>
            <a:r>
              <a:rPr lang="en-US" dirty="0" smtClean="0"/>
              <a:t>5</a:t>
            </a:r>
            <a:r>
              <a:rPr lang="en-US" dirty="0" smtClean="0"/>
              <a:t>-bits  	</a:t>
            </a:r>
            <a:r>
              <a:rPr lang="en-US" dirty="0" smtClean="0"/>
              <a:t>5-bits </a:t>
            </a:r>
            <a:r>
              <a:rPr lang="en-US" dirty="0" smtClean="0"/>
              <a:t>	</a:t>
            </a:r>
            <a:r>
              <a:rPr lang="en-US" dirty="0" smtClean="0"/>
              <a:t>5-bits</a:t>
            </a:r>
            <a:r>
              <a:rPr lang="en-US" dirty="0" smtClean="0"/>
              <a:t>	 </a:t>
            </a:r>
            <a:r>
              <a:rPr lang="en-US" dirty="0" smtClean="0"/>
              <a:t>            6</a:t>
            </a:r>
            <a:r>
              <a:rPr lang="en-US" dirty="0" smtClean="0"/>
              <a:t>-bits</a:t>
            </a:r>
          </a:p>
          <a:p>
            <a:pPr marL="0" indent="0">
              <a:buNone/>
            </a:pPr>
            <a:endParaRPr lang="en-US" sz="1500" dirty="0" smtClean="0"/>
          </a:p>
          <a:p>
            <a:r>
              <a:rPr lang="en-US" dirty="0"/>
              <a:t>The </a:t>
            </a:r>
            <a:r>
              <a:rPr lang="en-US" dirty="0" err="1"/>
              <a:t>opcode</a:t>
            </a:r>
            <a:r>
              <a:rPr lang="en-US" dirty="0"/>
              <a:t> and function code for add is represented on the "green sheet" as follows:  </a:t>
            </a:r>
          </a:p>
          <a:p>
            <a:r>
              <a:rPr lang="en-US" dirty="0" err="1"/>
              <a:t>opcode</a:t>
            </a:r>
            <a:r>
              <a:rPr lang="en-US" dirty="0"/>
              <a:t> / </a:t>
            </a:r>
            <a:r>
              <a:rPr lang="en-US" dirty="0" err="1"/>
              <a:t>funct</a:t>
            </a:r>
            <a:r>
              <a:rPr lang="en-US" dirty="0"/>
              <a:t>  </a:t>
            </a:r>
          </a:p>
          <a:p>
            <a:r>
              <a:rPr lang="en-US" dirty="0"/>
              <a:t>0 / 20 </a:t>
            </a:r>
            <a:r>
              <a:rPr lang="en-US" dirty="0" smtClean="0"/>
              <a:t>hex</a:t>
            </a:r>
            <a:endParaRPr lang="en-US" dirty="0"/>
          </a:p>
        </p:txBody>
      </p:sp>
    </p:spTree>
    <p:extLst>
      <p:ext uri="{BB962C8B-B14F-4D97-AF65-F5344CB8AC3E}">
        <p14:creationId xmlns:p14="http://schemas.microsoft.com/office/powerpoint/2010/main" val="620379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36645"/>
            <a:ext cx="6172200" cy="475989"/>
          </a:xfrm>
        </p:spPr>
        <p:txBody>
          <a:bodyPr>
            <a:normAutofit fontScale="90000"/>
          </a:bodyPr>
          <a:lstStyle/>
          <a:p>
            <a:r>
              <a:rPr lang="en-US" dirty="0" err="1" smtClean="0"/>
              <a:t>Opcodes</a:t>
            </a:r>
            <a:endParaRPr lang="en-US" dirty="0"/>
          </a:p>
        </p:txBody>
      </p:sp>
      <p:sp>
        <p:nvSpPr>
          <p:cNvPr id="3" name="Content Placeholder 2"/>
          <p:cNvSpPr>
            <a:spLocks noGrp="1"/>
          </p:cNvSpPr>
          <p:nvPr>
            <p:ph idx="1"/>
          </p:nvPr>
        </p:nvSpPr>
        <p:spPr>
          <a:xfrm>
            <a:off x="481084" y="565916"/>
            <a:ext cx="8270543" cy="6292084"/>
          </a:xfrm>
        </p:spPr>
        <p:txBody>
          <a:bodyPr>
            <a:noAutofit/>
          </a:bodyPr>
          <a:lstStyle/>
          <a:p>
            <a:r>
              <a:rPr lang="en-US" sz="2200" dirty="0" smtClean="0"/>
              <a:t>This </a:t>
            </a:r>
            <a:r>
              <a:rPr lang="en-US" sz="2200" dirty="0"/>
              <a:t>means the </a:t>
            </a:r>
            <a:r>
              <a:rPr lang="en-US" sz="2200" dirty="0" err="1"/>
              <a:t>opcode</a:t>
            </a:r>
            <a:r>
              <a:rPr lang="en-US" sz="2200" dirty="0"/>
              <a:t> for add is 0x0 hex and the function code for add is 0x20 hex.  </a:t>
            </a:r>
            <a:endParaRPr lang="en-US" sz="2200" dirty="0" smtClean="0"/>
          </a:p>
          <a:p>
            <a:r>
              <a:rPr lang="en-US" sz="2200" dirty="0" smtClean="0"/>
              <a:t>Notice </a:t>
            </a:r>
            <a:r>
              <a:rPr lang="en-US" sz="2200" dirty="0"/>
              <a:t>that since the </a:t>
            </a:r>
            <a:r>
              <a:rPr lang="en-US" sz="2200" dirty="0" err="1"/>
              <a:t>opcode</a:t>
            </a:r>
            <a:r>
              <a:rPr lang="en-US" sz="2200" dirty="0"/>
              <a:t> is 0x0 hex, and the </a:t>
            </a:r>
            <a:r>
              <a:rPr lang="en-US" sz="2200" dirty="0" err="1"/>
              <a:t>opcode</a:t>
            </a:r>
            <a:r>
              <a:rPr lang="en-US" sz="2200" dirty="0"/>
              <a:t> is 6 bits, the binary representation of the  </a:t>
            </a:r>
            <a:r>
              <a:rPr lang="en-US" sz="2200" dirty="0" err="1"/>
              <a:t>opcode</a:t>
            </a:r>
            <a:r>
              <a:rPr lang="en-US" sz="2200" dirty="0"/>
              <a:t> is 000000.  </a:t>
            </a:r>
            <a:endParaRPr lang="en-US" sz="2200" dirty="0" smtClean="0"/>
          </a:p>
          <a:p>
            <a:r>
              <a:rPr lang="en-US" sz="2200" dirty="0" smtClean="0"/>
              <a:t>Recall </a:t>
            </a:r>
            <a:r>
              <a:rPr lang="en-US" sz="2200" dirty="0"/>
              <a:t>that each hex value 0, 1, …, 9, A, B, …, E, F may be represented by four bits 0000, 0001, …,  1001, 1010, …, 1110, 1111.  </a:t>
            </a:r>
            <a:endParaRPr lang="en-US" sz="2200" dirty="0" smtClean="0"/>
          </a:p>
          <a:p>
            <a:r>
              <a:rPr lang="en-US" sz="2200" dirty="0" smtClean="0"/>
              <a:t>So</a:t>
            </a:r>
            <a:r>
              <a:rPr lang="en-US" sz="2200" dirty="0"/>
              <a:t>, the function code for add, should be represented as 0010 0000, but it can only be represented  as 10 0000 since there are only six bits available to represent the function code.  </a:t>
            </a:r>
            <a:endParaRPr lang="en-US" sz="2200" dirty="0" smtClean="0"/>
          </a:p>
          <a:p>
            <a:r>
              <a:rPr lang="en-US" sz="2200" dirty="0" smtClean="0"/>
              <a:t>So</a:t>
            </a:r>
            <a:r>
              <a:rPr lang="en-US" sz="2200" dirty="0"/>
              <a:t>, the representation of add $t1, $t2, $t3 is as follows:  </a:t>
            </a:r>
            <a:endParaRPr lang="en-US" sz="2200" dirty="0" smtClean="0"/>
          </a:p>
          <a:p>
            <a:r>
              <a:rPr lang="en-US" sz="2200" dirty="0" smtClean="0"/>
              <a:t>000000 </a:t>
            </a:r>
            <a:r>
              <a:rPr lang="en-US" sz="2200" dirty="0"/>
              <a:t> </a:t>
            </a:r>
            <a:r>
              <a:rPr lang="en-US" sz="2200" dirty="0" smtClean="0"/>
              <a:t> </a:t>
            </a:r>
            <a:r>
              <a:rPr lang="en-US" sz="2200" dirty="0" smtClean="0"/>
              <a:t>01010 </a:t>
            </a:r>
            <a:r>
              <a:rPr lang="en-US" sz="2200" dirty="0" smtClean="0"/>
              <a:t>  </a:t>
            </a:r>
            <a:r>
              <a:rPr lang="en-US" sz="2200" dirty="0" smtClean="0"/>
              <a:t>01011 </a:t>
            </a:r>
            <a:r>
              <a:rPr lang="en-US" sz="2200" dirty="0" smtClean="0"/>
              <a:t>  </a:t>
            </a:r>
            <a:r>
              <a:rPr lang="en-US" sz="2200" dirty="0" smtClean="0"/>
              <a:t>01001 </a:t>
            </a:r>
            <a:r>
              <a:rPr lang="en-US" sz="2200" dirty="0" smtClean="0"/>
              <a:t>  </a:t>
            </a:r>
            <a:r>
              <a:rPr lang="en-US" sz="2200" dirty="0" smtClean="0"/>
              <a:t>00000 </a:t>
            </a:r>
            <a:r>
              <a:rPr lang="en-US" sz="2200" dirty="0" smtClean="0"/>
              <a:t>  </a:t>
            </a:r>
            <a:r>
              <a:rPr lang="en-US" sz="2200" dirty="0" smtClean="0"/>
              <a:t>100000</a:t>
            </a:r>
            <a:endParaRPr lang="en-US" sz="2200" dirty="0" smtClean="0"/>
          </a:p>
        </p:txBody>
      </p:sp>
    </p:spTree>
    <p:extLst>
      <p:ext uri="{BB962C8B-B14F-4D97-AF65-F5344CB8AC3E}">
        <p14:creationId xmlns:p14="http://schemas.microsoft.com/office/powerpoint/2010/main" val="1782433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378505"/>
          </a:xfrm>
        </p:spPr>
        <p:txBody>
          <a:bodyPr>
            <a:normAutofit fontScale="90000"/>
          </a:bodyPr>
          <a:lstStyle/>
          <a:p>
            <a:r>
              <a:rPr lang="en-US" dirty="0" err="1" smtClean="0"/>
              <a:t>Opcode</a:t>
            </a:r>
            <a:r>
              <a:rPr lang="en-US" dirty="0" smtClean="0"/>
              <a:t> Review</a:t>
            </a:r>
            <a:endParaRPr lang="en-US" dirty="0"/>
          </a:p>
        </p:txBody>
      </p:sp>
      <p:sp>
        <p:nvSpPr>
          <p:cNvPr id="3" name="Content Placeholder 2"/>
          <p:cNvSpPr>
            <a:spLocks noGrp="1"/>
          </p:cNvSpPr>
          <p:nvPr>
            <p:ph idx="1"/>
          </p:nvPr>
        </p:nvSpPr>
        <p:spPr>
          <a:xfrm>
            <a:off x="457200" y="944001"/>
            <a:ext cx="8229600" cy="5658680"/>
          </a:xfrm>
        </p:spPr>
        <p:txBody>
          <a:bodyPr>
            <a:normAutofit fontScale="92500"/>
          </a:bodyPr>
          <a:lstStyle/>
          <a:p>
            <a:r>
              <a:rPr lang="en-US" dirty="0"/>
              <a:t>Additionally, recall that every four bits of a binary number represent a single hex character </a:t>
            </a:r>
            <a:r>
              <a:rPr lang="en-US" dirty="0" smtClean="0"/>
              <a:t>00000001010010110100100000100000   </a:t>
            </a:r>
          </a:p>
          <a:p>
            <a:r>
              <a:rPr lang="en-US" dirty="0" smtClean="0"/>
              <a:t>is </a:t>
            </a:r>
            <a:r>
              <a:rPr lang="en-US" dirty="0"/>
              <a:t>converted to:  </a:t>
            </a:r>
            <a:endParaRPr lang="en-US" dirty="0" smtClean="0"/>
          </a:p>
          <a:p>
            <a:r>
              <a:rPr lang="en-US" dirty="0" smtClean="0"/>
              <a:t>0000 </a:t>
            </a:r>
            <a:r>
              <a:rPr lang="en-US" dirty="0"/>
              <a:t>| 0001 | 0100 | 1011 | 0100 | 1000 | 0010 | 0000   </a:t>
            </a:r>
            <a:endParaRPr lang="en-US" dirty="0" smtClean="0"/>
          </a:p>
          <a:p>
            <a:r>
              <a:rPr lang="en-US" dirty="0" smtClean="0"/>
              <a:t>which </a:t>
            </a:r>
            <a:r>
              <a:rPr lang="en-US" dirty="0"/>
              <a:t>is represented in hex as:  </a:t>
            </a:r>
            <a:endParaRPr lang="en-US" dirty="0" smtClean="0"/>
          </a:p>
          <a:p>
            <a:r>
              <a:rPr lang="en-US" dirty="0" smtClean="0"/>
              <a:t>0x014B4820  </a:t>
            </a:r>
          </a:p>
          <a:p>
            <a:r>
              <a:rPr lang="en-US" dirty="0" smtClean="0"/>
              <a:t>You </a:t>
            </a:r>
            <a:r>
              <a:rPr lang="en-US" dirty="0"/>
              <a:t>can verify the result using MARS.  Create a basic MIPS program with your instruction, and   press F3 to run the assembler.  The hex value for your result should be displayed within the IDE.  </a:t>
            </a:r>
            <a:endParaRPr lang="en-US" dirty="0" smtClean="0"/>
          </a:p>
          <a:p>
            <a:r>
              <a:rPr lang="en-US" dirty="0" smtClean="0"/>
              <a:t>Remember</a:t>
            </a:r>
            <a:r>
              <a:rPr lang="en-US" dirty="0"/>
              <a:t>, it is important to understand how these conversions are done, so you understand  what the assembler is doing for you.  It converts assembly instructions to machine code - code  that the CPU itself understands.</a:t>
            </a:r>
          </a:p>
        </p:txBody>
      </p:sp>
    </p:spTree>
    <p:extLst>
      <p:ext uri="{BB962C8B-B14F-4D97-AF65-F5344CB8AC3E}">
        <p14:creationId xmlns:p14="http://schemas.microsoft.com/office/powerpoint/2010/main" val="2867006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74640"/>
            <a:ext cx="6172200" cy="475989"/>
          </a:xfrm>
        </p:spPr>
        <p:txBody>
          <a:bodyPr>
            <a:normAutofit fontScale="90000"/>
          </a:bodyPr>
          <a:lstStyle/>
          <a:p>
            <a:r>
              <a:rPr lang="en-US" dirty="0" smtClean="0"/>
              <a:t>Program Counter</a:t>
            </a:r>
            <a:endParaRPr lang="en-US" dirty="0"/>
          </a:p>
        </p:txBody>
      </p:sp>
      <p:sp>
        <p:nvSpPr>
          <p:cNvPr id="3" name="Content Placeholder 2"/>
          <p:cNvSpPr>
            <a:spLocks noGrp="1"/>
          </p:cNvSpPr>
          <p:nvPr>
            <p:ph idx="1"/>
          </p:nvPr>
        </p:nvSpPr>
        <p:spPr>
          <a:xfrm>
            <a:off x="481084" y="914401"/>
            <a:ext cx="8270543" cy="5239059"/>
          </a:xfrm>
        </p:spPr>
        <p:txBody>
          <a:bodyPr>
            <a:normAutofit/>
          </a:bodyPr>
          <a:lstStyle/>
          <a:p>
            <a:r>
              <a:rPr lang="en-US" dirty="0"/>
              <a:t>Recall that computers use a stored program model	</a:t>
            </a:r>
            <a:endParaRPr lang="en-US" dirty="0" smtClean="0"/>
          </a:p>
          <a:p>
            <a:r>
              <a:rPr lang="en-US" dirty="0" smtClean="0"/>
              <a:t>Instructions </a:t>
            </a:r>
            <a:r>
              <a:rPr lang="en-US" dirty="0"/>
              <a:t>and data are stored in memory	</a:t>
            </a:r>
            <a:endParaRPr lang="en-US" dirty="0" smtClean="0"/>
          </a:p>
          <a:p>
            <a:r>
              <a:rPr lang="en-US" dirty="0" smtClean="0"/>
              <a:t>The </a:t>
            </a:r>
            <a:r>
              <a:rPr lang="en-US" dirty="0"/>
              <a:t>next instruction to run is selected and stored in the program counter	</a:t>
            </a:r>
            <a:endParaRPr lang="en-US" dirty="0" smtClean="0"/>
          </a:p>
          <a:p>
            <a:r>
              <a:rPr lang="en-US" dirty="0" smtClean="0"/>
              <a:t>This </a:t>
            </a:r>
            <a:r>
              <a:rPr lang="en-US" dirty="0"/>
              <a:t>instruction is fetched from memory, decoded, and executed	</a:t>
            </a:r>
            <a:endParaRPr lang="en-US" dirty="0" smtClean="0"/>
          </a:p>
          <a:p>
            <a:r>
              <a:rPr lang="en-US" dirty="0" smtClean="0"/>
              <a:t>The </a:t>
            </a:r>
            <a:r>
              <a:rPr lang="en-US" dirty="0"/>
              <a:t>Program Counter (PC) is a special register that determines which </a:t>
            </a:r>
            <a:r>
              <a:rPr lang="en-US" dirty="0" smtClean="0"/>
              <a:t>instruction to </a:t>
            </a:r>
            <a:r>
              <a:rPr lang="en-US" dirty="0"/>
              <a:t>run next.	</a:t>
            </a:r>
            <a:endParaRPr lang="en-US" dirty="0" smtClean="0"/>
          </a:p>
          <a:p>
            <a:r>
              <a:rPr lang="en-US" dirty="0" smtClean="0"/>
              <a:t>The </a:t>
            </a:r>
            <a:r>
              <a:rPr lang="en-US" dirty="0"/>
              <a:t>PC is incremented by 4 after fetching the next instruction to run.	</a:t>
            </a:r>
            <a:endParaRPr lang="en-US" dirty="0" smtClean="0"/>
          </a:p>
          <a:p>
            <a:r>
              <a:rPr lang="en-US" dirty="0" smtClean="0"/>
              <a:t>It </a:t>
            </a:r>
            <a:r>
              <a:rPr lang="en-US" dirty="0"/>
              <a:t>is not possible to directly modify the value within the PC, but it can </a:t>
            </a:r>
            <a:r>
              <a:rPr lang="en-US" dirty="0" smtClean="0"/>
              <a:t>be modified </a:t>
            </a:r>
            <a:r>
              <a:rPr lang="en-US" dirty="0"/>
              <a:t>indirectly.</a:t>
            </a:r>
          </a:p>
        </p:txBody>
      </p:sp>
    </p:spTree>
    <p:extLst>
      <p:ext uri="{BB962C8B-B14F-4D97-AF65-F5344CB8AC3E}">
        <p14:creationId xmlns:p14="http://schemas.microsoft.com/office/powerpoint/2010/main" val="607861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6114"/>
          </a:xfrm>
        </p:spPr>
        <p:txBody>
          <a:bodyPr>
            <a:normAutofit fontScale="90000"/>
          </a:bodyPr>
          <a:lstStyle/>
          <a:p>
            <a:r>
              <a:rPr lang="en-US" dirty="0" smtClean="0"/>
              <a:t>Program Counter</a:t>
            </a:r>
            <a:endParaRPr lang="en-US" dirty="0"/>
          </a:p>
        </p:txBody>
      </p:sp>
      <p:sp>
        <p:nvSpPr>
          <p:cNvPr id="3" name="Content Placeholder 2"/>
          <p:cNvSpPr>
            <a:spLocks noGrp="1"/>
          </p:cNvSpPr>
          <p:nvPr>
            <p:ph idx="1"/>
          </p:nvPr>
        </p:nvSpPr>
        <p:spPr>
          <a:xfrm>
            <a:off x="457200" y="1050879"/>
            <a:ext cx="8229600" cy="5227091"/>
          </a:xfrm>
        </p:spPr>
        <p:txBody>
          <a:bodyPr>
            <a:normAutofit/>
          </a:bodyPr>
          <a:lstStyle/>
          <a:p>
            <a:r>
              <a:rPr lang="en-US" dirty="0"/>
              <a:t>Branches, jumps, and returns indirectly change the value of the PC since </a:t>
            </a:r>
            <a:r>
              <a:rPr lang="en-US" dirty="0" smtClean="0"/>
              <a:t>they move </a:t>
            </a:r>
            <a:r>
              <a:rPr lang="en-US" dirty="0"/>
              <a:t>to a different location in the instruction memory.	</a:t>
            </a:r>
            <a:endParaRPr lang="en-US" dirty="0" smtClean="0"/>
          </a:p>
          <a:p>
            <a:r>
              <a:rPr lang="en-US" dirty="0" smtClean="0"/>
              <a:t>From </a:t>
            </a:r>
            <a:r>
              <a:rPr lang="en-US" dirty="0"/>
              <a:t>a hardware (HW) perspective, the PC provides the first portion of the fetch, </a:t>
            </a:r>
            <a:r>
              <a:rPr lang="en-US" dirty="0" smtClean="0"/>
              <a:t>decode</a:t>
            </a:r>
            <a:r>
              <a:rPr lang="en-US" dirty="0"/>
              <a:t>, execute cycle.	</a:t>
            </a:r>
            <a:endParaRPr lang="en-US" dirty="0" smtClean="0"/>
          </a:p>
          <a:p>
            <a:r>
              <a:rPr lang="en-US" dirty="0" smtClean="0"/>
              <a:t>The </a:t>
            </a:r>
            <a:r>
              <a:rPr lang="en-US" dirty="0"/>
              <a:t>PC provides the address of the next instruction to fetch from memory.  This	instruction is fetched and then decoded by the Control </a:t>
            </a:r>
            <a:r>
              <a:rPr lang="en-US" dirty="0" smtClean="0"/>
              <a:t>Unit.</a:t>
            </a:r>
          </a:p>
          <a:p>
            <a:r>
              <a:rPr lang="en-US" dirty="0" smtClean="0"/>
              <a:t>The </a:t>
            </a:r>
            <a:r>
              <a:rPr lang="en-US" dirty="0"/>
              <a:t>Control </a:t>
            </a:r>
            <a:r>
              <a:rPr lang="en-US" dirty="0" smtClean="0"/>
              <a:t>Unit signals </a:t>
            </a:r>
            <a:r>
              <a:rPr lang="en-US" dirty="0"/>
              <a:t>the executable components of the CPU including the ALU and Registers, </a:t>
            </a:r>
            <a:r>
              <a:rPr lang="en-US" dirty="0" smtClean="0"/>
              <a:t>and data </a:t>
            </a:r>
            <a:r>
              <a:rPr lang="en-US" dirty="0"/>
              <a:t>memory access.</a:t>
            </a:r>
          </a:p>
        </p:txBody>
      </p:sp>
    </p:spTree>
    <p:extLst>
      <p:ext uri="{BB962C8B-B14F-4D97-AF65-F5344CB8AC3E}">
        <p14:creationId xmlns:p14="http://schemas.microsoft.com/office/powerpoint/2010/main" val="283283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462341"/>
          </a:xfrm>
        </p:spPr>
        <p:txBody>
          <a:bodyPr>
            <a:normAutofit fontScale="90000"/>
          </a:bodyPr>
          <a:lstStyle/>
          <a:p>
            <a:r>
              <a:rPr lang="en-US" dirty="0"/>
              <a:t>Assembler memory usage</a:t>
            </a:r>
          </a:p>
        </p:txBody>
      </p:sp>
      <p:sp>
        <p:nvSpPr>
          <p:cNvPr id="3" name="Content Placeholder 2"/>
          <p:cNvSpPr>
            <a:spLocks noGrp="1"/>
          </p:cNvSpPr>
          <p:nvPr>
            <p:ph idx="1"/>
          </p:nvPr>
        </p:nvSpPr>
        <p:spPr>
          <a:xfrm>
            <a:off x="457200" y="941697"/>
            <a:ext cx="8229600" cy="5184468"/>
          </a:xfrm>
        </p:spPr>
        <p:txBody>
          <a:bodyPr>
            <a:normAutofit lnSpcReduction="10000"/>
          </a:bodyPr>
          <a:lstStyle/>
          <a:p>
            <a:r>
              <a:rPr lang="en-US" dirty="0"/>
              <a:t>The "green sheet" at the front of the textbook shows how memory is allocated </a:t>
            </a:r>
            <a:r>
              <a:rPr lang="en-US" dirty="0" smtClean="0"/>
              <a:t>in the </a:t>
            </a:r>
            <a:r>
              <a:rPr lang="en-US" dirty="0"/>
              <a:t>MIPS </a:t>
            </a:r>
            <a:r>
              <a:rPr lang="en-US" dirty="0" smtClean="0"/>
              <a:t>processor.</a:t>
            </a:r>
          </a:p>
          <a:p>
            <a:r>
              <a:rPr lang="en-US" dirty="0" smtClean="0"/>
              <a:t>Memory </a:t>
            </a:r>
            <a:r>
              <a:rPr lang="en-US" dirty="0"/>
              <a:t>is segmented or broken into parts with specific uses	</a:t>
            </a:r>
            <a:endParaRPr lang="en-US" dirty="0" smtClean="0"/>
          </a:p>
          <a:p>
            <a:r>
              <a:rPr lang="en-US" dirty="0" smtClean="0"/>
              <a:t>0x0 </a:t>
            </a:r>
            <a:r>
              <a:rPr lang="en-US" dirty="0"/>
              <a:t>to </a:t>
            </a:r>
            <a:r>
              <a:rPr lang="en-US" dirty="0" smtClean="0"/>
              <a:t>0x00400000</a:t>
            </a:r>
            <a:r>
              <a:rPr lang="en-US" dirty="0"/>
              <a:t> </a:t>
            </a:r>
            <a:r>
              <a:rPr lang="en-US" dirty="0" smtClean="0"/>
              <a:t>is </a:t>
            </a:r>
            <a:r>
              <a:rPr lang="en-US" dirty="0"/>
              <a:t>reserved for use by the Operating </a:t>
            </a:r>
            <a:r>
              <a:rPr lang="en-US" dirty="0" smtClean="0"/>
              <a:t>System</a:t>
            </a:r>
          </a:p>
          <a:p>
            <a:r>
              <a:rPr lang="en-US" dirty="0" smtClean="0"/>
              <a:t>Note </a:t>
            </a:r>
            <a:r>
              <a:rPr lang="en-US" dirty="0"/>
              <a:t>that instructions for input, output, terminating a program, sound, etc., are	provided by the operating system, not the CPU.	</a:t>
            </a:r>
            <a:endParaRPr lang="en-US" dirty="0" smtClean="0"/>
          </a:p>
          <a:p>
            <a:r>
              <a:rPr lang="en-US" dirty="0" smtClean="0"/>
              <a:t>0x00400000 </a:t>
            </a:r>
            <a:r>
              <a:rPr lang="en-US" dirty="0"/>
              <a:t>to 0x10000000 is reserved for instructions - that is, the .text </a:t>
            </a:r>
            <a:r>
              <a:rPr lang="en-US" dirty="0" smtClean="0"/>
              <a:t>section of </a:t>
            </a:r>
            <a:r>
              <a:rPr lang="en-US" dirty="0"/>
              <a:t>your </a:t>
            </a:r>
            <a:r>
              <a:rPr lang="en-US" dirty="0" smtClean="0"/>
              <a:t>program.</a:t>
            </a:r>
          </a:p>
          <a:p>
            <a:r>
              <a:rPr lang="en-US" dirty="0" smtClean="0"/>
              <a:t>This </a:t>
            </a:r>
            <a:r>
              <a:rPr lang="en-US" dirty="0"/>
              <a:t>leaves enough room for 66,060,028 </a:t>
            </a:r>
            <a:r>
              <a:rPr lang="en-US" dirty="0" smtClean="0"/>
              <a:t>instructions. Many constants </a:t>
            </a:r>
            <a:r>
              <a:rPr lang="en-US" dirty="0"/>
              <a:t>may exist here, too.</a:t>
            </a:r>
          </a:p>
        </p:txBody>
      </p:sp>
    </p:spTree>
    <p:extLst>
      <p:ext uri="{BB962C8B-B14F-4D97-AF65-F5344CB8AC3E}">
        <p14:creationId xmlns:p14="http://schemas.microsoft.com/office/powerpoint/2010/main" val="1874219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475989"/>
          </a:xfrm>
        </p:spPr>
        <p:txBody>
          <a:bodyPr>
            <a:normAutofit fontScale="90000"/>
          </a:bodyPr>
          <a:lstStyle/>
          <a:p>
            <a:r>
              <a:rPr lang="en-US" dirty="0"/>
              <a:t>Assembler memory usage</a:t>
            </a:r>
          </a:p>
        </p:txBody>
      </p:sp>
      <p:sp>
        <p:nvSpPr>
          <p:cNvPr id="3" name="Content Placeholder 2"/>
          <p:cNvSpPr>
            <a:spLocks noGrp="1"/>
          </p:cNvSpPr>
          <p:nvPr>
            <p:ph idx="1"/>
          </p:nvPr>
        </p:nvSpPr>
        <p:spPr>
          <a:xfrm>
            <a:off x="457200" y="996288"/>
            <a:ext cx="8229600" cy="5404513"/>
          </a:xfrm>
        </p:spPr>
        <p:txBody>
          <a:bodyPr>
            <a:normAutofit/>
          </a:bodyPr>
          <a:lstStyle/>
          <a:p>
            <a:r>
              <a:rPr lang="en-US" dirty="0"/>
              <a:t>0x10000000 to 0x10008000 is the static data section, which is used for data </a:t>
            </a:r>
            <a:r>
              <a:rPr lang="en-US" dirty="0" smtClean="0"/>
              <a:t>that must </a:t>
            </a:r>
            <a:r>
              <a:rPr lang="en-US" dirty="0"/>
              <a:t>exist for the entire runtime of a program such as </a:t>
            </a:r>
            <a:r>
              <a:rPr lang="en-US" dirty="0" err="1"/>
              <a:t>globals</a:t>
            </a:r>
            <a:r>
              <a:rPr lang="en-US" dirty="0"/>
              <a:t>, </a:t>
            </a:r>
            <a:r>
              <a:rPr lang="en-US" dirty="0" smtClean="0"/>
              <a:t>initialization data </a:t>
            </a:r>
            <a:r>
              <a:rPr lang="en-US" dirty="0"/>
              <a:t>for arrays, predefined strings, etc</a:t>
            </a:r>
            <a:r>
              <a:rPr lang="en-US" dirty="0" smtClean="0"/>
              <a:t>. </a:t>
            </a:r>
          </a:p>
          <a:p>
            <a:r>
              <a:rPr lang="en-US" dirty="0" smtClean="0"/>
              <a:t>0x10008000 </a:t>
            </a:r>
            <a:r>
              <a:rPr lang="en-US" dirty="0"/>
              <a:t>onwards - dynamic data segment - grows downward in </a:t>
            </a:r>
            <a:r>
              <a:rPr lang="en-US" dirty="0" smtClean="0"/>
              <a:t>memory.</a:t>
            </a:r>
          </a:p>
          <a:p>
            <a:pPr lvl="1"/>
            <a:r>
              <a:rPr lang="en-US" dirty="0" smtClean="0"/>
              <a:t>This is also </a:t>
            </a:r>
            <a:r>
              <a:rPr lang="en-US" dirty="0"/>
              <a:t>referred to as the heap or free </a:t>
            </a:r>
            <a:r>
              <a:rPr lang="en-US" dirty="0" smtClean="0"/>
              <a:t>storage.</a:t>
            </a:r>
          </a:p>
          <a:p>
            <a:pPr lvl="1"/>
            <a:r>
              <a:rPr lang="en-US" dirty="0" smtClean="0"/>
              <a:t>Data </a:t>
            </a:r>
            <a:r>
              <a:rPr lang="en-US" dirty="0"/>
              <a:t>allocated with </a:t>
            </a:r>
            <a:r>
              <a:rPr lang="en-US" dirty="0" smtClean="0"/>
              <a:t>new or </a:t>
            </a:r>
            <a:r>
              <a:rPr lang="en-US" dirty="0" err="1"/>
              <a:t>malloc</a:t>
            </a:r>
            <a:r>
              <a:rPr lang="en-US" dirty="0"/>
              <a:t> is stored </a:t>
            </a:r>
            <a:r>
              <a:rPr lang="en-US" dirty="0" smtClean="0"/>
              <a:t>here.</a:t>
            </a:r>
          </a:p>
          <a:p>
            <a:pPr lvl="1"/>
            <a:r>
              <a:rPr lang="en-US" dirty="0" smtClean="0"/>
              <a:t>This </a:t>
            </a:r>
            <a:r>
              <a:rPr lang="en-US" dirty="0"/>
              <a:t>area in memory is used to store </a:t>
            </a:r>
            <a:r>
              <a:rPr lang="en-US" dirty="0" smtClean="0"/>
              <a:t>dynamically allocated memory. </a:t>
            </a:r>
          </a:p>
          <a:p>
            <a:r>
              <a:rPr lang="en-US" dirty="0" smtClean="0"/>
              <a:t>0xfffffffc </a:t>
            </a:r>
            <a:r>
              <a:rPr lang="en-US" dirty="0"/>
              <a:t>up to 0x10008000 - the stack - grows upward in memory toward the </a:t>
            </a:r>
            <a:r>
              <a:rPr lang="en-US" dirty="0" smtClean="0"/>
              <a:t>free store.</a:t>
            </a:r>
          </a:p>
          <a:p>
            <a:pPr lvl="1"/>
            <a:r>
              <a:rPr lang="en-US" dirty="0" smtClean="0"/>
              <a:t>Data </a:t>
            </a:r>
            <a:r>
              <a:rPr lang="en-US" dirty="0"/>
              <a:t>local to </a:t>
            </a:r>
            <a:r>
              <a:rPr lang="en-US" dirty="0" smtClean="0"/>
              <a:t>each </a:t>
            </a:r>
            <a:r>
              <a:rPr lang="en-US" smtClean="0"/>
              <a:t>function/subroutine</a:t>
            </a:r>
            <a:r>
              <a:rPr lang="en-US" dirty="0" smtClean="0"/>
              <a:t>/method </a:t>
            </a:r>
            <a:r>
              <a:rPr lang="en-US" dirty="0"/>
              <a:t>is stored </a:t>
            </a:r>
            <a:r>
              <a:rPr lang="en-US" dirty="0" smtClean="0"/>
              <a:t>here.</a:t>
            </a:r>
          </a:p>
          <a:p>
            <a:pPr lvl="1"/>
            <a:r>
              <a:rPr lang="en-US" dirty="0" smtClean="0"/>
              <a:t>This includes </a:t>
            </a:r>
            <a:r>
              <a:rPr lang="en-US" dirty="0"/>
              <a:t>local variables.</a:t>
            </a:r>
          </a:p>
        </p:txBody>
      </p:sp>
    </p:spTree>
    <p:extLst>
      <p:ext uri="{BB962C8B-B14F-4D97-AF65-F5344CB8AC3E}">
        <p14:creationId xmlns:p14="http://schemas.microsoft.com/office/powerpoint/2010/main" val="1853146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74640"/>
            <a:ext cx="6172200" cy="475989"/>
          </a:xfrm>
        </p:spPr>
        <p:txBody>
          <a:bodyPr>
            <a:normAutofit fontScale="90000"/>
          </a:bodyPr>
          <a:lstStyle/>
          <a:p>
            <a:r>
              <a:rPr lang="en-US" dirty="0" smtClean="0"/>
              <a:t>Program </a:t>
            </a:r>
            <a:r>
              <a:rPr lang="en-US" dirty="0" smtClean="0"/>
              <a:t>Counter</a:t>
            </a:r>
            <a:endParaRPr lang="en-US" dirty="0"/>
          </a:p>
        </p:txBody>
      </p:sp>
      <p:sp>
        <p:nvSpPr>
          <p:cNvPr id="3" name="Content Placeholder 2"/>
          <p:cNvSpPr>
            <a:spLocks noGrp="1"/>
          </p:cNvSpPr>
          <p:nvPr>
            <p:ph idx="1"/>
          </p:nvPr>
        </p:nvSpPr>
        <p:spPr>
          <a:xfrm>
            <a:off x="481084" y="1211282"/>
            <a:ext cx="8270543" cy="5239059"/>
          </a:xfrm>
        </p:spPr>
        <p:txBody>
          <a:bodyPr>
            <a:normAutofit lnSpcReduction="10000"/>
          </a:bodyPr>
          <a:lstStyle/>
          <a:p>
            <a:r>
              <a:rPr lang="en-US" dirty="0" smtClean="0"/>
              <a:t>The </a:t>
            </a:r>
            <a:r>
              <a:rPr lang="en-US" dirty="0"/>
              <a:t>Program Counter (PC) is a special register that stores the memory </a:t>
            </a:r>
            <a:r>
              <a:rPr lang="en-US" dirty="0" smtClean="0"/>
              <a:t>location </a:t>
            </a:r>
            <a:r>
              <a:rPr lang="en-US" dirty="0"/>
              <a:t>of the next instruction to run.    </a:t>
            </a:r>
            <a:endParaRPr lang="en-US" dirty="0" smtClean="0"/>
          </a:p>
          <a:p>
            <a:r>
              <a:rPr lang="en-US" dirty="0" smtClean="0"/>
              <a:t>Instructions </a:t>
            </a:r>
            <a:r>
              <a:rPr lang="en-US" dirty="0"/>
              <a:t>are executed in the following manner:        </a:t>
            </a:r>
            <a:endParaRPr lang="en-US" dirty="0" smtClean="0"/>
          </a:p>
          <a:p>
            <a:pPr marL="914400" lvl="1" indent="-514350">
              <a:buAutoNum type="arabicPeriod"/>
            </a:pPr>
            <a:r>
              <a:rPr lang="en-US" dirty="0" smtClean="0"/>
              <a:t>The </a:t>
            </a:r>
            <a:r>
              <a:rPr lang="en-US" dirty="0"/>
              <a:t>address of the next instruction to run is retrieved from the PC        </a:t>
            </a:r>
            <a:endParaRPr lang="en-US" dirty="0" smtClean="0"/>
          </a:p>
          <a:p>
            <a:pPr marL="914400" lvl="1" indent="-514350">
              <a:buAutoNum type="arabicPeriod"/>
            </a:pPr>
            <a:r>
              <a:rPr lang="en-US" dirty="0" smtClean="0"/>
              <a:t>The </a:t>
            </a:r>
            <a:r>
              <a:rPr lang="en-US" dirty="0"/>
              <a:t>instruction is retrieved (fetched) from instruction memory. </a:t>
            </a:r>
            <a:endParaRPr lang="en-US" dirty="0" smtClean="0"/>
          </a:p>
          <a:p>
            <a:pPr marL="914400" lvl="1" indent="-514350">
              <a:buAutoNum type="arabicPeriod"/>
            </a:pPr>
            <a:r>
              <a:rPr lang="en-US" dirty="0" smtClean="0"/>
              <a:t>The control </a:t>
            </a:r>
            <a:r>
              <a:rPr lang="en-US" dirty="0"/>
              <a:t>unit figures out what to do with the instruction (</a:t>
            </a:r>
            <a:r>
              <a:rPr lang="en-US" dirty="0" smtClean="0"/>
              <a:t>decode)</a:t>
            </a:r>
          </a:p>
          <a:p>
            <a:pPr marL="1314450" lvl="2" indent="-514350"/>
            <a:r>
              <a:rPr lang="en-US" dirty="0" smtClean="0"/>
              <a:t>It decides whether to get data from memory or registers.</a:t>
            </a:r>
          </a:p>
          <a:p>
            <a:pPr marL="1314450" lvl="2" indent="-514350"/>
            <a:r>
              <a:rPr lang="en-US" dirty="0" smtClean="0"/>
              <a:t>It </a:t>
            </a:r>
            <a:r>
              <a:rPr lang="en-US" dirty="0"/>
              <a:t>looks at the </a:t>
            </a:r>
            <a:r>
              <a:rPr lang="en-US" dirty="0" err="1"/>
              <a:t>opcode</a:t>
            </a:r>
            <a:r>
              <a:rPr lang="en-US" dirty="0"/>
              <a:t> to see what instruction to </a:t>
            </a:r>
            <a:r>
              <a:rPr lang="en-US" dirty="0" smtClean="0"/>
              <a:t>run.</a:t>
            </a:r>
          </a:p>
          <a:p>
            <a:pPr marL="1314450" lvl="2" indent="-514350"/>
            <a:r>
              <a:rPr lang="en-US" dirty="0" smtClean="0"/>
              <a:t>If </a:t>
            </a:r>
            <a:r>
              <a:rPr lang="en-US" dirty="0"/>
              <a:t>dealing with a math operation it looks at the function code to </a:t>
            </a:r>
            <a:r>
              <a:rPr lang="en-US" dirty="0" smtClean="0"/>
              <a:t>see what </a:t>
            </a:r>
            <a:r>
              <a:rPr lang="en-US" dirty="0"/>
              <a:t>to tell the ALU to </a:t>
            </a:r>
            <a:r>
              <a:rPr lang="en-US" dirty="0" smtClean="0"/>
              <a:t>do.</a:t>
            </a:r>
            <a:endParaRPr lang="en-US" dirty="0"/>
          </a:p>
          <a:p>
            <a:pPr marL="1314450" lvl="2" indent="-514350"/>
            <a:r>
              <a:rPr lang="en-US" dirty="0" smtClean="0"/>
              <a:t>It </a:t>
            </a:r>
            <a:r>
              <a:rPr lang="en-US" dirty="0"/>
              <a:t>tells the program counter whether it should be incremented or a </a:t>
            </a:r>
            <a:r>
              <a:rPr lang="en-US" dirty="0" smtClean="0"/>
              <a:t>jump should occur.</a:t>
            </a:r>
          </a:p>
          <a:p>
            <a:pPr marL="914400" lvl="1" indent="-514350">
              <a:buAutoNum type="arabicPeriod"/>
            </a:pPr>
            <a:r>
              <a:rPr lang="en-US" dirty="0" smtClean="0"/>
              <a:t>The instruction is executed.</a:t>
            </a:r>
          </a:p>
          <a:p>
            <a:pPr marL="914400" lvl="1" indent="-514350">
              <a:buAutoNum type="arabicPeriod"/>
            </a:pPr>
            <a:r>
              <a:rPr lang="en-US" dirty="0" smtClean="0"/>
              <a:t>The </a:t>
            </a:r>
            <a:r>
              <a:rPr lang="en-US" dirty="0"/>
              <a:t>cycle </a:t>
            </a:r>
            <a:r>
              <a:rPr lang="en-US" dirty="0" smtClean="0"/>
              <a:t>repeats.</a:t>
            </a:r>
          </a:p>
        </p:txBody>
      </p:sp>
    </p:spTree>
    <p:extLst>
      <p:ext uri="{BB962C8B-B14F-4D97-AF65-F5344CB8AC3E}">
        <p14:creationId xmlns:p14="http://schemas.microsoft.com/office/powerpoint/2010/main" val="3772287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6114"/>
          </a:xfrm>
        </p:spPr>
        <p:txBody>
          <a:bodyPr>
            <a:normAutofit fontScale="90000"/>
          </a:bodyPr>
          <a:lstStyle/>
          <a:p>
            <a:r>
              <a:rPr lang="en-US" dirty="0" smtClean="0"/>
              <a:t>New Content</a:t>
            </a:r>
            <a:endParaRPr lang="en-US" dirty="0"/>
          </a:p>
        </p:txBody>
      </p:sp>
      <p:sp>
        <p:nvSpPr>
          <p:cNvPr id="3" name="Content Placeholder 2"/>
          <p:cNvSpPr>
            <a:spLocks noGrp="1"/>
          </p:cNvSpPr>
          <p:nvPr>
            <p:ph idx="1"/>
          </p:nvPr>
        </p:nvSpPr>
        <p:spPr>
          <a:xfrm>
            <a:off x="457200" y="1050879"/>
            <a:ext cx="8229600" cy="5227091"/>
          </a:xfrm>
        </p:spPr>
        <p:txBody>
          <a:bodyPr>
            <a:normAutofit/>
          </a:bodyPr>
          <a:lstStyle/>
          <a:p>
            <a:r>
              <a:rPr lang="en-US" dirty="0"/>
              <a:t>T</a:t>
            </a:r>
            <a:r>
              <a:rPr lang="en-US" dirty="0" smtClean="0"/>
              <a:t>he </a:t>
            </a:r>
            <a:r>
              <a:rPr lang="en-US" dirty="0"/>
              <a:t>stack contains an Activation Record or Stack </a:t>
            </a:r>
            <a:r>
              <a:rPr lang="en-US" dirty="0" smtClean="0"/>
              <a:t>Frame for </a:t>
            </a:r>
            <a:r>
              <a:rPr lang="en-US" dirty="0"/>
              <a:t>each function</a:t>
            </a:r>
            <a:r>
              <a:rPr lang="en-US" dirty="0" smtClean="0"/>
              <a:t>. </a:t>
            </a:r>
          </a:p>
          <a:p>
            <a:r>
              <a:rPr lang="en-US" dirty="0"/>
              <a:t>A</a:t>
            </a:r>
            <a:r>
              <a:rPr lang="en-US" dirty="0" smtClean="0"/>
              <a:t>n </a:t>
            </a:r>
            <a:r>
              <a:rPr lang="en-US" dirty="0"/>
              <a:t>activation record or stack frame represents the local variables in </a:t>
            </a:r>
            <a:r>
              <a:rPr lang="en-US" dirty="0" smtClean="0"/>
              <a:t>a function </a:t>
            </a:r>
            <a:r>
              <a:rPr lang="en-US" dirty="0"/>
              <a:t>or </a:t>
            </a:r>
            <a:r>
              <a:rPr lang="en-US" dirty="0" smtClean="0"/>
              <a:t>method.</a:t>
            </a:r>
          </a:p>
          <a:p>
            <a:r>
              <a:rPr lang="en-US" dirty="0" smtClean="0"/>
              <a:t>The </a:t>
            </a:r>
            <a:r>
              <a:rPr lang="en-US" dirty="0"/>
              <a:t>stack is used to keep track of these variables</a:t>
            </a:r>
            <a:r>
              <a:rPr lang="en-US" dirty="0" smtClean="0"/>
              <a:t>. </a:t>
            </a:r>
          </a:p>
          <a:p>
            <a:r>
              <a:rPr lang="en-US" dirty="0" smtClean="0"/>
              <a:t>For </a:t>
            </a:r>
            <a:r>
              <a:rPr lang="en-US" dirty="0"/>
              <a:t>each function/method call, an activation record is created.  Each </a:t>
            </a:r>
            <a:r>
              <a:rPr lang="en-US" dirty="0" smtClean="0"/>
              <a:t>activation record </a:t>
            </a:r>
            <a:r>
              <a:rPr lang="en-US" dirty="0"/>
              <a:t>provides a new or fresh set of local variables for a function.</a:t>
            </a:r>
          </a:p>
        </p:txBody>
      </p:sp>
    </p:spTree>
    <p:extLst>
      <p:ext uri="{BB962C8B-B14F-4D97-AF65-F5344CB8AC3E}">
        <p14:creationId xmlns:p14="http://schemas.microsoft.com/office/powerpoint/2010/main" val="972403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462341"/>
          </a:xfrm>
        </p:spPr>
        <p:txBody>
          <a:bodyPr>
            <a:normAutofit fontScale="90000"/>
          </a:bodyPr>
          <a:lstStyle/>
          <a:p>
            <a:r>
              <a:rPr lang="en-US" dirty="0" smtClean="0"/>
              <a:t>Stack Pointer</a:t>
            </a:r>
            <a:endParaRPr lang="en-US" dirty="0"/>
          </a:p>
        </p:txBody>
      </p:sp>
      <p:sp>
        <p:nvSpPr>
          <p:cNvPr id="3" name="Content Placeholder 2"/>
          <p:cNvSpPr>
            <a:spLocks noGrp="1"/>
          </p:cNvSpPr>
          <p:nvPr>
            <p:ph idx="1"/>
          </p:nvPr>
        </p:nvSpPr>
        <p:spPr>
          <a:xfrm>
            <a:off x="457200" y="941697"/>
            <a:ext cx="8229600" cy="5184468"/>
          </a:xfrm>
        </p:spPr>
        <p:txBody>
          <a:bodyPr>
            <a:normAutofit/>
          </a:bodyPr>
          <a:lstStyle/>
          <a:p>
            <a:r>
              <a:rPr lang="en-US" dirty="0"/>
              <a:t>The stack </a:t>
            </a:r>
            <a:r>
              <a:rPr lang="en-US" dirty="0" smtClean="0"/>
              <a:t>pointer, </a:t>
            </a:r>
            <a:r>
              <a:rPr lang="en-US" dirty="0">
                <a:latin typeface="Courier"/>
                <a:cs typeface="Courier"/>
              </a:rPr>
              <a:t>$</a:t>
            </a:r>
            <a:r>
              <a:rPr lang="en-US" dirty="0" err="1" smtClean="0">
                <a:latin typeface="Courier"/>
                <a:cs typeface="Courier"/>
              </a:rPr>
              <a:t>sp</a:t>
            </a:r>
            <a:r>
              <a:rPr lang="en-US" dirty="0" smtClean="0"/>
              <a:t>, </a:t>
            </a:r>
            <a:r>
              <a:rPr lang="en-US" dirty="0"/>
              <a:t>provides access to memory in the stack.  We may decrement the </a:t>
            </a:r>
            <a:r>
              <a:rPr lang="en-US" dirty="0" smtClean="0"/>
              <a:t>stack </a:t>
            </a:r>
            <a:r>
              <a:rPr lang="en-US" dirty="0"/>
              <a:t>pointer to obtain local memory for a function.       </a:t>
            </a:r>
            <a:endParaRPr lang="en-US" dirty="0" smtClean="0"/>
          </a:p>
          <a:p>
            <a:r>
              <a:rPr lang="en-US" dirty="0" smtClean="0"/>
              <a:t>Assembler </a:t>
            </a:r>
            <a:r>
              <a:rPr lang="en-US" dirty="0"/>
              <a:t>reads through program and packs into </a:t>
            </a:r>
            <a:r>
              <a:rPr lang="en-US" dirty="0" smtClean="0"/>
              <a:t>appropriate</a:t>
            </a:r>
            <a:r>
              <a:rPr lang="en-US" dirty="0"/>
              <a:t> </a:t>
            </a:r>
            <a:r>
              <a:rPr lang="en-US" dirty="0" smtClean="0"/>
              <a:t>segments </a:t>
            </a:r>
          </a:p>
          <a:p>
            <a:r>
              <a:rPr lang="en-US" dirty="0" smtClean="0"/>
              <a:t>As </a:t>
            </a:r>
            <a:r>
              <a:rPr lang="en-US" dirty="0"/>
              <a:t>it finds labels they are added to a table and </a:t>
            </a:r>
            <a:r>
              <a:rPr lang="en-US" dirty="0" smtClean="0"/>
              <a:t>later the </a:t>
            </a:r>
            <a:r>
              <a:rPr lang="en-US" dirty="0"/>
              <a:t>actual numeric address is filled in.       </a:t>
            </a:r>
            <a:endParaRPr lang="en-US" dirty="0" smtClean="0"/>
          </a:p>
          <a:p>
            <a:r>
              <a:rPr lang="en-US" dirty="0" smtClean="0"/>
              <a:t>We'll </a:t>
            </a:r>
            <a:r>
              <a:rPr lang="en-US" dirty="0"/>
              <a:t>come back to the stack pointer soon.</a:t>
            </a:r>
          </a:p>
        </p:txBody>
      </p:sp>
    </p:spTree>
    <p:extLst>
      <p:ext uri="{BB962C8B-B14F-4D97-AF65-F5344CB8AC3E}">
        <p14:creationId xmlns:p14="http://schemas.microsoft.com/office/powerpoint/2010/main" val="1636118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475989"/>
          </a:xfrm>
        </p:spPr>
        <p:txBody>
          <a:bodyPr>
            <a:normAutofit fontScale="90000"/>
          </a:bodyPr>
          <a:lstStyle/>
          <a:p>
            <a:r>
              <a:rPr lang="en-US" dirty="0" smtClean="0"/>
              <a:t>Functions</a:t>
            </a:r>
            <a:endParaRPr lang="en-US" dirty="0"/>
          </a:p>
        </p:txBody>
      </p:sp>
      <p:sp>
        <p:nvSpPr>
          <p:cNvPr id="3" name="Content Placeholder 2"/>
          <p:cNvSpPr>
            <a:spLocks noGrp="1"/>
          </p:cNvSpPr>
          <p:nvPr>
            <p:ph idx="1"/>
          </p:nvPr>
        </p:nvSpPr>
        <p:spPr>
          <a:xfrm>
            <a:off x="457200" y="996288"/>
            <a:ext cx="8229600" cy="5404513"/>
          </a:xfrm>
        </p:spPr>
        <p:txBody>
          <a:bodyPr>
            <a:normAutofit/>
          </a:bodyPr>
          <a:lstStyle/>
          <a:p>
            <a:r>
              <a:rPr lang="en-US" dirty="0"/>
              <a:t>Functions - a group or module of instructions that performs a specific task    </a:t>
            </a:r>
            <a:endParaRPr lang="en-US" dirty="0" smtClean="0"/>
          </a:p>
          <a:p>
            <a:r>
              <a:rPr lang="en-US" dirty="0" smtClean="0"/>
              <a:t>They </a:t>
            </a:r>
            <a:r>
              <a:rPr lang="en-US" dirty="0"/>
              <a:t>typically require input (arguments) or produce output (return values).    </a:t>
            </a:r>
            <a:endParaRPr lang="en-US" dirty="0" smtClean="0"/>
          </a:p>
          <a:p>
            <a:r>
              <a:rPr lang="en-US" dirty="0" smtClean="0"/>
              <a:t>We </a:t>
            </a:r>
            <a:r>
              <a:rPr lang="en-US" dirty="0"/>
              <a:t>want to use functions because they allow us to break up code into manageable parts </a:t>
            </a:r>
            <a:r>
              <a:rPr lang="en-US" dirty="0" smtClean="0"/>
              <a:t>that </a:t>
            </a:r>
            <a:r>
              <a:rPr lang="en-US" dirty="0"/>
              <a:t>are easier to think about (abstract) and they allow us to reuse code.    </a:t>
            </a:r>
            <a:endParaRPr lang="en-US" dirty="0" smtClean="0"/>
          </a:p>
          <a:p>
            <a:r>
              <a:rPr lang="en-US" dirty="0" smtClean="0"/>
              <a:t>We </a:t>
            </a:r>
            <a:r>
              <a:rPr lang="en-US" dirty="0"/>
              <a:t>don't want functions to do weird things, like modifying data that shouldn't be </a:t>
            </a:r>
            <a:r>
              <a:rPr lang="en-US" dirty="0" smtClean="0"/>
              <a:t>modified.</a:t>
            </a:r>
          </a:p>
          <a:p>
            <a:r>
              <a:rPr lang="en-US" dirty="0"/>
              <a:t>Arguments and return values        </a:t>
            </a:r>
            <a:endParaRPr lang="en-US" dirty="0" smtClean="0"/>
          </a:p>
          <a:p>
            <a:pPr lvl="1"/>
            <a:r>
              <a:rPr lang="en-US" dirty="0" smtClean="0"/>
              <a:t>Function </a:t>
            </a:r>
            <a:r>
              <a:rPr lang="en-US" dirty="0"/>
              <a:t>arguments may be provided with the </a:t>
            </a:r>
            <a:r>
              <a:rPr lang="en-US" dirty="0">
                <a:latin typeface="Courier"/>
                <a:cs typeface="Courier"/>
              </a:rPr>
              <a:t>$a0</a:t>
            </a:r>
            <a:r>
              <a:rPr lang="en-US" dirty="0"/>
              <a:t> to </a:t>
            </a:r>
            <a:r>
              <a:rPr lang="en-US" dirty="0">
                <a:latin typeface="Courier"/>
                <a:cs typeface="Courier"/>
              </a:rPr>
              <a:t>$a3</a:t>
            </a:r>
            <a:r>
              <a:rPr lang="en-US" dirty="0"/>
              <a:t> registers.        </a:t>
            </a:r>
            <a:endParaRPr lang="en-US" dirty="0" smtClean="0"/>
          </a:p>
          <a:p>
            <a:pPr lvl="1"/>
            <a:r>
              <a:rPr lang="en-US" dirty="0" smtClean="0"/>
              <a:t>Function </a:t>
            </a:r>
            <a:r>
              <a:rPr lang="en-US" dirty="0"/>
              <a:t>return values may be provided using the </a:t>
            </a:r>
            <a:r>
              <a:rPr lang="en-US" dirty="0">
                <a:latin typeface="Courier"/>
                <a:cs typeface="Courier"/>
              </a:rPr>
              <a:t>$v0</a:t>
            </a:r>
            <a:r>
              <a:rPr lang="en-US" dirty="0"/>
              <a:t> and </a:t>
            </a:r>
            <a:r>
              <a:rPr lang="en-US" dirty="0">
                <a:latin typeface="Courier"/>
                <a:cs typeface="Courier"/>
              </a:rPr>
              <a:t>$v1</a:t>
            </a:r>
            <a:r>
              <a:rPr lang="en-US" dirty="0"/>
              <a:t> registers.</a:t>
            </a:r>
          </a:p>
        </p:txBody>
      </p:sp>
    </p:spTree>
    <p:extLst>
      <p:ext uri="{BB962C8B-B14F-4D97-AF65-F5344CB8AC3E}">
        <p14:creationId xmlns:p14="http://schemas.microsoft.com/office/powerpoint/2010/main" val="11974204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28</TotalTime>
  <Words>1349</Words>
  <Application>Microsoft Macintosh PowerPoint</Application>
  <PresentationFormat>On-screen Show (4:3)</PresentationFormat>
  <Paragraphs>134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Clarity</vt:lpstr>
      <vt:lpstr>Program Counter(PC), Stack, Function, OPcode</vt:lpstr>
      <vt:lpstr>Program Counter</vt:lpstr>
      <vt:lpstr>Program Counter</vt:lpstr>
      <vt:lpstr>Assembler memory usage</vt:lpstr>
      <vt:lpstr>Assembler memory usage</vt:lpstr>
      <vt:lpstr>Program Counter</vt:lpstr>
      <vt:lpstr>New Content</vt:lpstr>
      <vt:lpstr>Stack Pointer</vt:lpstr>
      <vt:lpstr>Functions</vt:lpstr>
      <vt:lpstr>Functions Contd.</vt:lpstr>
      <vt:lpstr>Creating a function</vt:lpstr>
      <vt:lpstr>Functions</vt:lpstr>
      <vt:lpstr>Example in MIPS</vt:lpstr>
      <vt:lpstr>Opcodes</vt:lpstr>
      <vt:lpstr>Opcodes</vt:lpstr>
      <vt:lpstr>Opcode Review</vt:lpstr>
    </vt:vector>
  </TitlesOfParts>
  <Company>Framingham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Counter</dc:title>
  <dc:creator>Changyong Jung</dc:creator>
  <cp:lastModifiedBy>Changyong Jung</cp:lastModifiedBy>
  <cp:revision>3</cp:revision>
  <dcterms:created xsi:type="dcterms:W3CDTF">2016-11-03T17:31:46Z</dcterms:created>
  <dcterms:modified xsi:type="dcterms:W3CDTF">2016-11-03T18:00:08Z</dcterms:modified>
</cp:coreProperties>
</file>