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D7E-A314-D849-A665-BF6BBF15260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DCE4-C83C-7746-A252-44515E9DA9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D7E-A314-D849-A665-BF6BBF15260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DCE4-C83C-7746-A252-44515E9DA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D7E-A314-D849-A665-BF6BBF15260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DCE4-C83C-7746-A252-44515E9DA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991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111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95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190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408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851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678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68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D7E-A314-D849-A665-BF6BBF15260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DCE4-C83C-7746-A252-44515E9DA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4380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438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D346-8F95-A643-965E-18D92910E2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F8ECA-CD1B-3240-A6A6-92D09F6AA0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37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D7E-A314-D849-A665-BF6BBF15260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DCE4-C83C-7746-A252-44515E9DA9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D7E-A314-D849-A665-BF6BBF15260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DCE4-C83C-7746-A252-44515E9DA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D7E-A314-D849-A665-BF6BBF15260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DCE4-C83C-7746-A252-44515E9DA9F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D7E-A314-D849-A665-BF6BBF15260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DCE4-C83C-7746-A252-44515E9DA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D7E-A314-D849-A665-BF6BBF15260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DCE4-C83C-7746-A252-44515E9DA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D7E-A314-D849-A665-BF6BBF15260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DCE4-C83C-7746-A252-44515E9DA9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D7E-A314-D849-A665-BF6BBF15260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6DCE4-C83C-7746-A252-44515E9DA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2B00D7E-A314-D849-A665-BF6BBF15260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06DCE4-C83C-7746-A252-44515E9DA9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AD346-8F95-A643-965E-18D92910E2A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11/3/16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F8ECA-CD1B-3240-A6A6-92D09F6AA0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93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Dr. Andrew 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keep things simple for this example and future ones, we will allocate space for the return address register and all the argument registers. </a:t>
            </a:r>
            <a:r>
              <a:rPr lang="en-US" dirty="0" smtClean="0"/>
              <a:t>We'll </a:t>
            </a:r>
            <a:r>
              <a:rPr lang="en-US" dirty="0"/>
              <a:t>also allocate space </a:t>
            </a:r>
            <a:r>
              <a:rPr lang="en-US" dirty="0" smtClean="0"/>
              <a:t>for one </a:t>
            </a:r>
            <a:r>
              <a:rPr lang="en-US" dirty="0"/>
              <a:t>more register on top of that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Notice </a:t>
            </a:r>
            <a:r>
              <a:rPr lang="en-US" dirty="0"/>
              <a:t>that we've reserved space for six 32 bit registers.  This is the same as reserving 24 bytes of 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dirty="0"/>
              <a:t>, we need to decrease the value of the stack pointer by 24 each time we need an activation record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/>
              <a:t>example program </a:t>
            </a:r>
            <a:r>
              <a:rPr lang="en-US" dirty="0" smtClean="0"/>
              <a:t>follows: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1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87"/>
            <a:ext cx="8229600" cy="394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7797"/>
            <a:ext cx="8229600" cy="58139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text</a:t>
            </a:r>
          </a:p>
          <a:p>
            <a:pPr marL="0" indent="0">
              <a:buNone/>
            </a:pPr>
            <a:r>
              <a:rPr lang="en-US" dirty="0" smtClean="0"/>
              <a:t>main</a:t>
            </a:r>
            <a:r>
              <a:rPr lang="en-US" dirty="0"/>
              <a:t>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 </a:t>
            </a:r>
            <a:r>
              <a:rPr lang="en-US" dirty="0"/>
              <a:t>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24 #make space for arguments and $</a:t>
            </a:r>
            <a:r>
              <a:rPr lang="en-US" dirty="0" err="1"/>
              <a:t>ra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set $a0 here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set $a1 here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jal</a:t>
            </a:r>
            <a:r>
              <a:rPr lang="en-US" dirty="0" smtClean="0"/>
              <a:t> </a:t>
            </a:r>
            <a:r>
              <a:rPr lang="en-US" dirty="0"/>
              <a:t>pow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</a:t>
            </a:r>
            <a:r>
              <a:rPr lang="en-US" dirty="0"/>
              <a:t>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24  #return the stack pointer to its original value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print the result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move </a:t>
            </a:r>
            <a:r>
              <a:rPr lang="en-US" dirty="0"/>
              <a:t>$a0, $v0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 </a:t>
            </a:r>
            <a:r>
              <a:rPr lang="en-US" dirty="0"/>
              <a:t>$v0, 1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syscall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end the program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 </a:t>
            </a:r>
            <a:r>
              <a:rPr lang="en-US" dirty="0"/>
              <a:t>$v0, 10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3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87"/>
            <a:ext cx="8229600" cy="394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7797"/>
            <a:ext cx="8229600" cy="58139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pow: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 </a:t>
            </a:r>
            <a:r>
              <a:rPr lang="en-US" dirty="0"/>
              <a:t>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24 # Set aside space for arguments and </a:t>
            </a:r>
            <a:r>
              <a:rPr lang="en-US" dirty="0" err="1"/>
              <a:t>ra</a:t>
            </a:r>
            <a:r>
              <a:rPr lang="en-US" dirty="0"/>
              <a:t> (24 bytes)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r>
              <a:rPr lang="en-US" dirty="0"/>
              <a:t>, 20($</a:t>
            </a:r>
            <a:r>
              <a:rPr lang="en-US" dirty="0" err="1"/>
              <a:t>sp</a:t>
            </a:r>
            <a:r>
              <a:rPr lang="en-US" dirty="0"/>
              <a:t>) #store the </a:t>
            </a:r>
            <a:r>
              <a:rPr lang="en-US" dirty="0" err="1"/>
              <a:t>ra</a:t>
            </a:r>
            <a:r>
              <a:rPr lang="en-US" dirty="0"/>
              <a:t> register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move </a:t>
            </a:r>
            <a:r>
              <a:rPr lang="en-US" dirty="0"/>
              <a:t>$v0, $a0  #copy contents of $a0 (the value of x) into $v0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bgt</a:t>
            </a:r>
            <a:r>
              <a:rPr lang="en-US" dirty="0" smtClean="0"/>
              <a:t> </a:t>
            </a:r>
            <a:r>
              <a:rPr lang="en-US" dirty="0"/>
              <a:t>$a1, 1, </a:t>
            </a:r>
            <a:r>
              <a:rPr lang="en-US" dirty="0" err="1"/>
              <a:t>powElse</a:t>
            </a:r>
            <a:r>
              <a:rPr lang="en-US" dirty="0"/>
              <a:t>  # if y &gt; 1, jump to </a:t>
            </a:r>
            <a:r>
              <a:rPr lang="en-US" dirty="0" err="1"/>
              <a:t>powElse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/>
              <a:t>$a1, 1, </a:t>
            </a:r>
            <a:r>
              <a:rPr lang="en-US" dirty="0" err="1"/>
              <a:t>powEnd</a:t>
            </a:r>
            <a:r>
              <a:rPr lang="en-US" dirty="0"/>
              <a:t>   # if y == 1, jump to </a:t>
            </a:r>
            <a:r>
              <a:rPr lang="en-US" dirty="0" err="1"/>
              <a:t>powEnd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/>
              <a:t>$a1, $zero, </a:t>
            </a:r>
            <a:r>
              <a:rPr lang="en-US" dirty="0" err="1"/>
              <a:t>powIfZero</a:t>
            </a:r>
            <a:r>
              <a:rPr lang="en-US" dirty="0"/>
              <a:t>  # if y == 0, return 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end the program if we have a negative value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 </a:t>
            </a:r>
            <a:r>
              <a:rPr lang="en-US" dirty="0"/>
              <a:t>$v0, 10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9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87"/>
            <a:ext cx="8229600" cy="394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7797"/>
            <a:ext cx="8229600" cy="58139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powIfZero</a:t>
            </a:r>
            <a:r>
              <a:rPr lang="en-US" dirty="0"/>
              <a:t>: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 </a:t>
            </a:r>
            <a:r>
              <a:rPr lang="en-US" dirty="0"/>
              <a:t>$v0, 1  #copy 1 into the return register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</a:t>
            </a:r>
            <a:r>
              <a:rPr lang="en-US" dirty="0"/>
              <a:t>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24  #revert stack pointer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r>
              <a:rPr lang="en-US" dirty="0"/>
              <a:t>  #return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powElse</a:t>
            </a:r>
            <a:r>
              <a:rPr lang="en-US" dirty="0"/>
              <a:t>: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/>
              <a:t>$a1, 24($</a:t>
            </a:r>
            <a:r>
              <a:rPr lang="en-US" dirty="0" err="1"/>
              <a:t>sp</a:t>
            </a:r>
            <a:r>
              <a:rPr lang="en-US" dirty="0"/>
              <a:t>)  #store value of y in caller's space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 </a:t>
            </a:r>
            <a:r>
              <a:rPr lang="en-US" dirty="0"/>
              <a:t>$a1, $a1, 1  #set up new arguments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jal</a:t>
            </a:r>
            <a:r>
              <a:rPr lang="en-US" dirty="0" smtClean="0"/>
              <a:t> </a:t>
            </a:r>
            <a:r>
              <a:rPr lang="en-US" dirty="0"/>
              <a:t>pow   #call pow again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/>
              <a:t>$a1, 24($</a:t>
            </a:r>
            <a:r>
              <a:rPr lang="en-US" dirty="0" err="1"/>
              <a:t>sp</a:t>
            </a:r>
            <a:r>
              <a:rPr lang="en-US" dirty="0"/>
              <a:t>)  # revert $a1 to its original value (note this isn't really necessary)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mul</a:t>
            </a:r>
            <a:r>
              <a:rPr lang="en-US" dirty="0" smtClean="0"/>
              <a:t> </a:t>
            </a:r>
            <a:r>
              <a:rPr lang="en-US" dirty="0"/>
              <a:t>$v0, $v0, $a0  #multiply x and the return value, and store the result as our new </a:t>
            </a:r>
            <a:r>
              <a:rPr lang="en-US" dirty="0" smtClean="0"/>
              <a:t>return </a:t>
            </a:r>
            <a:r>
              <a:rPr lang="en-US" dirty="0"/>
              <a:t>value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continue with the code from </a:t>
            </a:r>
            <a:r>
              <a:rPr lang="en-US" dirty="0" err="1" smtClean="0"/>
              <a:t>powEnd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powEnd</a:t>
            </a:r>
            <a:r>
              <a:rPr lang="en-US" dirty="0"/>
              <a:t>: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r>
              <a:rPr lang="en-US" dirty="0"/>
              <a:t>, 20($</a:t>
            </a:r>
            <a:r>
              <a:rPr lang="en-US" dirty="0" err="1"/>
              <a:t>sp</a:t>
            </a:r>
            <a:r>
              <a:rPr lang="en-US" dirty="0"/>
              <a:t>)  #restore the </a:t>
            </a:r>
            <a:r>
              <a:rPr lang="en-US" dirty="0" err="1"/>
              <a:t>ra</a:t>
            </a:r>
            <a:r>
              <a:rPr lang="en-US" dirty="0"/>
              <a:t> register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</a:t>
            </a:r>
            <a:r>
              <a:rPr lang="en-US" dirty="0"/>
              <a:t>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24 #revert the stack pointer (pop the stack)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ra</a:t>
            </a:r>
            <a:r>
              <a:rPr lang="en-US" dirty="0"/>
              <a:t>  #return</a:t>
            </a:r>
          </a:p>
        </p:txBody>
      </p:sp>
    </p:spTree>
    <p:extLst>
      <p:ext uri="{BB962C8B-B14F-4D97-AF65-F5344CB8AC3E}">
        <p14:creationId xmlns:p14="http://schemas.microsoft.com/office/powerpoint/2010/main" val="323657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40"/>
            <a:ext cx="6172200" cy="475989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stack: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84" y="1080653"/>
            <a:ext cx="8270543" cy="4987638"/>
          </a:xfrm>
        </p:spPr>
        <p:txBody>
          <a:bodyPr>
            <a:noAutofit/>
          </a:bodyPr>
          <a:lstStyle/>
          <a:p>
            <a:r>
              <a:rPr lang="en-US" sz="2800" dirty="0"/>
              <a:t>Recall that the stack can be used to keep track of extra arguments.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have lots of memory space to use for the stack because it starts at the end of   memory (from address 0xfffffffc) and continues up to statically allocated memory  (address 0x10008000). 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compiled programs, the stack is used to keep track of activation records for each  function call.  </a:t>
            </a:r>
            <a:endParaRPr lang="en-US" sz="2800" dirty="0" smtClean="0"/>
          </a:p>
          <a:p>
            <a:r>
              <a:rPr lang="en-US" sz="2800" dirty="0" smtClean="0"/>
              <a:t>Let's </a:t>
            </a:r>
            <a:r>
              <a:rPr lang="en-US" sz="2800" dirty="0"/>
              <a:t>look at an example function that uses recursion: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1099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3785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001"/>
            <a:ext cx="8229600" cy="56586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//This function takes x to the power y  </a:t>
            </a:r>
            <a:endParaRPr lang="en-US" dirty="0" smtClean="0"/>
          </a:p>
          <a:p>
            <a:r>
              <a:rPr lang="en-US" dirty="0" smtClean="0"/>
              <a:t>//</a:t>
            </a:r>
            <a:r>
              <a:rPr lang="en-US" dirty="0"/>
              <a:t>The function only works for y &gt;= </a:t>
            </a:r>
            <a:r>
              <a:rPr lang="en-US" dirty="0" smtClean="0"/>
              <a:t>0</a:t>
            </a:r>
          </a:p>
          <a:p>
            <a:endParaRPr lang="en-US" sz="2100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power(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 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    if(y &lt; 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      </a:t>
            </a:r>
            <a:r>
              <a:rPr lang="en-US" dirty="0" err="1"/>
              <a:t>System.exit</a:t>
            </a:r>
            <a:r>
              <a:rPr lang="en-US" dirty="0"/>
              <a:t>(0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    else if(y == 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      return 1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    else if(y ==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8</a:t>
            </a:r>
            <a:r>
              <a:rPr lang="en-US" dirty="0"/>
              <a:t>.       return 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/>
              <a:t>.     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10</a:t>
            </a:r>
            <a:r>
              <a:rPr lang="en-US" dirty="0"/>
              <a:t>.      return x * power(x, y-1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11</a:t>
            </a:r>
            <a:r>
              <a:rPr lang="en-US" dirty="0"/>
              <a:t>.  }</a:t>
            </a:r>
          </a:p>
        </p:txBody>
      </p:sp>
    </p:spTree>
    <p:extLst>
      <p:ext uri="{BB962C8B-B14F-4D97-AF65-F5344CB8AC3E}">
        <p14:creationId xmlns:p14="http://schemas.microsoft.com/office/powerpoint/2010/main" val="233239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623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697"/>
            <a:ext cx="8229600" cy="5184468"/>
          </a:xfrm>
        </p:spPr>
        <p:txBody>
          <a:bodyPr>
            <a:normAutofit/>
          </a:bodyPr>
          <a:lstStyle/>
          <a:p>
            <a:r>
              <a:rPr lang="en-US" dirty="0"/>
              <a:t> Let's look at an example of calling this function.  </a:t>
            </a:r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we call power(2, 4). 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happens in memory? 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we know the result should be 16. 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first call we get an activation frame as follows</a:t>
            </a:r>
            <a:r>
              <a:rPr lang="en-US" dirty="0" smtClean="0"/>
              <a:t>:</a:t>
            </a:r>
          </a:p>
          <a:p>
            <a:r>
              <a:rPr lang="en-US" dirty="0"/>
              <a:t>call 1: power(2, 4)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+---------+  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x = 2   |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y = 4  </a:t>
            </a:r>
            <a:r>
              <a:rPr lang="en-US" dirty="0" smtClean="0"/>
              <a:t> </a:t>
            </a:r>
            <a:r>
              <a:rPr lang="en-US" dirty="0"/>
              <a:t>|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ra</a:t>
            </a:r>
            <a:r>
              <a:rPr lang="en-US" dirty="0"/>
              <a:t> = ? </a:t>
            </a:r>
            <a:r>
              <a:rPr lang="en-US" dirty="0" smtClean="0"/>
              <a:t> | </a:t>
            </a:r>
          </a:p>
          <a:p>
            <a:pPr marL="0" indent="0">
              <a:buNone/>
            </a:pPr>
            <a:r>
              <a:rPr lang="en-US" dirty="0" smtClean="0"/>
              <a:t>+---------+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3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75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Recursion example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79" y="996288"/>
            <a:ext cx="9050421" cy="5754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 and y are local variables, so we must keep track of them in the activation frame.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must keep track of the return address "</a:t>
            </a:r>
            <a:r>
              <a:rPr lang="en-US" dirty="0" err="1"/>
              <a:t>ra</a:t>
            </a:r>
            <a:r>
              <a:rPr lang="en-US" dirty="0"/>
              <a:t>" (the instruction we were working on).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were on line 10.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hit the else statement in the first call, so our second call is power(2, 3).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 </a:t>
            </a:r>
            <a:r>
              <a:rPr lang="en-US" dirty="0"/>
              <a:t>2: power(2, 3)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+---------+  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x = 2   |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y = 3   |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ra</a:t>
            </a:r>
            <a:r>
              <a:rPr lang="en-US" dirty="0"/>
              <a:t> = ?  |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+---------+  				</a:t>
            </a:r>
            <a:r>
              <a:rPr lang="en-US" dirty="0" smtClean="0"/>
              <a:t>Again</a:t>
            </a:r>
            <a:r>
              <a:rPr lang="en-US" dirty="0"/>
              <a:t>, we were on line 10.</a:t>
            </a:r>
          </a:p>
        </p:txBody>
      </p:sp>
    </p:spTree>
    <p:extLst>
      <p:ext uri="{BB962C8B-B14F-4D97-AF65-F5344CB8AC3E}">
        <p14:creationId xmlns:p14="http://schemas.microsoft.com/office/powerpoint/2010/main" val="224729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62341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Recursion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53" y="1050879"/>
            <a:ext cx="4128448" cy="5184468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We hit the else statement in the second call, so our third call is power(2, 2).  </a:t>
            </a:r>
            <a:endParaRPr lang="en-US" sz="2400" dirty="0" smtClean="0"/>
          </a:p>
          <a:p>
            <a:r>
              <a:rPr lang="en-US" dirty="0" smtClean="0"/>
              <a:t>call </a:t>
            </a:r>
            <a:r>
              <a:rPr lang="en-US" dirty="0"/>
              <a:t>3: power(2, 2)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+---------+  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x = 2   |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y = 2   |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ra</a:t>
            </a:r>
            <a:r>
              <a:rPr lang="en-US" dirty="0"/>
              <a:t> = ?  |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+---------+  </a:t>
            </a:r>
          </a:p>
          <a:p>
            <a:r>
              <a:rPr lang="en-US" dirty="0" smtClean="0"/>
              <a:t>Again</a:t>
            </a:r>
            <a:r>
              <a:rPr lang="en-US" dirty="0"/>
              <a:t>, we were on line 10.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2126" y="1050879"/>
            <a:ext cx="4128448" cy="518446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hit the else statement in the third call, so our fourth call is power(2, 1).  </a:t>
            </a:r>
            <a:endParaRPr lang="en-US" sz="2400" dirty="0" smtClean="0"/>
          </a:p>
          <a:p>
            <a:r>
              <a:rPr lang="en-US" sz="3500" dirty="0"/>
              <a:t>call 4: power(2, 1)  </a:t>
            </a:r>
          </a:p>
          <a:p>
            <a:pPr marL="0" indent="0">
              <a:buNone/>
            </a:pPr>
            <a:r>
              <a:rPr lang="en-US" dirty="0"/>
              <a:t>+---------+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x = 2   |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y = 1   |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ra</a:t>
            </a:r>
            <a:r>
              <a:rPr lang="en-US" dirty="0"/>
              <a:t> = ?  |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+---------+  </a:t>
            </a:r>
          </a:p>
          <a:p>
            <a:r>
              <a:rPr lang="en-US" sz="2400" dirty="0"/>
              <a:t>This time, we were on line 8.  So, we will return to the third call.</a:t>
            </a:r>
          </a:p>
          <a:p>
            <a:r>
              <a:rPr lang="en-US" sz="2400" dirty="0"/>
              <a:t> We hit the else statement in the fourth call, so we simply return x = 2.</a:t>
            </a:r>
          </a:p>
        </p:txBody>
      </p:sp>
    </p:spTree>
    <p:extLst>
      <p:ext uri="{BB962C8B-B14F-4D97-AF65-F5344CB8AC3E}">
        <p14:creationId xmlns:p14="http://schemas.microsoft.com/office/powerpoint/2010/main" val="320683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623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697"/>
            <a:ext cx="8229600" cy="5184468"/>
          </a:xfrm>
        </p:spPr>
        <p:txBody>
          <a:bodyPr>
            <a:normAutofit/>
          </a:bodyPr>
          <a:lstStyle/>
          <a:p>
            <a:r>
              <a:rPr lang="en-US" dirty="0"/>
              <a:t>Before we return, though, we have lots of data on the stack.  Each time we make a  nested function call we'll likely need to store our arguments because we only have  four argument registers.  So right now, our stack should look like this:</a:t>
            </a:r>
          </a:p>
        </p:txBody>
      </p:sp>
    </p:spTree>
    <p:extLst>
      <p:ext uri="{BB962C8B-B14F-4D97-AF65-F5344CB8AC3E}">
        <p14:creationId xmlns:p14="http://schemas.microsoft.com/office/powerpoint/2010/main" val="219317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40" y="559557"/>
            <a:ext cx="1668439" cy="61005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5890" y="6167947"/>
            <a:ext cx="155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&lt; --- End of Memory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5889" y="5238327"/>
            <a:ext cx="155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&lt; --- Top of stack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255" y="5238327"/>
            <a:ext cx="1545608" cy="584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alibri"/>
              </a:rPr>
              <a:t>call 1: power(2, 4)</a:t>
            </a:r>
          </a:p>
        </p:txBody>
      </p:sp>
      <p:sp>
        <p:nvSpPr>
          <p:cNvPr id="9" name="Rectangle 8"/>
          <p:cNvSpPr/>
          <p:nvPr/>
        </p:nvSpPr>
        <p:spPr>
          <a:xfrm>
            <a:off x="721622" y="5704367"/>
            <a:ext cx="836073" cy="8750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X = 2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Y = 4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Ra = ? 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167" y="3811813"/>
            <a:ext cx="1509784" cy="5847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alibri"/>
              </a:rPr>
              <a:t>call </a:t>
            </a:r>
            <a:r>
              <a:rPr lang="en-US" sz="1600" b="1" dirty="0">
                <a:solidFill>
                  <a:prstClr val="white"/>
                </a:solidFill>
                <a:latin typeface="Calibri"/>
              </a:rPr>
              <a:t>2: </a:t>
            </a:r>
            <a:r>
              <a:rPr lang="en-US" sz="1600" b="1" dirty="0">
                <a:solidFill>
                  <a:prstClr val="white"/>
                </a:solidFill>
                <a:latin typeface="Calibri"/>
              </a:rPr>
              <a:t>power(2, </a:t>
            </a:r>
            <a:r>
              <a:rPr lang="en-US" sz="1600" b="1" dirty="0">
                <a:solidFill>
                  <a:prstClr val="white"/>
                </a:solidFill>
                <a:latin typeface="Calibri"/>
              </a:rPr>
              <a:t>3)</a:t>
            </a:r>
            <a:endParaRPr lang="en-US" sz="16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622" y="4252939"/>
            <a:ext cx="836073" cy="87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X = 2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Y = 3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Ra = ?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 </a:t>
            </a:r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3134" y="2368385"/>
            <a:ext cx="1491872" cy="5847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alibri"/>
              </a:rPr>
              <a:t>call 3</a:t>
            </a:r>
            <a:r>
              <a:rPr lang="en-US" sz="1600" b="1" dirty="0">
                <a:solidFill>
                  <a:prstClr val="white"/>
                </a:solidFill>
                <a:latin typeface="Calibri"/>
              </a:rPr>
              <a:t>: </a:t>
            </a:r>
            <a:r>
              <a:rPr lang="en-US" sz="1600" b="1" dirty="0">
                <a:solidFill>
                  <a:prstClr val="white"/>
                </a:solidFill>
                <a:latin typeface="Calibri"/>
              </a:rPr>
              <a:t>power(2, 2</a:t>
            </a:r>
            <a:r>
              <a:rPr lang="en-US" sz="1600" b="1" dirty="0">
                <a:solidFill>
                  <a:prstClr val="white"/>
                </a:solidFill>
                <a:latin typeface="Calibri"/>
              </a:rPr>
              <a:t>)</a:t>
            </a:r>
            <a:endParaRPr lang="en-US" sz="16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1622" y="2826425"/>
            <a:ext cx="836073" cy="8750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X = 2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Y = 2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Ra = ? 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962" y="873688"/>
            <a:ext cx="1491872" cy="5847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alibri"/>
              </a:rPr>
              <a:t>call 4</a:t>
            </a:r>
            <a:r>
              <a:rPr lang="en-US" sz="1600" b="1" dirty="0">
                <a:solidFill>
                  <a:prstClr val="white"/>
                </a:solidFill>
                <a:latin typeface="Calibri"/>
              </a:rPr>
              <a:t>: </a:t>
            </a:r>
            <a:r>
              <a:rPr lang="en-US" sz="1600" b="1" dirty="0">
                <a:solidFill>
                  <a:prstClr val="white"/>
                </a:solidFill>
                <a:latin typeface="Calibri"/>
              </a:rPr>
              <a:t>power(2, </a:t>
            </a:r>
            <a:r>
              <a:rPr lang="en-US" sz="1600" b="1" dirty="0">
                <a:solidFill>
                  <a:prstClr val="white"/>
                </a:solidFill>
                <a:latin typeface="Calibri"/>
              </a:rPr>
              <a:t>1)</a:t>
            </a:r>
            <a:endParaRPr lang="en-US" sz="16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7451" y="1331728"/>
            <a:ext cx="836073" cy="87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X = 2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Y = 1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Ra = ? 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73857" y="1331730"/>
            <a:ext cx="4810837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Notice that when we return from call 4, we'll return x which is 2, and remove the data from call 4 from the stack.  Now the stack looks like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this </a:t>
            </a: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return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value is 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25890" y="3811813"/>
            <a:ext cx="155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&lt; --- Top of stack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5887" y="2365856"/>
            <a:ext cx="155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&lt; --- Top of stack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5890" y="880755"/>
            <a:ext cx="155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&lt; --- Top of stack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73857" y="1346202"/>
            <a:ext cx="4810837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Now, when we return from call 3, we'll return x * power(2,1) which is 2*2, and remove the data from call 3 from the stack.  Now the stack looks like this: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73857" y="1356893"/>
            <a:ext cx="4810837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Now, when we return from call 2, we'll return x * power(2,2) which is 2*4, and remove the data from call 2 from the stack.  Now the stack looks like this: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73857" y="1321038"/>
            <a:ext cx="4810837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Now, when we return from call 1, we'll return x * power(2,3) which is 2*8, and remove the data from call 1 from the stack.  Now the stack looks like this: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81735" y="6179967"/>
            <a:ext cx="155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&lt; --- Top of stack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37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17" grpId="2"/>
      <p:bldP spid="17" grpId="3"/>
      <p:bldP spid="18" grpId="0"/>
      <p:bldP spid="18" grpId="1"/>
      <p:bldP spid="18" grpId="2"/>
      <p:bldP spid="18" grpId="3"/>
      <p:bldP spid="19" grpId="0"/>
      <p:bldP spid="19" grpId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623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697"/>
            <a:ext cx="8229600" cy="5184468"/>
          </a:xfrm>
        </p:spPr>
        <p:txBody>
          <a:bodyPr>
            <a:normAutofit/>
          </a:bodyPr>
          <a:lstStyle/>
          <a:p>
            <a:r>
              <a:rPr lang="en-US" dirty="0"/>
              <a:t>To get our example to work in MIPS, we need to allocate space for variables using the stack pointer $sp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</a:t>
            </a:r>
            <a:r>
              <a:rPr lang="en-US" dirty="0"/>
              <a:t>the stack pointer starts at the end of memory we need to decrease its value to </a:t>
            </a:r>
            <a:r>
              <a:rPr lang="en-US" dirty="0" smtClean="0"/>
              <a:t>work with </a:t>
            </a:r>
            <a:r>
              <a:rPr lang="en-US" dirty="0"/>
              <a:t>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Notice </a:t>
            </a:r>
            <a:r>
              <a:rPr lang="en-US" dirty="0"/>
              <a:t>that with the example above, we need to do the following:  </a:t>
            </a:r>
          </a:p>
          <a:p>
            <a:r>
              <a:rPr lang="en-US" dirty="0" smtClean="0"/>
              <a:t>save </a:t>
            </a:r>
            <a:r>
              <a:rPr lang="en-US" dirty="0"/>
              <a:t>the $</a:t>
            </a:r>
            <a:r>
              <a:rPr lang="en-US" dirty="0" err="1"/>
              <a:t>ra</a:t>
            </a:r>
            <a:r>
              <a:rPr lang="en-US" dirty="0"/>
              <a:t> register (the return address)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$a1 &gt; 1 return value * power(value - 1)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$a1 == 1 return value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$a1 == 0 return 1</a:t>
            </a:r>
          </a:p>
        </p:txBody>
      </p:sp>
    </p:spTree>
    <p:extLst>
      <p:ext uri="{BB962C8B-B14F-4D97-AF65-F5344CB8AC3E}">
        <p14:creationId xmlns:p14="http://schemas.microsoft.com/office/powerpoint/2010/main" val="268675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</TotalTime>
  <Words>1475</Words>
  <Application>Microsoft Macintosh PowerPoint</Application>
  <PresentationFormat>On-screen Show (4:3)</PresentationFormat>
  <Paragraphs>155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Clarity</vt:lpstr>
      <vt:lpstr>Office Theme</vt:lpstr>
      <vt:lpstr>Stack Pointer</vt:lpstr>
      <vt:lpstr>The stack:</vt:lpstr>
      <vt:lpstr>Recursion Example</vt:lpstr>
      <vt:lpstr>Calling Function</vt:lpstr>
      <vt:lpstr>Recursion example contd.</vt:lpstr>
      <vt:lpstr>Recursion example contd.</vt:lpstr>
      <vt:lpstr>Recursion Stack</vt:lpstr>
      <vt:lpstr>PowerPoint Presentation</vt:lpstr>
      <vt:lpstr>Stack Pointer</vt:lpstr>
      <vt:lpstr>Stack Pointer</vt:lpstr>
      <vt:lpstr>Example</vt:lpstr>
      <vt:lpstr>Example</vt:lpstr>
      <vt:lpstr>Example</vt:lpstr>
    </vt:vector>
  </TitlesOfParts>
  <Company>Framingham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Pointer</dc:title>
  <dc:creator>Changyong Jung</dc:creator>
  <cp:lastModifiedBy>Changyong Jung</cp:lastModifiedBy>
  <cp:revision>2</cp:revision>
  <dcterms:created xsi:type="dcterms:W3CDTF">2016-11-03T18:00:33Z</dcterms:created>
  <dcterms:modified xsi:type="dcterms:W3CDTF">2016-11-03T18:27:57Z</dcterms:modified>
</cp:coreProperties>
</file>