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3" r:id="rId7"/>
    <p:sldId id="264" r:id="rId8"/>
    <p:sldId id="265"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160"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4AD346-8F95-A643-965E-18D92910E2A3}"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8ECA-CD1B-3240-A6A6-92D09F6AA033}"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AD346-8F95-A643-965E-18D92910E2A3}"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4AD346-8F95-A643-965E-18D92910E2A3}"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AD346-8F95-A643-965E-18D92910E2A3}"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4AD346-8F95-A643-965E-18D92910E2A3}"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F8ECA-CD1B-3240-A6A6-92D09F6AA033}"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AD346-8F95-A643-965E-18D92910E2A3}" type="datetimeFigureOut">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4AD346-8F95-A643-965E-18D92910E2A3}" type="datetimeFigureOut">
              <a:rPr lang="en-US" smtClean="0"/>
              <a:t>11/10/16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F8ECA-CD1B-3240-A6A6-92D09F6AA033}"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4AD346-8F95-A643-965E-18D92910E2A3}" type="datetimeFigureOut">
              <a:rPr lang="en-US" smtClean="0"/>
              <a:t>11/10/16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AD346-8F95-A643-965E-18D92910E2A3}" type="datetimeFigureOut">
              <a:rPr lang="en-US" smtClean="0"/>
              <a:t>11/10/16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AD346-8F95-A643-965E-18D92910E2A3}" type="datetimeFigureOut">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F8ECA-CD1B-3240-A6A6-92D09F6AA033}"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AD346-8F95-A643-965E-18D92910E2A3}" type="datetimeFigureOut">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F8ECA-CD1B-3240-A6A6-92D09F6AA0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C94AD346-8F95-A643-965E-18D92910E2A3}" type="datetimeFigureOut">
              <a:rPr lang="en-US" smtClean="0"/>
              <a:t>11/10/16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BEEF8ECA-CD1B-3240-A6A6-92D09F6AA0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Pointer Example</a:t>
            </a:r>
            <a:endParaRPr lang="en-US" dirty="0"/>
          </a:p>
        </p:txBody>
      </p:sp>
      <p:sp>
        <p:nvSpPr>
          <p:cNvPr id="3" name="Subtitle 2"/>
          <p:cNvSpPr>
            <a:spLocks noGrp="1"/>
          </p:cNvSpPr>
          <p:nvPr>
            <p:ph type="subTitle" idx="1"/>
          </p:nvPr>
        </p:nvSpPr>
        <p:spPr/>
        <p:txBody>
          <a:bodyPr>
            <a:normAutofit/>
          </a:bodyPr>
          <a:lstStyle/>
          <a:p>
            <a:r>
              <a:rPr lang="en-US" dirty="0" smtClean="0"/>
              <a:t>Prepared by Dr. Andrew Jung</a:t>
            </a:r>
            <a:endParaRPr lang="en-US" dirty="0" smtClean="0"/>
          </a:p>
        </p:txBody>
      </p:sp>
    </p:spTree>
    <p:extLst>
      <p:ext uri="{BB962C8B-B14F-4D97-AF65-F5344CB8AC3E}">
        <p14:creationId xmlns:p14="http://schemas.microsoft.com/office/powerpoint/2010/main" val="84136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62341"/>
          </a:xfrm>
        </p:spPr>
        <p:txBody>
          <a:bodyPr>
            <a:normAutofit fontScale="90000"/>
          </a:bodyPr>
          <a:lstStyle/>
          <a:p>
            <a:r>
              <a:rPr lang="en-US" dirty="0" smtClean="0"/>
              <a:t>Stack Pointer</a:t>
            </a:r>
            <a:endParaRPr lang="en-US" dirty="0"/>
          </a:p>
        </p:txBody>
      </p:sp>
      <p:sp>
        <p:nvSpPr>
          <p:cNvPr id="3" name="Content Placeholder 2"/>
          <p:cNvSpPr>
            <a:spLocks noGrp="1"/>
          </p:cNvSpPr>
          <p:nvPr>
            <p:ph idx="1"/>
          </p:nvPr>
        </p:nvSpPr>
        <p:spPr>
          <a:xfrm>
            <a:off x="609600" y="941697"/>
            <a:ext cx="10972800" cy="5184468"/>
          </a:xfrm>
        </p:spPr>
        <p:txBody>
          <a:bodyPr>
            <a:normAutofit/>
          </a:bodyPr>
          <a:lstStyle/>
          <a:p>
            <a:pPr marL="0" lvl="0" indent="0" defTabSz="914400" eaLnBrk="0" fontAlgn="base" hangingPunct="0">
              <a:spcBef>
                <a:spcPct val="0"/>
              </a:spcBef>
              <a:spcAft>
                <a:spcPct val="0"/>
              </a:spcAft>
              <a:buNone/>
            </a:pPr>
            <a:r>
              <a:rPr lang="en-US" altLang="en-US" dirty="0">
                <a:solidFill>
                  <a:srgbClr val="000000"/>
                </a:solidFill>
                <a:latin typeface="Arial Unicode MS" panose="020B0604020202020204" pitchFamily="34" charset="-128"/>
              </a:rPr>
              <a:t>Once we return to the main method, the result of power(4,3) will be stored in $v0, and after returning, we may pop the stack so that all the memory utilized will be available for future use. </a:t>
            </a:r>
            <a:endParaRPr lang="en-US" altLang="en-US" dirty="0" smtClean="0">
              <a:solidFill>
                <a:srgbClr val="000000"/>
              </a:solidFill>
              <a:latin typeface="Arial Unicode MS" panose="020B0604020202020204" pitchFamily="34" charset="-128"/>
            </a:endParaRPr>
          </a:p>
          <a:p>
            <a:pPr marL="0" lvl="0" indent="0" defTabSz="914400" eaLnBrk="0" fontAlgn="base" hangingPunct="0">
              <a:spcBef>
                <a:spcPct val="0"/>
              </a:spcBef>
              <a:spcAft>
                <a:spcPct val="0"/>
              </a:spcAft>
              <a:buNone/>
            </a:pPr>
            <a:endParaRPr lang="en-US" altLang="en-US" dirty="0">
              <a:solidFill>
                <a:srgbClr val="000000"/>
              </a:solidFill>
              <a:latin typeface="Arial Unicode MS" panose="020B0604020202020204" pitchFamily="34" charset="-128"/>
            </a:endParaRPr>
          </a:p>
          <a:p>
            <a:pPr marL="0" lvl="0" indent="0" defTabSz="914400" eaLnBrk="0" fontAlgn="base" hangingPunct="0">
              <a:spcBef>
                <a:spcPct val="0"/>
              </a:spcBef>
              <a:spcAft>
                <a:spcPct val="0"/>
              </a:spcAft>
              <a:buNone/>
            </a:pPr>
            <a:r>
              <a:rPr lang="en-US" altLang="en-US" dirty="0" smtClean="0">
                <a:solidFill>
                  <a:srgbClr val="000000"/>
                </a:solidFill>
                <a:latin typeface="Arial Unicode MS" panose="020B0604020202020204" pitchFamily="34" charset="-128"/>
              </a:rPr>
              <a:t>In </a:t>
            </a:r>
            <a:r>
              <a:rPr lang="en-US" altLang="en-US" dirty="0">
                <a:solidFill>
                  <a:srgbClr val="000000"/>
                </a:solidFill>
                <a:latin typeface="Arial Unicode MS" panose="020B0604020202020204" pitchFamily="34" charset="-128"/>
              </a:rPr>
              <a:t>the event we need more space for arguments, we can simply allocate more space for each activation record and utilize memory to pass arguments to functions</a:t>
            </a:r>
            <a:r>
              <a:rPr lang="en-US" altLang="en-US" sz="4000" dirty="0"/>
              <a:t> </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404330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7267"/>
            <a:ext cx="10972800" cy="354754"/>
          </a:xfrm>
        </p:spPr>
        <p:txBody>
          <a:bodyPr>
            <a:normAutofit fontScale="90000"/>
          </a:bodyPr>
          <a:lstStyle/>
          <a:p>
            <a:r>
              <a:rPr lang="en-US" dirty="0" smtClean="0"/>
              <a:t>Review</a:t>
            </a:r>
            <a:endParaRPr lang="en-US" dirty="0"/>
          </a:p>
        </p:txBody>
      </p:sp>
      <p:sp>
        <p:nvSpPr>
          <p:cNvPr id="3" name="Content Placeholder 2"/>
          <p:cNvSpPr>
            <a:spLocks noGrp="1"/>
          </p:cNvSpPr>
          <p:nvPr>
            <p:ph idx="1"/>
          </p:nvPr>
        </p:nvSpPr>
        <p:spPr>
          <a:xfrm>
            <a:off x="609600" y="935183"/>
            <a:ext cx="10972800" cy="5572495"/>
          </a:xfrm>
        </p:spPr>
        <p:txBody>
          <a:bodyPr>
            <a:normAutofit/>
          </a:bodyPr>
          <a:lstStyle/>
          <a:p>
            <a:r>
              <a:rPr lang="en-US" dirty="0"/>
              <a:t>Continued review of Power example and using the stack</a:t>
            </a:r>
          </a:p>
        </p:txBody>
      </p:sp>
    </p:spTree>
    <p:extLst>
      <p:ext uri="{BB962C8B-B14F-4D97-AF65-F5344CB8AC3E}">
        <p14:creationId xmlns:p14="http://schemas.microsoft.com/office/powerpoint/2010/main" val="24534987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475989"/>
          </a:xfrm>
        </p:spPr>
        <p:txBody>
          <a:bodyPr>
            <a:normAutofit fontScale="90000"/>
          </a:bodyPr>
          <a:lstStyle/>
          <a:p>
            <a:r>
              <a:rPr lang="en-US" dirty="0" smtClean="0"/>
              <a:t>Stack Pointer</a:t>
            </a:r>
            <a:endParaRPr lang="en-US" dirty="0"/>
          </a:p>
        </p:txBody>
      </p:sp>
      <p:sp>
        <p:nvSpPr>
          <p:cNvPr id="3" name="Content Placeholder 2"/>
          <p:cNvSpPr>
            <a:spLocks noGrp="1"/>
          </p:cNvSpPr>
          <p:nvPr>
            <p:ph idx="1"/>
          </p:nvPr>
        </p:nvSpPr>
        <p:spPr>
          <a:xfrm>
            <a:off x="641445" y="1080653"/>
            <a:ext cx="11027391" cy="4987638"/>
          </a:xfrm>
        </p:spPr>
        <p:txBody>
          <a:bodyPr>
            <a:noAutofit/>
          </a:bodyPr>
          <a:lstStyle/>
          <a:p>
            <a:r>
              <a:rPr lang="en-US" sz="2200" dirty="0"/>
              <a:t>Notice that the stack is important for use in nested function calls.  Since </a:t>
            </a:r>
            <a:r>
              <a:rPr lang="en-US" sz="2200" dirty="0" smtClean="0"/>
              <a:t>recursive functions </a:t>
            </a:r>
            <a:r>
              <a:rPr lang="en-US" sz="2200" dirty="0"/>
              <a:t>include many nested function calls, the stack is essential for recursion</a:t>
            </a:r>
            <a:r>
              <a:rPr lang="en-US" sz="2200" dirty="0" smtClean="0"/>
              <a:t>.</a:t>
            </a:r>
          </a:p>
          <a:p>
            <a:r>
              <a:rPr lang="en-US" sz="2200" dirty="0" smtClean="0"/>
              <a:t>We </a:t>
            </a:r>
            <a:r>
              <a:rPr lang="en-US" sz="2200" dirty="0"/>
              <a:t>need the stack so we can keep track of the values within argument registers, and saved registers each time we make a function call</a:t>
            </a:r>
            <a:r>
              <a:rPr lang="en-US" sz="2200" dirty="0" smtClean="0"/>
              <a:t>.</a:t>
            </a:r>
          </a:p>
          <a:p>
            <a:r>
              <a:rPr lang="en-US" sz="2200" dirty="0" smtClean="0"/>
              <a:t>Let's </a:t>
            </a:r>
            <a:r>
              <a:rPr lang="en-US" sz="2200" dirty="0"/>
              <a:t>see what happens when we call power(4, 3).  Assume that this function takes 4 to the third power and uses recursion rather than a loop to compute the result.  The result should be 64</a:t>
            </a:r>
            <a:r>
              <a:rPr lang="en-US" sz="2200" dirty="0" smtClean="0"/>
              <a:t>.</a:t>
            </a:r>
          </a:p>
          <a:p>
            <a:r>
              <a:rPr lang="en-US" sz="2200" dirty="0"/>
              <a:t>The first call to this function is power(4,3) and we will assume that this call comes from the main function</a:t>
            </a:r>
            <a:r>
              <a:rPr lang="en-US" sz="2200" dirty="0" smtClean="0"/>
              <a:t>.</a:t>
            </a:r>
          </a:p>
          <a:p>
            <a:r>
              <a:rPr lang="en-US" sz="2200" dirty="0" smtClean="0"/>
              <a:t>We </a:t>
            </a:r>
            <a:r>
              <a:rPr lang="en-US" sz="2200" dirty="0"/>
              <a:t>need to store the return address and the power (the second argument) on the stack.  We don't necessarily need to store the value four anywhere other than an argument register because it will stay the same on every call we make</a:t>
            </a:r>
            <a:r>
              <a:rPr lang="en-US" sz="2200" dirty="0" smtClean="0"/>
              <a:t>.</a:t>
            </a:r>
          </a:p>
          <a:p>
            <a:r>
              <a:rPr lang="en-US" sz="2200" dirty="0" smtClean="0"/>
              <a:t>If </a:t>
            </a:r>
            <a:r>
              <a:rPr lang="en-US" sz="2200" dirty="0"/>
              <a:t>we look at the code on the examples page, we see that on our first call, we store the return address in the current function's frame, and we store the argument register in the calling function's frame.</a:t>
            </a:r>
            <a:endParaRPr lang="en-US" sz="2200" dirty="0" smtClean="0"/>
          </a:p>
        </p:txBody>
      </p:sp>
    </p:spTree>
    <p:extLst>
      <p:ext uri="{BB962C8B-B14F-4D97-AF65-F5344CB8AC3E}">
        <p14:creationId xmlns:p14="http://schemas.microsoft.com/office/powerpoint/2010/main" val="8404067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258" y="653142"/>
            <a:ext cx="5054221" cy="378505"/>
          </a:xfrm>
        </p:spPr>
        <p:txBody>
          <a:bodyPr>
            <a:normAutofit fontScale="90000"/>
          </a:bodyPr>
          <a:lstStyle/>
          <a:p>
            <a:r>
              <a:rPr lang="en-US" dirty="0" smtClean="0"/>
              <a:t>Stack Pointer</a:t>
            </a:r>
            <a:endParaRPr lang="en-US" dirty="0"/>
          </a:p>
        </p:txBody>
      </p:sp>
      <p:sp>
        <p:nvSpPr>
          <p:cNvPr id="3" name="Content Placeholder 2"/>
          <p:cNvSpPr>
            <a:spLocks noGrp="1"/>
          </p:cNvSpPr>
          <p:nvPr>
            <p:ph idx="1"/>
          </p:nvPr>
        </p:nvSpPr>
        <p:spPr>
          <a:xfrm>
            <a:off x="609601" y="85385"/>
            <a:ext cx="4849504" cy="6517296"/>
          </a:xfrm>
        </p:spPr>
        <p:txBody>
          <a:bodyPr>
            <a:noAutofit/>
          </a:bodyPr>
          <a:lstStyle/>
          <a:p>
            <a:pPr marL="0" indent="0">
              <a:buNone/>
            </a:pPr>
            <a:r>
              <a:rPr lang="en-US" sz="1400" b="1" dirty="0" smtClean="0"/>
              <a:t>+--------------------+  </a:t>
            </a:r>
            <a:r>
              <a:rPr lang="en-US" sz="1400" b="1" dirty="0"/>
              <a:t>&lt;---- $</a:t>
            </a:r>
            <a:r>
              <a:rPr lang="en-US" sz="1400" b="1" dirty="0" err="1"/>
              <a:t>sp</a:t>
            </a:r>
            <a:r>
              <a:rPr lang="en-US" sz="1400" b="1" dirty="0"/>
              <a:t> (frame for first call) </a:t>
            </a:r>
            <a:endParaRPr lang="en-US" sz="1400" b="1" dirty="0" smtClean="0"/>
          </a:p>
          <a:p>
            <a:pPr marL="0" indent="0">
              <a:buNone/>
            </a:pPr>
            <a:r>
              <a:rPr lang="en-US" sz="1400" b="1" dirty="0" smtClean="0"/>
              <a:t>|                   </a:t>
            </a:r>
            <a:r>
              <a:rPr lang="en-US" sz="1400" b="1" dirty="0" smtClean="0"/>
              <a:t>       | </a:t>
            </a:r>
            <a:r>
              <a:rPr lang="en-US" sz="1400" b="1" dirty="0"/>
              <a:t>empty </a:t>
            </a:r>
            <a:endParaRPr lang="en-US" sz="1400" b="1" dirty="0" smtClean="0"/>
          </a:p>
          <a:p>
            <a:pPr marL="0" indent="0">
              <a:buNone/>
            </a:pPr>
            <a:r>
              <a:rPr lang="en-US" sz="1400" b="1" dirty="0" smtClean="0"/>
              <a:t>+--------------------+ </a:t>
            </a:r>
          </a:p>
          <a:p>
            <a:pPr marL="0" indent="0">
              <a:buNone/>
            </a:pPr>
            <a:r>
              <a:rPr lang="en-US" sz="1400" b="1" dirty="0" smtClean="0"/>
              <a:t>|	</a:t>
            </a:r>
            <a:r>
              <a:rPr lang="en-US" sz="1400" b="1" dirty="0"/>
              <a:t> </a:t>
            </a:r>
            <a:r>
              <a:rPr lang="en-US" sz="1400" b="1" dirty="0" smtClean="0"/>
              <a:t>        </a:t>
            </a:r>
            <a:r>
              <a:rPr lang="en-US" sz="1400" b="1" dirty="0" smtClean="0"/>
              <a:t>| </a:t>
            </a:r>
            <a:r>
              <a:rPr lang="en-US" sz="1400" b="1" dirty="0"/>
              <a:t>empty  &lt;---- $</a:t>
            </a:r>
            <a:r>
              <a:rPr lang="en-US" sz="1400" b="1" dirty="0" err="1"/>
              <a:t>sp</a:t>
            </a:r>
            <a:r>
              <a:rPr lang="en-US" sz="1400" b="1" dirty="0"/>
              <a:t> + 4 </a:t>
            </a:r>
            <a:endParaRPr lang="en-US" sz="1400" b="1" dirty="0" smtClean="0"/>
          </a:p>
          <a:p>
            <a:pPr marL="0" indent="0">
              <a:buNone/>
            </a:pPr>
            <a:r>
              <a:rPr lang="en-US" sz="1400" b="1" dirty="0" smtClean="0"/>
              <a:t>+--------------------+ </a:t>
            </a:r>
          </a:p>
          <a:p>
            <a:pPr marL="0" indent="0">
              <a:buNone/>
            </a:pPr>
            <a:r>
              <a:rPr lang="en-US" sz="1400" b="1" dirty="0" smtClean="0"/>
              <a:t>| 	</a:t>
            </a:r>
            <a:r>
              <a:rPr lang="en-US" sz="1400" b="1" dirty="0"/>
              <a:t> </a:t>
            </a:r>
            <a:r>
              <a:rPr lang="en-US" sz="1400" b="1" dirty="0" smtClean="0"/>
              <a:t>        </a:t>
            </a:r>
            <a:r>
              <a:rPr lang="en-US" sz="1400" b="1" dirty="0" smtClean="0"/>
              <a:t>| </a:t>
            </a:r>
            <a:r>
              <a:rPr lang="en-US" sz="1400" b="1" dirty="0"/>
              <a:t>empty  &lt;---- $</a:t>
            </a:r>
            <a:r>
              <a:rPr lang="en-US" sz="1400" b="1" dirty="0" err="1"/>
              <a:t>sp</a:t>
            </a:r>
            <a:r>
              <a:rPr lang="en-US" sz="1400" b="1" dirty="0"/>
              <a:t> + 8 </a:t>
            </a:r>
            <a:endParaRPr lang="en-US" sz="1400" b="1" dirty="0" smtClean="0"/>
          </a:p>
          <a:p>
            <a:pPr marL="0" indent="0">
              <a:buNone/>
            </a:pPr>
            <a:r>
              <a:rPr lang="en-US" sz="1400" b="1" dirty="0" smtClean="0"/>
              <a:t>+--------------------+ </a:t>
            </a:r>
          </a:p>
          <a:p>
            <a:pPr marL="0" indent="0">
              <a:buNone/>
            </a:pPr>
            <a:r>
              <a:rPr lang="en-US" sz="1400" b="1" dirty="0" smtClean="0"/>
              <a:t>|                   </a:t>
            </a:r>
            <a:r>
              <a:rPr lang="en-US" sz="1400" b="1" dirty="0" smtClean="0"/>
              <a:t>       | </a:t>
            </a:r>
            <a:r>
              <a:rPr lang="en-US" sz="1400" b="1" dirty="0"/>
              <a:t>empty  &lt;---- $</a:t>
            </a:r>
            <a:r>
              <a:rPr lang="en-US" sz="1400" b="1" dirty="0" err="1"/>
              <a:t>sp</a:t>
            </a:r>
            <a:r>
              <a:rPr lang="en-US" sz="1400" b="1" dirty="0"/>
              <a:t> + 12 </a:t>
            </a:r>
            <a:endParaRPr lang="en-US" sz="1400" b="1" dirty="0" smtClean="0"/>
          </a:p>
          <a:p>
            <a:pPr marL="0" indent="0">
              <a:buNone/>
            </a:pPr>
            <a:r>
              <a:rPr lang="en-US" sz="1400" b="1" dirty="0" smtClean="0"/>
              <a:t>+--------------------+ </a:t>
            </a:r>
          </a:p>
          <a:p>
            <a:pPr marL="0" indent="0">
              <a:buNone/>
            </a:pPr>
            <a:r>
              <a:rPr lang="en-US" sz="1400" b="1" dirty="0" smtClean="0"/>
              <a:t>|                    </a:t>
            </a:r>
            <a:r>
              <a:rPr lang="en-US" sz="1400" b="1" dirty="0"/>
              <a:t> </a:t>
            </a:r>
            <a:r>
              <a:rPr lang="en-US" sz="1400" b="1" dirty="0" smtClean="0"/>
              <a:t>     </a:t>
            </a:r>
            <a:r>
              <a:rPr lang="en-US" sz="1400" b="1" dirty="0" smtClean="0"/>
              <a:t>| </a:t>
            </a:r>
            <a:r>
              <a:rPr lang="en-US" sz="1400" b="1" dirty="0"/>
              <a:t>empty  &lt;---- $</a:t>
            </a:r>
            <a:r>
              <a:rPr lang="en-US" sz="1400" b="1" dirty="0" err="1"/>
              <a:t>sp</a:t>
            </a:r>
            <a:r>
              <a:rPr lang="en-US" sz="1400" b="1" dirty="0"/>
              <a:t> + </a:t>
            </a:r>
            <a:r>
              <a:rPr lang="en-US" sz="1400" b="1" dirty="0" smtClean="0"/>
              <a:t>16</a:t>
            </a:r>
          </a:p>
          <a:p>
            <a:pPr marL="0" indent="0">
              <a:buNone/>
            </a:pPr>
            <a:r>
              <a:rPr lang="en-US" sz="1400" b="1" dirty="0" smtClean="0"/>
              <a:t> </a:t>
            </a:r>
            <a:r>
              <a:rPr lang="en-US" sz="1400" b="1" dirty="0"/>
              <a:t>+--------------------+ </a:t>
            </a:r>
            <a:endParaRPr lang="en-US" sz="1400" b="1" dirty="0" smtClean="0"/>
          </a:p>
          <a:p>
            <a:pPr marL="0" indent="0">
              <a:buNone/>
            </a:pPr>
            <a:r>
              <a:rPr lang="en-US" sz="1400" b="1" dirty="0" smtClean="0"/>
              <a:t>| </a:t>
            </a:r>
            <a:r>
              <a:rPr lang="en-US" sz="1200" b="1" dirty="0"/>
              <a:t>ret. </a:t>
            </a:r>
            <a:r>
              <a:rPr lang="en-US" sz="1200" b="1" dirty="0" err="1"/>
              <a:t>addr</a:t>
            </a:r>
            <a:r>
              <a:rPr lang="en-US" sz="1200" b="1" dirty="0"/>
              <a:t>. for main</a:t>
            </a:r>
            <a:r>
              <a:rPr lang="en-US" sz="1400" b="1" dirty="0"/>
              <a:t>| </a:t>
            </a:r>
            <a:r>
              <a:rPr lang="en-US" sz="1400" b="1" dirty="0" err="1"/>
              <a:t>ra</a:t>
            </a:r>
            <a:r>
              <a:rPr lang="en-US" sz="1400" b="1" dirty="0"/>
              <a:t>  &lt;---- $</a:t>
            </a:r>
            <a:r>
              <a:rPr lang="en-US" sz="1400" b="1" dirty="0" err="1"/>
              <a:t>sp</a:t>
            </a:r>
            <a:r>
              <a:rPr lang="en-US" sz="1400" b="1" dirty="0"/>
              <a:t> + 20 </a:t>
            </a:r>
            <a:endParaRPr lang="en-US" sz="1400" b="1" dirty="0" smtClean="0"/>
          </a:p>
          <a:p>
            <a:pPr marL="0" indent="0">
              <a:buNone/>
            </a:pPr>
            <a:r>
              <a:rPr lang="en-US" sz="1400" b="1" dirty="0" smtClean="0"/>
              <a:t>+--------------------+  </a:t>
            </a:r>
            <a:r>
              <a:rPr lang="en-US" sz="1400" b="1" dirty="0"/>
              <a:t>&lt;---- main function frame </a:t>
            </a:r>
            <a:endParaRPr lang="en-US" sz="1400" b="1" dirty="0" smtClean="0"/>
          </a:p>
          <a:p>
            <a:pPr marL="0" indent="0">
              <a:buNone/>
            </a:pPr>
            <a:r>
              <a:rPr lang="en-US" sz="1400" b="1" dirty="0" smtClean="0"/>
              <a:t>|         </a:t>
            </a:r>
            <a:r>
              <a:rPr lang="en-US" sz="1400" b="1" dirty="0"/>
              <a:t>$a1 = 3     </a:t>
            </a:r>
            <a:r>
              <a:rPr lang="en-US" sz="1400" b="1" dirty="0" smtClean="0"/>
              <a:t>| </a:t>
            </a:r>
            <a:r>
              <a:rPr lang="en-US" sz="1400" b="1" dirty="0"/>
              <a:t>empty  &lt;---- $</a:t>
            </a:r>
            <a:r>
              <a:rPr lang="en-US" sz="1400" b="1" dirty="0" err="1"/>
              <a:t>sp</a:t>
            </a:r>
            <a:r>
              <a:rPr lang="en-US" sz="1400" b="1" dirty="0"/>
              <a:t> + 24 </a:t>
            </a:r>
            <a:endParaRPr lang="en-US" sz="1400" b="1" dirty="0" smtClean="0"/>
          </a:p>
          <a:p>
            <a:pPr marL="0" indent="0">
              <a:buNone/>
            </a:pPr>
            <a:r>
              <a:rPr lang="en-US" sz="1400" b="1" dirty="0" smtClean="0"/>
              <a:t>+--------------------+ </a:t>
            </a:r>
          </a:p>
          <a:p>
            <a:pPr marL="0" indent="0">
              <a:buNone/>
            </a:pPr>
            <a:r>
              <a:rPr lang="en-US" sz="1400" b="1" dirty="0" smtClean="0"/>
              <a:t>|                   </a:t>
            </a:r>
            <a:r>
              <a:rPr lang="en-US" sz="1400" b="1" dirty="0" smtClean="0"/>
              <a:t>       | </a:t>
            </a:r>
            <a:r>
              <a:rPr lang="en-US" sz="1400" b="1" dirty="0"/>
              <a:t>empty </a:t>
            </a:r>
            <a:endParaRPr lang="en-US" sz="1400" b="1" dirty="0" smtClean="0"/>
          </a:p>
          <a:p>
            <a:pPr marL="0" indent="0">
              <a:buNone/>
            </a:pPr>
            <a:r>
              <a:rPr lang="en-US" sz="1400" b="1" dirty="0" smtClean="0"/>
              <a:t>+--------------------+ </a:t>
            </a:r>
          </a:p>
          <a:p>
            <a:pPr marL="0" indent="0">
              <a:buNone/>
            </a:pPr>
            <a:r>
              <a:rPr lang="en-US" sz="1400" b="1" dirty="0" smtClean="0"/>
              <a:t>|                    </a:t>
            </a:r>
            <a:r>
              <a:rPr lang="en-US" sz="1400" b="1" dirty="0"/>
              <a:t> </a:t>
            </a:r>
            <a:r>
              <a:rPr lang="en-US" sz="1400" b="1" dirty="0" smtClean="0"/>
              <a:t>     </a:t>
            </a:r>
            <a:r>
              <a:rPr lang="en-US" sz="1400" b="1" dirty="0" smtClean="0"/>
              <a:t>| </a:t>
            </a:r>
            <a:r>
              <a:rPr lang="en-US" sz="1400" b="1" dirty="0"/>
              <a:t>empty </a:t>
            </a:r>
            <a:endParaRPr lang="en-US" sz="1400" b="1" dirty="0" smtClean="0"/>
          </a:p>
          <a:p>
            <a:pPr marL="0" indent="0">
              <a:buNone/>
            </a:pPr>
            <a:r>
              <a:rPr lang="en-US" sz="1400" b="1" dirty="0" smtClean="0"/>
              <a:t>+--------------------+ </a:t>
            </a:r>
          </a:p>
          <a:p>
            <a:pPr marL="0" indent="0">
              <a:buNone/>
            </a:pPr>
            <a:r>
              <a:rPr lang="en-US" sz="1400" b="1" dirty="0" smtClean="0"/>
              <a:t>|                  </a:t>
            </a:r>
            <a:r>
              <a:rPr lang="en-US" sz="1400" b="1" dirty="0" smtClean="0"/>
              <a:t>        | </a:t>
            </a:r>
            <a:r>
              <a:rPr lang="en-US" sz="1400" b="1" dirty="0"/>
              <a:t>empty </a:t>
            </a:r>
            <a:endParaRPr lang="en-US" sz="1400" b="1" dirty="0" smtClean="0"/>
          </a:p>
          <a:p>
            <a:pPr marL="0" indent="0">
              <a:buNone/>
            </a:pPr>
            <a:r>
              <a:rPr lang="en-US" sz="1400" b="1" dirty="0" smtClean="0"/>
              <a:t>+--------------------+ </a:t>
            </a:r>
          </a:p>
          <a:p>
            <a:pPr marL="0" indent="0">
              <a:buNone/>
            </a:pPr>
            <a:r>
              <a:rPr lang="en-US" sz="1400" b="1" dirty="0" smtClean="0"/>
              <a:t>|                    </a:t>
            </a:r>
            <a:r>
              <a:rPr lang="en-US" sz="1400" b="1" dirty="0"/>
              <a:t> </a:t>
            </a:r>
            <a:r>
              <a:rPr lang="en-US" sz="1400" b="1" dirty="0" smtClean="0"/>
              <a:t>     </a:t>
            </a:r>
            <a:r>
              <a:rPr lang="en-US" sz="1400" b="1" dirty="0" smtClean="0"/>
              <a:t>| </a:t>
            </a:r>
            <a:r>
              <a:rPr lang="en-US" sz="1400" b="1" dirty="0" smtClean="0"/>
              <a:t>empty</a:t>
            </a:r>
          </a:p>
          <a:p>
            <a:pPr marL="0" indent="0">
              <a:buNone/>
            </a:pPr>
            <a:r>
              <a:rPr lang="en-US" sz="1400" b="1" dirty="0" smtClean="0"/>
              <a:t> </a:t>
            </a:r>
            <a:r>
              <a:rPr lang="en-US" sz="1400" b="1" dirty="0"/>
              <a:t>+--------------------+ </a:t>
            </a:r>
            <a:endParaRPr lang="en-US" sz="1400" b="1" dirty="0" smtClean="0"/>
          </a:p>
          <a:p>
            <a:pPr marL="0" indent="0">
              <a:buNone/>
            </a:pPr>
            <a:r>
              <a:rPr lang="en-US" sz="1400" b="1" dirty="0" smtClean="0"/>
              <a:t>|                           </a:t>
            </a:r>
            <a:r>
              <a:rPr lang="en-US" sz="1400" b="1" dirty="0" smtClean="0"/>
              <a:t>| </a:t>
            </a:r>
            <a:r>
              <a:rPr lang="en-US" sz="1400" b="1" dirty="0"/>
              <a:t>empty </a:t>
            </a:r>
            <a:endParaRPr lang="en-US" sz="1400" b="1" dirty="0" smtClean="0"/>
          </a:p>
          <a:p>
            <a:pPr marL="0" indent="0">
              <a:buNone/>
            </a:pPr>
            <a:r>
              <a:rPr lang="en-US" sz="1400" b="1" dirty="0" smtClean="0"/>
              <a:t>+--------------------+        </a:t>
            </a:r>
            <a:r>
              <a:rPr lang="en-US" sz="1400" b="1" dirty="0"/>
              <a:t>&lt;---- End of memory</a:t>
            </a:r>
          </a:p>
        </p:txBody>
      </p:sp>
      <p:sp>
        <p:nvSpPr>
          <p:cNvPr id="4" name="Rectangle 3"/>
          <p:cNvSpPr/>
          <p:nvPr/>
        </p:nvSpPr>
        <p:spPr>
          <a:xfrm>
            <a:off x="5654723" y="1604127"/>
            <a:ext cx="6096000" cy="1938992"/>
          </a:xfrm>
          <a:prstGeom prst="rect">
            <a:avLst/>
          </a:prstGeom>
        </p:spPr>
        <p:txBody>
          <a:bodyPr>
            <a:spAutoFit/>
          </a:bodyPr>
          <a:lstStyle/>
          <a:p>
            <a:pPr algn="just"/>
            <a:r>
              <a:rPr lang="en-US" sz="2400" dirty="0"/>
              <a:t>Notice that the return address is stored in the frame for power(4,3) and the argument value for the power (3) is stored in the calling function's frame.  That is we store 3 in the frame for the main function.</a:t>
            </a:r>
          </a:p>
        </p:txBody>
      </p:sp>
    </p:spTree>
    <p:extLst>
      <p:ext uri="{BB962C8B-B14F-4D97-AF65-F5344CB8AC3E}">
        <p14:creationId xmlns:p14="http://schemas.microsoft.com/office/powerpoint/2010/main" val="31402554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258" y="653142"/>
            <a:ext cx="5054221" cy="378505"/>
          </a:xfrm>
        </p:spPr>
        <p:txBody>
          <a:bodyPr>
            <a:normAutofit fontScale="90000"/>
          </a:bodyPr>
          <a:lstStyle/>
          <a:p>
            <a:r>
              <a:rPr lang="en-US" dirty="0" smtClean="0"/>
              <a:t>Stack Pointer</a:t>
            </a:r>
            <a:endParaRPr lang="en-US" dirty="0"/>
          </a:p>
        </p:txBody>
      </p:sp>
      <p:sp>
        <p:nvSpPr>
          <p:cNvPr id="3" name="Content Placeholder 2"/>
          <p:cNvSpPr>
            <a:spLocks noGrp="1"/>
          </p:cNvSpPr>
          <p:nvPr>
            <p:ph idx="1"/>
          </p:nvPr>
        </p:nvSpPr>
        <p:spPr>
          <a:xfrm>
            <a:off x="609601" y="85385"/>
            <a:ext cx="4849504" cy="6517296"/>
          </a:xfrm>
        </p:spPr>
        <p:txBody>
          <a:bodyPr>
            <a:noAutofit/>
          </a:bodyPr>
          <a:lstStyle/>
          <a:p>
            <a:pPr marL="0" indent="0">
              <a:spcBef>
                <a:spcPts val="0"/>
              </a:spcBef>
              <a:buNone/>
            </a:pPr>
            <a:r>
              <a:rPr lang="en-US" sz="1400" b="1" dirty="0" smtClean="0"/>
              <a:t>+--------------------+  </a:t>
            </a:r>
            <a:r>
              <a:rPr lang="en-US" sz="1400" b="1" dirty="0"/>
              <a:t>&lt;---- $</a:t>
            </a:r>
            <a:r>
              <a:rPr lang="en-US" sz="1400" b="1" dirty="0" err="1"/>
              <a:t>sp</a:t>
            </a:r>
            <a:r>
              <a:rPr lang="en-US" sz="1400" b="1" dirty="0"/>
              <a:t> (frame for s</a:t>
            </a:r>
            <a:r>
              <a:rPr lang="en-US" sz="1400" b="1" dirty="0" smtClean="0"/>
              <a:t>econd </a:t>
            </a:r>
            <a:r>
              <a:rPr lang="en-US" sz="1400" b="1" dirty="0"/>
              <a:t>call) </a:t>
            </a:r>
            <a:endParaRPr lang="en-US" sz="1400" b="1" dirty="0" smtClean="0"/>
          </a:p>
          <a:p>
            <a:pPr marL="0" indent="0">
              <a:spcBef>
                <a:spcPts val="0"/>
              </a:spcBef>
              <a:buNone/>
            </a:pPr>
            <a:r>
              <a:rPr lang="en-US" sz="1400" b="1" dirty="0" smtClean="0"/>
              <a:t>|                   </a:t>
            </a:r>
            <a:r>
              <a:rPr lang="en-US" sz="1400" b="1" dirty="0"/>
              <a:t> </a:t>
            </a:r>
            <a:r>
              <a:rPr lang="en-US" sz="1400" b="1" dirty="0" smtClean="0"/>
              <a:t>     </a:t>
            </a:r>
            <a:r>
              <a:rPr lang="en-US" sz="1400" b="1" dirty="0" smtClean="0"/>
              <a:t> </a:t>
            </a:r>
            <a:r>
              <a:rPr lang="en-US" sz="1400" b="1" dirty="0" smtClean="0"/>
              <a:t>| </a:t>
            </a:r>
            <a:r>
              <a:rPr lang="en-US" sz="1400" b="1" dirty="0"/>
              <a:t>empty </a:t>
            </a:r>
            <a:endParaRPr lang="en-US" sz="1400" b="1" dirty="0" smtClean="0"/>
          </a:p>
          <a:p>
            <a:pPr marL="0" indent="0">
              <a:spcBef>
                <a:spcPts val="0"/>
              </a:spcBef>
              <a:buNone/>
            </a:pPr>
            <a:r>
              <a:rPr lang="en-US" sz="1400" b="1" dirty="0" smtClean="0"/>
              <a:t>+--------------------+ </a:t>
            </a:r>
          </a:p>
          <a:p>
            <a:pPr marL="0" indent="0">
              <a:spcBef>
                <a:spcPts val="0"/>
              </a:spcBef>
              <a:buNone/>
            </a:pPr>
            <a:r>
              <a:rPr lang="en-US" sz="1400" b="1" dirty="0" smtClean="0"/>
              <a:t>|</a:t>
            </a:r>
            <a:r>
              <a:rPr lang="en-US" sz="1400" b="1" dirty="0"/>
              <a:t>	</a:t>
            </a:r>
            <a:r>
              <a:rPr lang="en-US" sz="1400" b="1" dirty="0"/>
              <a:t> </a:t>
            </a:r>
            <a:r>
              <a:rPr lang="en-US" sz="1400" b="1" dirty="0" smtClean="0"/>
              <a:t>      </a:t>
            </a:r>
            <a:r>
              <a:rPr lang="en-US" sz="1400" b="1" dirty="0" smtClean="0"/>
              <a:t>  | </a:t>
            </a:r>
            <a:r>
              <a:rPr lang="en-US" sz="1400" b="1" dirty="0"/>
              <a:t>empty  &lt;---- $</a:t>
            </a:r>
            <a:r>
              <a:rPr lang="en-US" sz="1400" b="1" dirty="0" err="1"/>
              <a:t>sp</a:t>
            </a:r>
            <a:r>
              <a:rPr lang="en-US" sz="1400" b="1" dirty="0"/>
              <a:t> + 4 </a:t>
            </a:r>
            <a:endParaRPr lang="en-US" sz="1400" b="1" dirty="0" smtClean="0"/>
          </a:p>
          <a:p>
            <a:pPr marL="0" indent="0">
              <a:spcBef>
                <a:spcPts val="0"/>
              </a:spcBef>
              <a:buNone/>
            </a:pPr>
            <a:r>
              <a:rPr lang="en-US" sz="1400" b="1" dirty="0" smtClean="0"/>
              <a:t>+--------------------+ </a:t>
            </a:r>
          </a:p>
          <a:p>
            <a:pPr marL="0" indent="0">
              <a:spcBef>
                <a:spcPts val="0"/>
              </a:spcBef>
              <a:buNone/>
            </a:pPr>
            <a:r>
              <a:rPr lang="en-US" sz="1400" b="1" dirty="0" smtClean="0"/>
              <a:t>| </a:t>
            </a:r>
            <a:r>
              <a:rPr lang="en-US" sz="1400" b="1" dirty="0"/>
              <a:t>	</a:t>
            </a:r>
            <a:r>
              <a:rPr lang="en-US" sz="1400" b="1" dirty="0"/>
              <a:t> </a:t>
            </a:r>
            <a:r>
              <a:rPr lang="en-US" sz="1400" b="1" dirty="0" smtClean="0"/>
              <a:t>        </a:t>
            </a:r>
            <a:r>
              <a:rPr lang="en-US" sz="1400" b="1" dirty="0" smtClean="0"/>
              <a:t>| </a:t>
            </a:r>
            <a:r>
              <a:rPr lang="en-US" sz="1400" b="1" dirty="0"/>
              <a:t>empty  &lt;---- $</a:t>
            </a:r>
            <a:r>
              <a:rPr lang="en-US" sz="1400" b="1" dirty="0" err="1"/>
              <a:t>sp</a:t>
            </a:r>
            <a:r>
              <a:rPr lang="en-US" sz="1400" b="1" dirty="0"/>
              <a:t> + 8 </a:t>
            </a:r>
            <a:endParaRPr lang="en-US" sz="1400" b="1" dirty="0" smtClean="0"/>
          </a:p>
          <a:p>
            <a:pPr marL="0" indent="0">
              <a:spcBef>
                <a:spcPts val="0"/>
              </a:spcBef>
              <a:buNone/>
            </a:pPr>
            <a:r>
              <a:rPr lang="en-US" sz="1400" b="1" dirty="0" smtClean="0"/>
              <a:t>+--------------------+ </a:t>
            </a:r>
          </a:p>
          <a:p>
            <a:pPr marL="0" indent="0">
              <a:spcBef>
                <a:spcPts val="0"/>
              </a:spcBef>
              <a:buNone/>
            </a:pPr>
            <a:r>
              <a:rPr lang="en-US" sz="1400" b="1" dirty="0" smtClean="0"/>
              <a:t>|                   </a:t>
            </a:r>
            <a:r>
              <a:rPr lang="en-US" sz="1400" b="1" dirty="0"/>
              <a:t> </a:t>
            </a:r>
            <a:r>
              <a:rPr lang="en-US" sz="1400" b="1" dirty="0" smtClean="0"/>
              <a:t>      </a:t>
            </a:r>
            <a:r>
              <a:rPr lang="en-US" sz="1400" b="1" dirty="0" smtClean="0"/>
              <a:t>| </a:t>
            </a:r>
            <a:r>
              <a:rPr lang="en-US" sz="1400" b="1" dirty="0"/>
              <a:t>empty  &lt;---- $</a:t>
            </a:r>
            <a:r>
              <a:rPr lang="en-US" sz="1400" b="1" dirty="0" err="1"/>
              <a:t>sp</a:t>
            </a:r>
            <a:r>
              <a:rPr lang="en-US" sz="1400" b="1" dirty="0"/>
              <a:t> + 12 </a:t>
            </a:r>
            <a:endParaRPr lang="en-US" sz="1400" b="1" dirty="0" smtClean="0"/>
          </a:p>
          <a:p>
            <a:pPr marL="0" indent="0">
              <a:spcBef>
                <a:spcPts val="0"/>
              </a:spcBef>
              <a:buNone/>
            </a:pPr>
            <a:r>
              <a:rPr lang="en-US" sz="1400" b="1" dirty="0" smtClean="0"/>
              <a:t>+--------------------+ </a:t>
            </a:r>
          </a:p>
          <a:p>
            <a:pPr marL="0" indent="0">
              <a:spcBef>
                <a:spcPts val="0"/>
              </a:spcBef>
              <a:buNone/>
            </a:pPr>
            <a:r>
              <a:rPr lang="en-US" sz="1400" b="1" dirty="0" smtClean="0"/>
              <a:t>|                   </a:t>
            </a:r>
            <a:r>
              <a:rPr lang="en-US" sz="1400" b="1" dirty="0" smtClean="0"/>
              <a:t>       | </a:t>
            </a:r>
            <a:r>
              <a:rPr lang="en-US" sz="1400" b="1" dirty="0"/>
              <a:t>empty  &lt;---- $</a:t>
            </a:r>
            <a:r>
              <a:rPr lang="en-US" sz="1400" b="1" dirty="0" err="1"/>
              <a:t>sp</a:t>
            </a:r>
            <a:r>
              <a:rPr lang="en-US" sz="1400" b="1" dirty="0"/>
              <a:t> + </a:t>
            </a:r>
            <a:r>
              <a:rPr lang="en-US" sz="1400" b="1" dirty="0" smtClean="0"/>
              <a:t>16</a:t>
            </a:r>
          </a:p>
          <a:p>
            <a:pPr marL="0" indent="0">
              <a:spcBef>
                <a:spcPts val="0"/>
              </a:spcBef>
              <a:buNone/>
            </a:pPr>
            <a:r>
              <a:rPr lang="en-US" sz="1400" b="1" dirty="0" smtClean="0"/>
              <a:t> </a:t>
            </a:r>
            <a:r>
              <a:rPr lang="en-US" sz="1400" b="1" dirty="0"/>
              <a:t>+--------------------+ </a:t>
            </a:r>
            <a:endParaRPr lang="en-US" sz="1400" b="1" dirty="0" smtClean="0"/>
          </a:p>
          <a:p>
            <a:pPr marL="0" indent="0">
              <a:spcBef>
                <a:spcPts val="0"/>
              </a:spcBef>
              <a:buNone/>
            </a:pPr>
            <a:r>
              <a:rPr lang="en-US" sz="1400" b="1" dirty="0" smtClean="0"/>
              <a:t>| </a:t>
            </a:r>
            <a:r>
              <a:rPr lang="en-US" sz="1200" b="1" dirty="0"/>
              <a:t>ret. </a:t>
            </a:r>
            <a:r>
              <a:rPr lang="en-US" sz="1200" b="1" dirty="0" smtClean="0"/>
              <a:t>To pow(4,3)   </a:t>
            </a:r>
            <a:r>
              <a:rPr lang="en-US" sz="1400" b="1" dirty="0" smtClean="0"/>
              <a:t>| </a:t>
            </a:r>
            <a:r>
              <a:rPr lang="en-US" sz="1400" b="1" dirty="0" err="1"/>
              <a:t>ra</a:t>
            </a:r>
            <a:r>
              <a:rPr lang="en-US" sz="1400" b="1" dirty="0"/>
              <a:t>  </a:t>
            </a:r>
            <a:r>
              <a:rPr lang="en-US" sz="1400" b="1" dirty="0" smtClean="0"/>
              <a:t>	 &lt;---- </a:t>
            </a:r>
            <a:r>
              <a:rPr lang="en-US" sz="1400" b="1" dirty="0"/>
              <a:t>$</a:t>
            </a:r>
            <a:r>
              <a:rPr lang="en-US" sz="1400" b="1" dirty="0" err="1"/>
              <a:t>sp</a:t>
            </a:r>
            <a:r>
              <a:rPr lang="en-US" sz="1400" b="1" dirty="0"/>
              <a:t> + 20 </a:t>
            </a:r>
            <a:endParaRPr lang="en-US" sz="1400" b="1" dirty="0" smtClean="0"/>
          </a:p>
          <a:p>
            <a:pPr marL="0" indent="0">
              <a:spcBef>
                <a:spcPts val="0"/>
              </a:spcBef>
              <a:buNone/>
            </a:pPr>
            <a:r>
              <a:rPr lang="en-US" sz="1400" b="1" dirty="0" smtClean="0"/>
              <a:t>+--------------------+  </a:t>
            </a:r>
            <a:r>
              <a:rPr lang="en-US" sz="1400" b="1" dirty="0"/>
              <a:t>&lt;---- (frame for first call) </a:t>
            </a:r>
            <a:endParaRPr lang="en-US" sz="1400" b="1" dirty="0" smtClean="0"/>
          </a:p>
          <a:p>
            <a:pPr marL="0" indent="0">
              <a:spcBef>
                <a:spcPts val="0"/>
              </a:spcBef>
              <a:buNone/>
            </a:pPr>
            <a:r>
              <a:rPr lang="en-US" sz="1400" b="1" dirty="0" smtClean="0"/>
              <a:t>|         </a:t>
            </a:r>
            <a:r>
              <a:rPr lang="en-US" sz="1400" b="1" dirty="0"/>
              <a:t>$a1 = </a:t>
            </a:r>
            <a:r>
              <a:rPr lang="en-US" sz="1400" b="1" dirty="0" smtClean="0"/>
              <a:t>2     </a:t>
            </a:r>
            <a:r>
              <a:rPr lang="en-US" sz="1400" b="1" dirty="0" smtClean="0"/>
              <a:t>| </a:t>
            </a:r>
            <a:r>
              <a:rPr lang="en-US" sz="1400" b="1" dirty="0"/>
              <a:t>empty  &lt;---- $</a:t>
            </a:r>
            <a:r>
              <a:rPr lang="en-US" sz="1400" b="1" dirty="0" err="1"/>
              <a:t>sp</a:t>
            </a:r>
            <a:r>
              <a:rPr lang="en-US" sz="1400" b="1" dirty="0"/>
              <a:t> + 24 </a:t>
            </a:r>
            <a:endParaRPr lang="en-US" sz="1400" b="1" dirty="0" smtClean="0"/>
          </a:p>
          <a:p>
            <a:pPr marL="0" indent="0">
              <a:spcBef>
                <a:spcPts val="0"/>
              </a:spcBef>
              <a:buNone/>
            </a:pPr>
            <a:r>
              <a:rPr lang="en-US" sz="1400" b="1" dirty="0" smtClean="0"/>
              <a:t>+--------------------+ </a:t>
            </a:r>
          </a:p>
          <a:p>
            <a:pPr marL="0" indent="0">
              <a:spcBef>
                <a:spcPts val="0"/>
              </a:spcBef>
              <a:buNone/>
            </a:pPr>
            <a:r>
              <a:rPr lang="en-US" sz="1400" b="1" dirty="0" smtClean="0"/>
              <a:t>|                 </a:t>
            </a:r>
            <a:r>
              <a:rPr lang="en-US" sz="1400" b="1" dirty="0" smtClean="0"/>
              <a:t>         | </a:t>
            </a:r>
            <a:r>
              <a:rPr lang="en-US" sz="1400" b="1" dirty="0" smtClean="0"/>
              <a:t>empty </a:t>
            </a:r>
            <a:r>
              <a:rPr lang="en-US" sz="1400" b="1" dirty="0"/>
              <a:t> &lt;---- $</a:t>
            </a:r>
            <a:r>
              <a:rPr lang="en-US" sz="1400" b="1" dirty="0" err="1"/>
              <a:t>sp</a:t>
            </a:r>
            <a:r>
              <a:rPr lang="en-US" sz="1400" b="1" dirty="0"/>
              <a:t> + </a:t>
            </a:r>
            <a:r>
              <a:rPr lang="en-US" sz="1400" b="1" dirty="0" smtClean="0"/>
              <a:t>28</a:t>
            </a:r>
          </a:p>
          <a:p>
            <a:pPr marL="0" indent="0">
              <a:spcBef>
                <a:spcPts val="0"/>
              </a:spcBef>
              <a:buNone/>
            </a:pPr>
            <a:r>
              <a:rPr lang="en-US" sz="1400" b="1" dirty="0" smtClean="0"/>
              <a:t>+--------------------+ </a:t>
            </a:r>
          </a:p>
          <a:p>
            <a:pPr marL="0" indent="0">
              <a:spcBef>
                <a:spcPts val="0"/>
              </a:spcBef>
              <a:buNone/>
            </a:pPr>
            <a:r>
              <a:rPr lang="en-US" sz="1400" b="1" dirty="0" smtClean="0"/>
              <a:t>|                   </a:t>
            </a:r>
            <a:r>
              <a:rPr lang="en-US" sz="1400" b="1" dirty="0" smtClean="0"/>
              <a:t>       | </a:t>
            </a:r>
            <a:r>
              <a:rPr lang="en-US" sz="1400" b="1" dirty="0"/>
              <a:t>empty  &lt;---- $</a:t>
            </a:r>
            <a:r>
              <a:rPr lang="en-US" sz="1400" b="1" dirty="0" err="1"/>
              <a:t>sp</a:t>
            </a:r>
            <a:r>
              <a:rPr lang="en-US" sz="1400" b="1" dirty="0"/>
              <a:t> + </a:t>
            </a:r>
            <a:r>
              <a:rPr lang="en-US" sz="1400" b="1" dirty="0" smtClean="0"/>
              <a:t>32</a:t>
            </a:r>
          </a:p>
          <a:p>
            <a:pPr marL="0" indent="0">
              <a:spcBef>
                <a:spcPts val="0"/>
              </a:spcBef>
              <a:buNone/>
            </a:pPr>
            <a:r>
              <a:rPr lang="en-US" sz="1400" b="1" dirty="0" smtClean="0"/>
              <a:t>+--------------------+ </a:t>
            </a:r>
          </a:p>
          <a:p>
            <a:pPr marL="0" indent="0">
              <a:spcBef>
                <a:spcPts val="0"/>
              </a:spcBef>
              <a:buNone/>
            </a:pPr>
            <a:r>
              <a:rPr lang="en-US" sz="1400" b="1" dirty="0" smtClean="0"/>
              <a:t>|                  </a:t>
            </a:r>
            <a:r>
              <a:rPr lang="en-US" sz="1400" b="1" dirty="0" smtClean="0"/>
              <a:t>        | </a:t>
            </a:r>
            <a:r>
              <a:rPr lang="en-US" sz="1400" b="1" dirty="0"/>
              <a:t>empty  &lt;---- $</a:t>
            </a:r>
            <a:r>
              <a:rPr lang="en-US" sz="1400" b="1" dirty="0" err="1"/>
              <a:t>sp</a:t>
            </a:r>
            <a:r>
              <a:rPr lang="en-US" sz="1400" b="1" dirty="0"/>
              <a:t> + </a:t>
            </a:r>
            <a:r>
              <a:rPr lang="en-US" sz="1400" b="1" dirty="0" smtClean="0"/>
              <a:t>36</a:t>
            </a:r>
          </a:p>
          <a:p>
            <a:pPr marL="0" indent="0">
              <a:spcBef>
                <a:spcPts val="0"/>
              </a:spcBef>
              <a:buNone/>
            </a:pPr>
            <a:r>
              <a:rPr lang="en-US" sz="1400" b="1" dirty="0" smtClean="0"/>
              <a:t>+--------------------+ </a:t>
            </a:r>
          </a:p>
          <a:p>
            <a:pPr marL="0" indent="0">
              <a:spcBef>
                <a:spcPts val="0"/>
              </a:spcBef>
              <a:buNone/>
            </a:pPr>
            <a:r>
              <a:rPr lang="en-US" sz="1400" b="1" dirty="0" smtClean="0"/>
              <a:t>|                   </a:t>
            </a:r>
            <a:r>
              <a:rPr lang="en-US" sz="1400" b="1" dirty="0" smtClean="0"/>
              <a:t>       | </a:t>
            </a:r>
            <a:r>
              <a:rPr lang="en-US" sz="1400" b="1" dirty="0" smtClean="0"/>
              <a:t>empty </a:t>
            </a:r>
            <a:r>
              <a:rPr lang="en-US" sz="1400" b="1" dirty="0"/>
              <a:t> &lt;---- $</a:t>
            </a:r>
            <a:r>
              <a:rPr lang="en-US" sz="1400" b="1" dirty="0" err="1"/>
              <a:t>sp</a:t>
            </a:r>
            <a:r>
              <a:rPr lang="en-US" sz="1400" b="1" dirty="0"/>
              <a:t> + </a:t>
            </a:r>
            <a:r>
              <a:rPr lang="en-US" sz="1400" b="1" dirty="0" smtClean="0"/>
              <a:t>40</a:t>
            </a:r>
          </a:p>
          <a:p>
            <a:pPr marL="0" indent="0">
              <a:spcBef>
                <a:spcPts val="0"/>
              </a:spcBef>
              <a:buNone/>
            </a:pPr>
            <a:r>
              <a:rPr lang="en-US" sz="1400" b="1" dirty="0" smtClean="0"/>
              <a:t> </a:t>
            </a:r>
            <a:r>
              <a:rPr lang="en-US" sz="1400" b="1" dirty="0"/>
              <a:t>+--------------------+ </a:t>
            </a:r>
            <a:endParaRPr lang="en-US" sz="1400" b="1" dirty="0" smtClean="0"/>
          </a:p>
          <a:p>
            <a:pPr marL="0" indent="0">
              <a:spcBef>
                <a:spcPts val="0"/>
              </a:spcBef>
              <a:buNone/>
            </a:pPr>
            <a:r>
              <a:rPr lang="en-US" sz="1400" b="1" dirty="0" smtClean="0"/>
              <a:t>|</a:t>
            </a:r>
            <a:r>
              <a:rPr lang="en-US" sz="1200" b="1" dirty="0" smtClean="0"/>
              <a:t>ret</a:t>
            </a:r>
            <a:r>
              <a:rPr lang="en-US" sz="1200" b="1" dirty="0"/>
              <a:t>. </a:t>
            </a:r>
            <a:r>
              <a:rPr lang="en-US" sz="1200" b="1" dirty="0" err="1"/>
              <a:t>addr</a:t>
            </a:r>
            <a:r>
              <a:rPr lang="en-US" sz="1200" b="1" dirty="0"/>
              <a:t>. for </a:t>
            </a:r>
            <a:r>
              <a:rPr lang="en-US" sz="1200" b="1" dirty="0" smtClean="0"/>
              <a:t>main</a:t>
            </a:r>
            <a:r>
              <a:rPr lang="en-US" sz="1400" b="1" dirty="0" smtClean="0"/>
              <a:t>| </a:t>
            </a:r>
            <a:r>
              <a:rPr lang="en-US" sz="1400" b="1" dirty="0" err="1"/>
              <a:t>ra</a:t>
            </a:r>
            <a:r>
              <a:rPr lang="en-US" sz="1400" b="1" dirty="0"/>
              <a:t>  &lt;---- $</a:t>
            </a:r>
            <a:r>
              <a:rPr lang="en-US" sz="1400" b="1" dirty="0" err="1"/>
              <a:t>sp</a:t>
            </a:r>
            <a:r>
              <a:rPr lang="en-US" sz="1400" b="1" dirty="0"/>
              <a:t> + 44</a:t>
            </a:r>
            <a:endParaRPr lang="en-US" sz="1400" b="1" dirty="0" smtClean="0"/>
          </a:p>
          <a:p>
            <a:pPr marL="0" indent="0">
              <a:spcBef>
                <a:spcPts val="0"/>
              </a:spcBef>
              <a:buNone/>
            </a:pPr>
            <a:r>
              <a:rPr lang="en-US" sz="1400" b="1" dirty="0" smtClean="0"/>
              <a:t>+--------------------+        </a:t>
            </a:r>
            <a:r>
              <a:rPr lang="en-US" sz="1400" b="1" dirty="0"/>
              <a:t>&lt;---- main function </a:t>
            </a:r>
            <a:r>
              <a:rPr lang="en-US" sz="1400" b="1" dirty="0" smtClean="0"/>
              <a:t>frame</a:t>
            </a:r>
          </a:p>
          <a:p>
            <a:pPr marL="0" indent="0">
              <a:spcBef>
                <a:spcPts val="0"/>
              </a:spcBef>
              <a:buNone/>
            </a:pPr>
            <a:r>
              <a:rPr lang="en-US" sz="1400" b="1" dirty="0" smtClean="0"/>
              <a:t>|         $a1 = 3     </a:t>
            </a:r>
            <a:r>
              <a:rPr lang="en-US" sz="1400" b="1" dirty="0" smtClean="0"/>
              <a:t>| </a:t>
            </a:r>
            <a:r>
              <a:rPr lang="en-US" sz="1400" b="1" dirty="0" smtClean="0"/>
              <a:t>empty  &lt;---- $</a:t>
            </a:r>
            <a:r>
              <a:rPr lang="en-US" sz="1400" b="1" dirty="0" err="1" smtClean="0"/>
              <a:t>sp</a:t>
            </a:r>
            <a:r>
              <a:rPr lang="en-US" sz="1400" b="1" dirty="0" smtClean="0"/>
              <a:t> + 48</a:t>
            </a:r>
          </a:p>
          <a:p>
            <a:pPr marL="0" indent="0">
              <a:spcBef>
                <a:spcPts val="0"/>
              </a:spcBef>
              <a:buNone/>
            </a:pPr>
            <a:r>
              <a:rPr lang="en-US" sz="1400" b="1" dirty="0" smtClean="0"/>
              <a:t>+--------------------+ </a:t>
            </a:r>
            <a:endParaRPr lang="en-US" sz="1400" b="1" dirty="0"/>
          </a:p>
          <a:p>
            <a:pPr marL="0" indent="0">
              <a:spcBef>
                <a:spcPts val="0"/>
              </a:spcBef>
              <a:buNone/>
            </a:pPr>
            <a:r>
              <a:rPr lang="en-US" sz="1400" b="1" dirty="0"/>
              <a:t>|                    </a:t>
            </a:r>
            <a:r>
              <a:rPr lang="en-US" sz="1400" b="1" dirty="0"/>
              <a:t> </a:t>
            </a:r>
            <a:r>
              <a:rPr lang="en-US" sz="1400" b="1" dirty="0" smtClean="0"/>
              <a:t>     </a:t>
            </a:r>
            <a:r>
              <a:rPr lang="en-US" sz="1400" b="1" dirty="0" smtClean="0"/>
              <a:t>| </a:t>
            </a:r>
            <a:r>
              <a:rPr lang="en-US" sz="1400" b="1" dirty="0"/>
              <a:t>empty </a:t>
            </a:r>
          </a:p>
          <a:p>
            <a:pPr marL="0" indent="0">
              <a:spcBef>
                <a:spcPts val="0"/>
              </a:spcBef>
              <a:buNone/>
            </a:pPr>
            <a:r>
              <a:rPr lang="en-US" sz="1400" b="1" dirty="0"/>
              <a:t>+--------------------+ </a:t>
            </a:r>
          </a:p>
          <a:p>
            <a:pPr marL="0" indent="0">
              <a:spcBef>
                <a:spcPts val="0"/>
              </a:spcBef>
              <a:buNone/>
            </a:pPr>
            <a:r>
              <a:rPr lang="en-US" sz="1400" b="1" dirty="0"/>
              <a:t>|                  </a:t>
            </a:r>
            <a:r>
              <a:rPr lang="en-US" sz="1400" b="1" dirty="0" smtClean="0"/>
              <a:t>        | </a:t>
            </a:r>
            <a:r>
              <a:rPr lang="en-US" sz="1400" b="1" dirty="0"/>
              <a:t>empty </a:t>
            </a:r>
            <a:endParaRPr lang="en-US" sz="1400" b="1" dirty="0" smtClean="0"/>
          </a:p>
          <a:p>
            <a:pPr marL="0" indent="0">
              <a:spcBef>
                <a:spcPts val="0"/>
              </a:spcBef>
              <a:buNone/>
            </a:pPr>
            <a:r>
              <a:rPr lang="en-US" sz="1400" b="1" dirty="0" smtClean="0"/>
              <a:t>+--------------------+ </a:t>
            </a:r>
            <a:r>
              <a:rPr lang="en-US" sz="1400" b="1" dirty="0"/>
              <a:t> &lt;---- End of memory</a:t>
            </a:r>
          </a:p>
          <a:p>
            <a:pPr marL="0" indent="0">
              <a:spcBef>
                <a:spcPts val="0"/>
              </a:spcBef>
              <a:buNone/>
            </a:pPr>
            <a:endParaRPr lang="en-US" sz="1400" b="1" dirty="0"/>
          </a:p>
        </p:txBody>
      </p:sp>
      <p:sp>
        <p:nvSpPr>
          <p:cNvPr id="4" name="Rectangle 3"/>
          <p:cNvSpPr/>
          <p:nvPr/>
        </p:nvSpPr>
        <p:spPr>
          <a:xfrm>
            <a:off x="5654723" y="1604127"/>
            <a:ext cx="6096000" cy="1938992"/>
          </a:xfrm>
          <a:prstGeom prst="rect">
            <a:avLst/>
          </a:prstGeom>
        </p:spPr>
        <p:txBody>
          <a:bodyPr>
            <a:spAutoFit/>
          </a:bodyPr>
          <a:lstStyle/>
          <a:p>
            <a:pPr algn="just"/>
            <a:r>
              <a:rPr lang="en-US" sz="2400" dirty="0"/>
              <a:t>On the second call power(4,2), notice that the stack grows and the return address to the call from power(4,3) is stored in the current stack frame, and the current value of the argument register is stored in the previous frame.</a:t>
            </a:r>
          </a:p>
        </p:txBody>
      </p:sp>
    </p:spTree>
    <p:extLst>
      <p:ext uri="{BB962C8B-B14F-4D97-AF65-F5344CB8AC3E}">
        <p14:creationId xmlns:p14="http://schemas.microsoft.com/office/powerpoint/2010/main" val="24297168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258" y="653142"/>
            <a:ext cx="5054221" cy="378505"/>
          </a:xfrm>
        </p:spPr>
        <p:txBody>
          <a:bodyPr>
            <a:normAutofit fontScale="90000"/>
          </a:bodyPr>
          <a:lstStyle/>
          <a:p>
            <a:r>
              <a:rPr lang="en-US" dirty="0" smtClean="0"/>
              <a:t>Stack Pointer</a:t>
            </a:r>
            <a:endParaRPr lang="en-US" dirty="0"/>
          </a:p>
        </p:txBody>
      </p:sp>
      <p:sp>
        <p:nvSpPr>
          <p:cNvPr id="4" name="Rectangle 3"/>
          <p:cNvSpPr/>
          <p:nvPr/>
        </p:nvSpPr>
        <p:spPr>
          <a:xfrm>
            <a:off x="5654723" y="1604127"/>
            <a:ext cx="6096000" cy="1938992"/>
          </a:xfrm>
          <a:prstGeom prst="rect">
            <a:avLst/>
          </a:prstGeom>
        </p:spPr>
        <p:txBody>
          <a:bodyPr>
            <a:spAutoFit/>
          </a:bodyPr>
          <a:lstStyle/>
          <a:p>
            <a:pPr algn="just"/>
            <a:r>
              <a:rPr lang="en-US" sz="2400" dirty="0"/>
              <a:t>On the third call power(4,1), notice that the stack grows and the return address to the call from power(4,2) is stored in the current stack frame, and the current value of the argument register is stored in the previous frame.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81" y="0"/>
            <a:ext cx="3725838" cy="6809290"/>
          </a:xfrm>
          <a:prstGeom prst="rect">
            <a:avLst/>
          </a:prstGeom>
        </p:spPr>
      </p:pic>
    </p:spTree>
    <p:extLst>
      <p:ext uri="{BB962C8B-B14F-4D97-AF65-F5344CB8AC3E}">
        <p14:creationId xmlns:p14="http://schemas.microsoft.com/office/powerpoint/2010/main" val="22800515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258" y="653142"/>
            <a:ext cx="5054221" cy="378505"/>
          </a:xfrm>
        </p:spPr>
        <p:txBody>
          <a:bodyPr>
            <a:normAutofit fontScale="90000"/>
          </a:bodyPr>
          <a:lstStyle/>
          <a:p>
            <a:r>
              <a:rPr lang="en-US" dirty="0" smtClean="0"/>
              <a:t>Stack Pointer</a:t>
            </a:r>
            <a:endParaRPr lang="en-US" dirty="0"/>
          </a:p>
        </p:txBody>
      </p:sp>
      <p:sp>
        <p:nvSpPr>
          <p:cNvPr id="4" name="Rectangle 3"/>
          <p:cNvSpPr/>
          <p:nvPr/>
        </p:nvSpPr>
        <p:spPr>
          <a:xfrm>
            <a:off x="5654723" y="1604127"/>
            <a:ext cx="6096000" cy="3416320"/>
          </a:xfrm>
          <a:prstGeom prst="rect">
            <a:avLst/>
          </a:prstGeom>
        </p:spPr>
        <p:txBody>
          <a:bodyPr>
            <a:spAutoFit/>
          </a:bodyPr>
          <a:lstStyle/>
          <a:p>
            <a:pPr algn="just"/>
            <a:r>
              <a:rPr lang="en-US" sz="2400" dirty="0"/>
              <a:t>Once we reach the last call notice that all the data needed to return from each function is provided.  In the last call we simply return the value of the first argument register ($a0).  That is, we return four.  This value is stored in the return register ($v0</a:t>
            </a:r>
            <a:r>
              <a:rPr lang="en-US" sz="2400" dirty="0" smtClean="0"/>
              <a:t>).</a:t>
            </a:r>
          </a:p>
          <a:p>
            <a:pPr algn="just"/>
            <a:endParaRPr lang="en-US" sz="2400" dirty="0"/>
          </a:p>
          <a:p>
            <a:pPr algn="just"/>
            <a:r>
              <a:rPr lang="en-US" sz="2400" dirty="0" smtClean="0"/>
              <a:t>Additionally </a:t>
            </a:r>
            <a:r>
              <a:rPr lang="en-US" sz="2400" dirty="0"/>
              <a:t>we pop the stack.  Now $v0 is 4 and the stack looks as follows: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86" y="102785"/>
            <a:ext cx="5206337" cy="6663156"/>
          </a:xfrm>
          <a:prstGeom prst="rect">
            <a:avLst/>
          </a:prstGeom>
        </p:spPr>
      </p:pic>
    </p:spTree>
    <p:extLst>
      <p:ext uri="{BB962C8B-B14F-4D97-AF65-F5344CB8AC3E}">
        <p14:creationId xmlns:p14="http://schemas.microsoft.com/office/powerpoint/2010/main" val="19710601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258" y="653142"/>
            <a:ext cx="5054221" cy="378505"/>
          </a:xfrm>
        </p:spPr>
        <p:txBody>
          <a:bodyPr>
            <a:normAutofit fontScale="90000"/>
          </a:bodyPr>
          <a:lstStyle/>
          <a:p>
            <a:r>
              <a:rPr lang="en-US" dirty="0" smtClean="0"/>
              <a:t>Stack Pointer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4" y="450376"/>
            <a:ext cx="6200909" cy="5732060"/>
          </a:xfrm>
          <a:prstGeom prst="rect">
            <a:avLst/>
          </a:prstGeom>
        </p:spPr>
      </p:pic>
      <p:sp>
        <p:nvSpPr>
          <p:cNvPr id="4" name="Rectangle 3"/>
          <p:cNvSpPr/>
          <p:nvPr/>
        </p:nvSpPr>
        <p:spPr>
          <a:xfrm>
            <a:off x="5654723" y="1604127"/>
            <a:ext cx="6096000" cy="2431435"/>
          </a:xfrm>
          <a:prstGeom prst="rect">
            <a:avLst/>
          </a:prstGeom>
        </p:spPr>
        <p:txBody>
          <a:bodyPr>
            <a:spAutoFit/>
          </a:bodyPr>
          <a:lstStyle/>
          <a:p>
            <a:pPr lvl="0" defTabSz="914400" eaLnBrk="0" fontAlgn="base" hangingPunct="0">
              <a:spcBef>
                <a:spcPct val="0"/>
              </a:spcBef>
              <a:spcAft>
                <a:spcPct val="0"/>
              </a:spcAft>
            </a:pPr>
            <a:r>
              <a:rPr lang="en-US" altLang="en-US" sz="2400" dirty="0">
                <a:solidFill>
                  <a:srgbClr val="000000"/>
                </a:solidFill>
                <a:latin typeface="Arial Unicode MS" panose="020B0604020202020204" pitchFamily="34" charset="-128"/>
              </a:rPr>
              <a:t>As we return from the second call of power(4,2), we multiply $v0 by $a0 or four and store the result in $v0. So now $v0 is 16, and we can pop the stack again. Remember that we have to update the $</a:t>
            </a:r>
            <a:r>
              <a:rPr lang="en-US" altLang="en-US" sz="2400" dirty="0" err="1" smtClean="0">
                <a:solidFill>
                  <a:srgbClr val="000000"/>
                </a:solidFill>
                <a:latin typeface="Arial Unicode MS" panose="020B0604020202020204" pitchFamily="34" charset="-128"/>
              </a:rPr>
              <a:t>ra</a:t>
            </a:r>
            <a:r>
              <a:rPr lang="en-US" altLang="en-US" sz="2400" dirty="0" smtClean="0">
                <a:solidFill>
                  <a:srgbClr val="000000"/>
                </a:solidFill>
                <a:latin typeface="Arial Unicode MS" panose="020B0604020202020204" pitchFamily="34" charset="-128"/>
              </a:rPr>
              <a:t> register </a:t>
            </a:r>
            <a:r>
              <a:rPr lang="en-US" altLang="en-US" sz="2400" dirty="0">
                <a:solidFill>
                  <a:srgbClr val="000000"/>
                </a:solidFill>
                <a:latin typeface="Arial Unicode MS" panose="020B0604020202020204" pitchFamily="34" charset="-128"/>
              </a:rPr>
              <a:t>to return to the proper location.</a:t>
            </a:r>
            <a:r>
              <a:rPr lang="en-US" altLang="en-US" sz="3200" dirty="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4302717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2025" y="175471"/>
            <a:ext cx="5054221" cy="378505"/>
          </a:xfrm>
        </p:spPr>
        <p:txBody>
          <a:bodyPr>
            <a:normAutofit fontScale="90000"/>
          </a:bodyPr>
          <a:lstStyle/>
          <a:p>
            <a:r>
              <a:rPr lang="en-US" dirty="0" smtClean="0"/>
              <a:t>Stack Pointer</a:t>
            </a:r>
            <a:endParaRPr lang="en-US" dirty="0"/>
          </a:p>
        </p:txBody>
      </p:sp>
      <p:sp>
        <p:nvSpPr>
          <p:cNvPr id="4" name="Rectangle 3"/>
          <p:cNvSpPr/>
          <p:nvPr/>
        </p:nvSpPr>
        <p:spPr>
          <a:xfrm>
            <a:off x="354842" y="989978"/>
            <a:ext cx="11395881" cy="5078313"/>
          </a:xfrm>
          <a:prstGeom prst="rect">
            <a:avLst/>
          </a:prstGeom>
        </p:spPr>
        <p:txBody>
          <a:bodyPr wrap="square">
            <a:spAutoFit/>
          </a:bodyPr>
          <a:lstStyle/>
          <a:p>
            <a:pPr defTabSz="914400" eaLnBrk="0" fontAlgn="base" hangingPunct="0">
              <a:spcBef>
                <a:spcPct val="0"/>
              </a:spcBef>
              <a:spcAft>
                <a:spcPct val="0"/>
              </a:spcAft>
            </a:pPr>
            <a:r>
              <a:rPr lang="en-US" altLang="en-US" sz="2000" dirty="0">
                <a:solidFill>
                  <a:srgbClr val="000000"/>
                </a:solidFill>
                <a:latin typeface="Arial Unicode MS" panose="020B0604020202020204" pitchFamily="34" charset="-128"/>
              </a:rPr>
              <a:t>Finally, we will return from the call power(4,3). Again we must multiply $v0 by $a0. Recall that $v0 is 16 and $a0 is 4. So the result stored in $v0 is 64. We also need to load the return address for the main function from the stack into $</a:t>
            </a:r>
            <a:r>
              <a:rPr lang="en-US" altLang="en-US" sz="2000" dirty="0" err="1">
                <a:solidFill>
                  <a:srgbClr val="000000"/>
                </a:solidFill>
                <a:latin typeface="Arial Unicode MS" panose="020B0604020202020204" pitchFamily="34" charset="-128"/>
              </a:rPr>
              <a:t>ra</a:t>
            </a:r>
            <a:r>
              <a:rPr lang="en-US" altLang="en-US" sz="2000" dirty="0">
                <a:solidFill>
                  <a:srgbClr val="000000"/>
                </a:solidFill>
                <a:latin typeface="Arial Unicode MS" panose="020B0604020202020204" pitchFamily="34" charset="-128"/>
              </a:rPr>
              <a:t> so we can return to main</a:t>
            </a:r>
            <a:r>
              <a:rPr lang="en-US" altLang="en-US" sz="2000" dirty="0" smtClean="0">
                <a:solidFill>
                  <a:srgbClr val="000000"/>
                </a:solidFill>
                <a:latin typeface="Arial Unicode MS" panose="020B0604020202020204" pitchFamily="34" charset="-128"/>
              </a:rPr>
              <a:t>.</a:t>
            </a:r>
          </a:p>
          <a:p>
            <a:pPr lvl="0" defTabSz="914400" eaLnBrk="0" fontAlgn="base" hangingPunct="0">
              <a:spcBef>
                <a:spcPct val="0"/>
              </a:spcBef>
              <a:spcAft>
                <a:spcPct val="0"/>
              </a:spcAft>
            </a:pPr>
            <a:endParaRPr lang="en-US" altLang="en-US" sz="2400" dirty="0" smtClean="0">
              <a:solidFill>
                <a:srgbClr val="000000"/>
              </a:solidFill>
              <a:latin typeface="Arial Unicode MS" panose="020B0604020202020204" pitchFamily="34" charset="-128"/>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 </a:t>
            </a:r>
            <a:r>
              <a:rPr lang="en-US" altLang="en-US" dirty="0">
                <a:solidFill>
                  <a:srgbClr val="000000"/>
                </a:solidFill>
                <a:latin typeface="Courier New"/>
                <a:cs typeface="Courier New"/>
              </a:rPr>
              <a:t>&lt;---- main function frame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 $</a:t>
            </a:r>
            <a:r>
              <a:rPr lang="en-US" altLang="en-US" dirty="0">
                <a:solidFill>
                  <a:srgbClr val="000000"/>
                </a:solidFill>
                <a:latin typeface="Courier New"/>
                <a:cs typeface="Courier New"/>
              </a:rPr>
              <a:t>a1 = </a:t>
            </a:r>
            <a:r>
              <a:rPr lang="en-US" altLang="en-US" dirty="0" smtClean="0">
                <a:solidFill>
                  <a:srgbClr val="000000"/>
                </a:solidFill>
                <a:latin typeface="Courier New"/>
                <a:cs typeface="Courier New"/>
              </a:rPr>
              <a:t>3              | </a:t>
            </a:r>
            <a:r>
              <a:rPr lang="en-US" altLang="en-US" dirty="0">
                <a:solidFill>
                  <a:srgbClr val="000000"/>
                </a:solidFill>
                <a:latin typeface="Courier New"/>
                <a:cs typeface="Courier New"/>
              </a:rPr>
              <a:t>empty &lt;---- $</a:t>
            </a:r>
            <a:r>
              <a:rPr lang="en-US" altLang="en-US" dirty="0" err="1">
                <a:solidFill>
                  <a:srgbClr val="000000"/>
                </a:solidFill>
                <a:latin typeface="Courier New"/>
                <a:cs typeface="Courier New"/>
              </a:rPr>
              <a:t>sp</a:t>
            </a:r>
            <a:r>
              <a:rPr lang="en-US" altLang="en-US" dirty="0">
                <a:solidFill>
                  <a:srgbClr val="000000"/>
                </a:solidFill>
                <a:latin typeface="Courier New"/>
                <a:cs typeface="Courier New"/>
              </a:rPr>
              <a:t>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 </a:t>
            </a:r>
          </a:p>
          <a:p>
            <a:pPr lvl="0" defTabSz="914400" eaLnBrk="0" fontAlgn="base" hangingPunct="0">
              <a:spcBef>
                <a:spcPct val="0"/>
              </a:spcBef>
              <a:spcAft>
                <a:spcPct val="0"/>
              </a:spcAft>
            </a:pPr>
            <a:r>
              <a:rPr lang="en-US" altLang="en-US" dirty="0" smtClean="0">
                <a:solidFill>
                  <a:srgbClr val="000000"/>
                </a:solidFill>
                <a:latin typeface="Courier New"/>
                <a:cs typeface="Courier New"/>
              </a:rPr>
              <a:t>|                      | </a:t>
            </a:r>
            <a:r>
              <a:rPr lang="en-US" altLang="en-US" dirty="0">
                <a:solidFill>
                  <a:srgbClr val="000000"/>
                </a:solidFill>
                <a:latin typeface="Courier New"/>
                <a:cs typeface="Courier New"/>
              </a:rPr>
              <a:t>empty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 </a:t>
            </a:r>
          </a:p>
          <a:p>
            <a:pPr lvl="0" defTabSz="914400" eaLnBrk="0" fontAlgn="base" hangingPunct="0">
              <a:spcBef>
                <a:spcPct val="0"/>
              </a:spcBef>
              <a:spcAft>
                <a:spcPct val="0"/>
              </a:spcAft>
            </a:pPr>
            <a:r>
              <a:rPr lang="en-US" altLang="en-US" dirty="0" smtClean="0">
                <a:solidFill>
                  <a:srgbClr val="000000"/>
                </a:solidFill>
                <a:latin typeface="Courier New"/>
                <a:cs typeface="Courier New"/>
              </a:rPr>
              <a:t>|                      | </a:t>
            </a:r>
            <a:r>
              <a:rPr lang="en-US" altLang="en-US" dirty="0">
                <a:solidFill>
                  <a:srgbClr val="000000"/>
                </a:solidFill>
                <a:latin typeface="Courier New"/>
                <a:cs typeface="Courier New"/>
              </a:rPr>
              <a:t>empty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 </a:t>
            </a:r>
          </a:p>
          <a:p>
            <a:pPr lvl="0" defTabSz="914400" eaLnBrk="0" fontAlgn="base" hangingPunct="0">
              <a:spcBef>
                <a:spcPct val="0"/>
              </a:spcBef>
              <a:spcAft>
                <a:spcPct val="0"/>
              </a:spcAft>
            </a:pPr>
            <a:r>
              <a:rPr lang="en-US" altLang="en-US" dirty="0" smtClean="0">
                <a:solidFill>
                  <a:srgbClr val="000000"/>
                </a:solidFill>
                <a:latin typeface="Courier New"/>
                <a:cs typeface="Courier New"/>
              </a:rPr>
              <a:t>|                      | </a:t>
            </a:r>
            <a:r>
              <a:rPr lang="en-US" altLang="en-US" dirty="0">
                <a:solidFill>
                  <a:srgbClr val="000000"/>
                </a:solidFill>
                <a:latin typeface="Courier New"/>
                <a:cs typeface="Courier New"/>
              </a:rPr>
              <a:t>empty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a:t>
            </a:r>
            <a:r>
              <a:rPr lang="en-US" altLang="en-US" dirty="0">
                <a:solidFill>
                  <a:srgbClr val="000000"/>
                </a:solidFill>
                <a:latin typeface="Courier New"/>
                <a:cs typeface="Courier New"/>
              </a:rPr>
              <a:t>--</a:t>
            </a:r>
            <a:r>
              <a:rPr lang="en-US" altLang="en-US" dirty="0" smtClean="0">
                <a:solidFill>
                  <a:srgbClr val="000000"/>
                </a:solidFill>
                <a:latin typeface="Courier New"/>
                <a:cs typeface="Courier New"/>
              </a:rPr>
              <a:t>+ </a:t>
            </a:r>
          </a:p>
          <a:p>
            <a:pPr lvl="0" defTabSz="914400" eaLnBrk="0" fontAlgn="base" hangingPunct="0">
              <a:spcBef>
                <a:spcPct val="0"/>
              </a:spcBef>
              <a:spcAft>
                <a:spcPct val="0"/>
              </a:spcAft>
            </a:pPr>
            <a:r>
              <a:rPr lang="en-US" altLang="en-US" dirty="0" smtClean="0">
                <a:solidFill>
                  <a:srgbClr val="000000"/>
                </a:solidFill>
                <a:latin typeface="Courier New"/>
                <a:cs typeface="Courier New"/>
              </a:rPr>
              <a:t>|                      | </a:t>
            </a:r>
            <a:r>
              <a:rPr lang="en-US" altLang="en-US" dirty="0">
                <a:solidFill>
                  <a:srgbClr val="000000"/>
                </a:solidFill>
                <a:latin typeface="Courier New"/>
                <a:cs typeface="Courier New"/>
              </a:rPr>
              <a:t>empty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a:t>
            </a:r>
            <a:r>
              <a:rPr lang="en-US" altLang="en-US" dirty="0">
                <a:solidFill>
                  <a:srgbClr val="000000"/>
                </a:solidFill>
                <a:latin typeface="Courier New"/>
                <a:cs typeface="Courier New"/>
              </a:rPr>
              <a:t>--</a:t>
            </a:r>
            <a:r>
              <a:rPr lang="en-US" altLang="en-US" dirty="0" smtClean="0">
                <a:solidFill>
                  <a:srgbClr val="000000"/>
                </a:solidFill>
                <a:latin typeface="Courier New"/>
                <a:cs typeface="Courier New"/>
              </a:rPr>
              <a:t>+ </a:t>
            </a:r>
          </a:p>
          <a:p>
            <a:pPr lvl="0" defTabSz="914400" eaLnBrk="0" fontAlgn="base" hangingPunct="0">
              <a:spcBef>
                <a:spcPct val="0"/>
              </a:spcBef>
              <a:spcAft>
                <a:spcPct val="0"/>
              </a:spcAft>
            </a:pPr>
            <a:r>
              <a:rPr lang="en-US" altLang="en-US" smtClean="0">
                <a:solidFill>
                  <a:srgbClr val="000000"/>
                </a:solidFill>
                <a:latin typeface="Courier New"/>
                <a:cs typeface="Courier New"/>
              </a:rPr>
              <a:t>|                      | </a:t>
            </a:r>
            <a:r>
              <a:rPr lang="en-US" altLang="en-US" dirty="0">
                <a:solidFill>
                  <a:srgbClr val="000000"/>
                </a:solidFill>
                <a:latin typeface="Courier New"/>
                <a:cs typeface="Courier New"/>
              </a:rPr>
              <a:t>empty </a:t>
            </a:r>
            <a:endParaRPr lang="en-US" altLang="en-US" dirty="0" smtClean="0">
              <a:solidFill>
                <a:srgbClr val="000000"/>
              </a:solidFill>
              <a:latin typeface="Courier New"/>
              <a:cs typeface="Courier New"/>
            </a:endParaRPr>
          </a:p>
          <a:p>
            <a:pPr lvl="0" defTabSz="914400" eaLnBrk="0" fontAlgn="base" hangingPunct="0">
              <a:spcBef>
                <a:spcPct val="0"/>
              </a:spcBef>
              <a:spcAft>
                <a:spcPct val="0"/>
              </a:spcAft>
            </a:pPr>
            <a:r>
              <a:rPr lang="en-US" altLang="en-US" dirty="0" smtClean="0">
                <a:solidFill>
                  <a:srgbClr val="000000"/>
                </a:solidFill>
                <a:latin typeface="Courier New"/>
                <a:cs typeface="Courier New"/>
              </a:rPr>
              <a:t>+--------------------</a:t>
            </a:r>
            <a:r>
              <a:rPr lang="en-US" altLang="en-US" dirty="0">
                <a:solidFill>
                  <a:srgbClr val="000000"/>
                </a:solidFill>
                <a:latin typeface="Courier New"/>
                <a:cs typeface="Courier New"/>
              </a:rPr>
              <a:t>--</a:t>
            </a:r>
            <a:r>
              <a:rPr lang="en-US" altLang="en-US" dirty="0" smtClean="0">
                <a:solidFill>
                  <a:srgbClr val="000000"/>
                </a:solidFill>
                <a:latin typeface="Courier New"/>
                <a:cs typeface="Courier New"/>
              </a:rPr>
              <a:t>+ </a:t>
            </a:r>
            <a:r>
              <a:rPr lang="en-US" altLang="en-US" dirty="0">
                <a:solidFill>
                  <a:srgbClr val="000000"/>
                </a:solidFill>
                <a:latin typeface="Courier New"/>
                <a:cs typeface="Courier New"/>
              </a:rPr>
              <a:t>&lt;---- End of memory</a:t>
            </a:r>
            <a:r>
              <a:rPr lang="en-US" altLang="en-US" sz="2400" dirty="0">
                <a:latin typeface="Courier New"/>
                <a:cs typeface="Courier New"/>
              </a:rPr>
              <a:t> </a:t>
            </a:r>
            <a:endParaRPr lang="en-US" altLang="en-US" sz="4000" dirty="0">
              <a:latin typeface="Courier New"/>
              <a:cs typeface="Courier New"/>
            </a:endParaRPr>
          </a:p>
        </p:txBody>
      </p:sp>
      <p:sp>
        <p:nvSpPr>
          <p:cNvPr id="8"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562594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447</TotalTime>
  <Words>1005</Words>
  <Application>Microsoft Macintosh PowerPoint</Application>
  <PresentationFormat>Custom</PresentationFormat>
  <Paragraphs>99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Stack Pointer Example</vt:lpstr>
      <vt:lpstr>Review</vt:lpstr>
      <vt:lpstr>Stack Pointer</vt:lpstr>
      <vt:lpstr>Stack Pointer</vt:lpstr>
      <vt:lpstr>Stack Pointer</vt:lpstr>
      <vt:lpstr>Stack Pointer</vt:lpstr>
      <vt:lpstr>Stack Pointer</vt:lpstr>
      <vt:lpstr>Stack Pointer</vt:lpstr>
      <vt:lpstr>Stack Pointer</vt:lpstr>
      <vt:lpstr>Stack Pointer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David</dc:creator>
  <cp:lastModifiedBy>Changyong Jung</cp:lastModifiedBy>
  <cp:revision>135</cp:revision>
  <dcterms:created xsi:type="dcterms:W3CDTF">2015-01-19T21:38:56Z</dcterms:created>
  <dcterms:modified xsi:type="dcterms:W3CDTF">2016-11-10T16:11:42Z</dcterms:modified>
</cp:coreProperties>
</file>